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6" autoAdjust="0"/>
    <p:restoredTop sz="94660"/>
  </p:normalViewPr>
  <p:slideViewPr>
    <p:cSldViewPr snapToGrid="0">
      <p:cViewPr varScale="1">
        <p:scale>
          <a:sx n="83" d="100"/>
          <a:sy n="83" d="100"/>
        </p:scale>
        <p:origin x="4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1C400-1E42-4118-83BE-9EF9F0660B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F30EBD-0CE9-40A4-993D-C8830097A3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AB5A5-8971-4C4B-9A63-4E9832E8C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3659-19A3-4056-A471-F2351454E497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F0CD2-5770-4ADA-BE3B-51E8C3C1A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6C9EC-B53F-402E-9D3B-76DD5B6BE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33BE-2A4E-4857-BA44-489A5A6B0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67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F8BFE-C933-4A72-B5C9-2425B5928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10B187-1AF2-4E64-B19A-DB9BE6FE4E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A2FDD3-1178-4787-A388-31EECDDB5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3659-19A3-4056-A471-F2351454E497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70858-1DA4-43B7-A1C0-624E298E2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601BE-DAF3-45EE-9B8F-D19D5B14E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33BE-2A4E-4857-BA44-489A5A6B0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152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F3B838-0A9B-4E71-890C-A5FA408E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4D85E1-2DBF-4EB9-9381-E4F0D543A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42364-FE55-4FA7-849D-D0869305B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3659-19A3-4056-A471-F2351454E497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86E63-F5C9-45DC-BF60-BAAFC7304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69E18-B1DB-4659-B058-46DE3787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33BE-2A4E-4857-BA44-489A5A6B0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50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95E97-B079-457D-B282-58F0BC612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75E6C-09F4-4A0A-82CF-46A195640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0F3CD-35A7-40E2-9A14-E90208323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3659-19A3-4056-A471-F2351454E497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6EB61-60FD-46F4-8E67-A4AE76BCC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5E50E-6FA8-4373-8F68-3A812007C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33BE-2A4E-4857-BA44-489A5A6B0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93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76B86-C442-4E2D-8B7E-2DB2B5E80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8A2B76-ED04-46F2-B42C-26C8EE824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69A47-4EB4-4099-BF9B-C1DC5B16D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3659-19A3-4056-A471-F2351454E497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D8D10-BE7E-41D3-827A-5AF5D2797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9457A-9258-4D72-B4A3-B907419B7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33BE-2A4E-4857-BA44-489A5A6B0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832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238A4-E47B-4348-93B6-4A87D47E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795F0-4142-41F3-9865-DECEE21299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4496F-066A-48B1-AFB0-73A6E220D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C2249D-6999-42A1-9C7B-F1C6D0B7B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3659-19A3-4056-A471-F2351454E497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CF5AD3-1879-4622-8DE2-A0418A165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593406-7AE8-4B75-9D26-B16F227D2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33BE-2A4E-4857-BA44-489A5A6B0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170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DB748-A827-40B1-BA91-A1DB091A2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EC2F1-9CAB-4AA7-8114-D8F0DF68F0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75311B-1EEE-4234-A598-13F34006F0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7335AD-886A-42D3-AB79-9E63D292A1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13AA8D-6AB4-4A3D-9913-79706CA6F9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35078B-83DB-476D-B6B4-81960FB02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3659-19A3-4056-A471-F2351454E497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A47470-D620-4758-802F-C6F286C20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68BB1B-7B3B-4C3E-9B14-07E0C3085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33BE-2A4E-4857-BA44-489A5A6B0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62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944C6-EC93-4170-9AA0-498EAC0CB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6CA8A8-FE28-4594-B166-C25FFFF3B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3659-19A3-4056-A471-F2351454E497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E2FF49-5957-4CCC-8E04-9EA13027C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78D55E-5837-4C48-91A5-C24EC3A83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33BE-2A4E-4857-BA44-489A5A6B0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67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C8016D-3DA3-4F76-8941-6AC13E7B5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3659-19A3-4056-A471-F2351454E497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ECE541-7FC0-41F0-9639-8C9A63CEC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0D5CEB-4AC9-4F2F-832C-85079484A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33BE-2A4E-4857-BA44-489A5A6B0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092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72E24-AFAF-4D2C-8A95-BDF8CCA39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EF9DF-5E13-4CAA-9CD7-54350D663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3A0330-1025-45A2-9E3F-EF311F8B03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24A4C5-8BCA-4AA0-9A5D-35D0D0E96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3659-19A3-4056-A471-F2351454E497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837D9D-BF43-4573-9D9C-F8AFBAD1D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81B3FA-7E68-4E77-9F59-E941C4637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33BE-2A4E-4857-BA44-489A5A6B0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45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096E5-46B2-4B7A-9CE9-B4EF9D20E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E48358-F679-4B3D-B019-193F24F8E5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C7282C-3AA2-4E05-B1FC-ECBD76A0E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05292-B3FC-4FA2-AA2E-0981D63F8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3659-19A3-4056-A471-F2351454E497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304562-4BB7-4B93-83F7-1C2AEA533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7CBE3A-63D5-4476-ADDE-C14C83BBF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33BE-2A4E-4857-BA44-489A5A6B0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238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270B63-8956-4438-A24E-4353CE0B0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056A48-F8A1-47C6-BF6C-D9B190E684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675E1-5D6F-4415-A7B5-7631993CA9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83659-19A3-4056-A471-F2351454E497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5D22-A644-4D9D-B8D1-E4D0D20FC2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A0DFD-DB29-448F-932D-AB29D5EED1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B33BE-2A4E-4857-BA44-489A5A6B0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377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2C493-00A0-4DD9-81C0-5DE2D7280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1472" y="143678"/>
            <a:ext cx="9144000" cy="632546"/>
          </a:xfrm>
        </p:spPr>
        <p:txBody>
          <a:bodyPr>
            <a:normAutofit/>
          </a:bodyPr>
          <a:lstStyle/>
          <a:p>
            <a:r>
              <a:rPr lang="en-US" sz="2800" i="1" dirty="0"/>
              <a:t>Accelerator R&amp;D – Not New Accelerator Proposal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9875A1-DFF5-4AEE-A3C0-903C93EDC7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3257" y="1134259"/>
            <a:ext cx="10510982" cy="530148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b="1" i="1" dirty="0"/>
              <a:t>Accelerator proposal for the Energy Frontier already exist: </a:t>
            </a:r>
          </a:p>
          <a:p>
            <a:pPr algn="l"/>
            <a:r>
              <a:rPr lang="en-US" i="1" dirty="0"/>
              <a:t>“Design Study for a Staged Very Large Hadron Collider (VLHC)”,                                                     Fermilab-TM-2149, June 4, 2001  </a:t>
            </a:r>
          </a:p>
          <a:p>
            <a:pPr algn="l"/>
            <a:r>
              <a:rPr lang="en-US" i="1" dirty="0"/>
              <a:t>                         Features of VLHC (233 km ring):  </a:t>
            </a:r>
          </a:p>
          <a:p>
            <a:pPr algn="l"/>
            <a:r>
              <a:rPr lang="en-US" i="1" dirty="0"/>
              <a:t>                         Stage 1 (B = 2 T):  P-P </a:t>
            </a:r>
            <a:r>
              <a:rPr lang="en-US" i="1" dirty="0" err="1"/>
              <a:t>coll</a:t>
            </a:r>
            <a:r>
              <a:rPr lang="en-US" i="1" dirty="0"/>
              <a:t> = 40 </a:t>
            </a:r>
            <a:r>
              <a:rPr lang="en-US" i="1" dirty="0" err="1"/>
              <a:t>TeV</a:t>
            </a:r>
            <a:r>
              <a:rPr lang="en-US" i="1" dirty="0"/>
              <a:t>                                                                                                                                                  </a:t>
            </a:r>
          </a:p>
          <a:p>
            <a:pPr algn="l"/>
            <a:r>
              <a:rPr lang="en-US" i="1" dirty="0"/>
              <a:t>                         Stage 2 (B = 8T):  P-P </a:t>
            </a:r>
            <a:r>
              <a:rPr lang="en-US" i="1" dirty="0" err="1"/>
              <a:t>coll</a:t>
            </a:r>
            <a:r>
              <a:rPr lang="en-US" i="1" dirty="0"/>
              <a:t>  = 160 </a:t>
            </a:r>
            <a:r>
              <a:rPr lang="en-US" i="1" dirty="0" err="1"/>
              <a:t>TeV</a:t>
            </a:r>
            <a:r>
              <a:rPr lang="en-US" i="1" dirty="0"/>
              <a:t>                                                                                          </a:t>
            </a:r>
          </a:p>
          <a:p>
            <a:pPr algn="l"/>
            <a:endParaRPr lang="en-US" sz="900" i="1" dirty="0"/>
          </a:p>
          <a:p>
            <a:pPr algn="l"/>
            <a:r>
              <a:rPr lang="en-US" b="1" i="1" dirty="0"/>
              <a:t>What we have learned since 2001:</a:t>
            </a:r>
          </a:p>
          <a:p>
            <a:pPr lvl="0" algn="l"/>
            <a:r>
              <a:rPr lang="en-US" i="1" dirty="0"/>
              <a:t>- Stage 1 magnet (2 T) developed and successfully tested</a:t>
            </a:r>
          </a:p>
          <a:p>
            <a:pPr lvl="0" algn="l"/>
            <a:r>
              <a:rPr lang="en-US" i="1" dirty="0"/>
              <a:t>- Stage 2 magnet (8 T) developed and successfully used in construction of LHC</a:t>
            </a:r>
          </a:p>
          <a:p>
            <a:pPr lvl="0" algn="l"/>
            <a:endParaRPr lang="en-US" sz="900" i="1" dirty="0"/>
          </a:p>
          <a:p>
            <a:pPr algn="l"/>
            <a:r>
              <a:rPr lang="en-US" b="1" i="1" dirty="0"/>
              <a:t>What we do not know: </a:t>
            </a:r>
          </a:p>
          <a:p>
            <a:pPr algn="l"/>
            <a:r>
              <a:rPr lang="en-US" i="1" dirty="0"/>
              <a:t>Will FCC proposed P-P collider of 56 (112) </a:t>
            </a:r>
            <a:r>
              <a:rPr lang="en-US" i="1" dirty="0" err="1"/>
              <a:t>TeV</a:t>
            </a:r>
            <a:r>
              <a:rPr lang="en-US" i="1" dirty="0"/>
              <a:t>, just only 4 (8) times the energy of LHC, constitute frontier energy?    </a:t>
            </a:r>
          </a:p>
          <a:p>
            <a:pPr algn="l"/>
            <a:endParaRPr lang="en-US" sz="900" i="1" dirty="0"/>
          </a:p>
          <a:p>
            <a:pPr algn="l"/>
            <a:r>
              <a:rPr lang="en-US" i="1" dirty="0"/>
              <a:t>Further results from LHC and the new theories hopefully will give answer to this question.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D8A765-857F-49C3-982A-C5CDF4294063}"/>
              </a:ext>
            </a:extLst>
          </p:cNvPr>
          <p:cNvSpPr txBox="1"/>
          <p:nvPr/>
        </p:nvSpPr>
        <p:spPr>
          <a:xfrm>
            <a:off x="2585073" y="6435745"/>
            <a:ext cx="64473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 Henryk Piekarz, FAST Dep. APC, Energy Frontier meeting, April 3, 2018</a:t>
            </a:r>
          </a:p>
        </p:txBody>
      </p:sp>
    </p:spTree>
    <p:extLst>
      <p:ext uri="{BB962C8B-B14F-4D97-AF65-F5344CB8AC3E}">
        <p14:creationId xmlns:p14="http://schemas.microsoft.com/office/powerpoint/2010/main" val="936682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B8A5C-3F74-4032-8D35-F4CC7B021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1303" y="335533"/>
            <a:ext cx="9144000" cy="548640"/>
          </a:xfrm>
        </p:spPr>
        <p:txBody>
          <a:bodyPr>
            <a:normAutofit/>
          </a:bodyPr>
          <a:lstStyle/>
          <a:p>
            <a:r>
              <a:rPr lang="en-US" sz="2800" i="1" dirty="0"/>
              <a:t>Accelerator R&amp;D – A Path toward the </a:t>
            </a:r>
            <a:r>
              <a:rPr lang="en-US" sz="2800" b="1" i="1" dirty="0"/>
              <a:t>PEVATRON</a:t>
            </a:r>
            <a:r>
              <a:rPr lang="en-US" sz="2800" i="1" dirty="0"/>
              <a:t>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6C752D-80CB-4A7E-9A90-8BBE75755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1303" y="1032850"/>
            <a:ext cx="9779279" cy="474911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2900" i="1" dirty="0"/>
              <a:t>        What we can do for “Energy Frontier” while waiting for LHC results and new theories?</a:t>
            </a:r>
          </a:p>
          <a:p>
            <a:pPr algn="l"/>
            <a:r>
              <a:rPr lang="en-US" sz="1300" i="1" dirty="0"/>
              <a:t>                   </a:t>
            </a:r>
            <a:r>
              <a:rPr lang="en-US" sz="2900" b="1" i="1" dirty="0"/>
              <a:t>Bring back to life the visionary proposal  of Staged Very Large Hadron Collider:</a:t>
            </a:r>
          </a:p>
          <a:p>
            <a:pPr algn="l"/>
            <a:endParaRPr lang="en-US" sz="1300" b="1" i="1" dirty="0"/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2900" i="1" dirty="0"/>
              <a:t>Scale-up Staged VLHC proposal to a larger ring, e.g. 700 km (3 x VLHC):  </a:t>
            </a:r>
          </a:p>
          <a:p>
            <a:pPr algn="l"/>
            <a:r>
              <a:rPr lang="en-US" sz="2900" i="1" dirty="0"/>
              <a:t>        Stage 1 (B = 2 T):  P-P </a:t>
            </a:r>
            <a:r>
              <a:rPr lang="en-US" sz="2900" i="1" dirty="0" err="1"/>
              <a:t>coll</a:t>
            </a:r>
            <a:r>
              <a:rPr lang="en-US" sz="2900" i="1" dirty="0"/>
              <a:t> = 130 </a:t>
            </a:r>
            <a:r>
              <a:rPr lang="en-US" sz="2900" i="1" dirty="0" err="1"/>
              <a:t>TeV</a:t>
            </a:r>
            <a:r>
              <a:rPr lang="en-US" sz="2900" i="1" dirty="0"/>
              <a:t>, exceeds expectations even with FCC  @ 16 T,                          </a:t>
            </a:r>
          </a:p>
          <a:p>
            <a:pPr algn="l"/>
            <a:r>
              <a:rPr lang="en-US" sz="2900" i="1" dirty="0"/>
              <a:t>        and at a much lower cost ($15 B including tunnel construction versus &gt;&gt; $20 B for FCC)                                                                                                                                           </a:t>
            </a:r>
          </a:p>
          <a:p>
            <a:pPr algn="l"/>
            <a:r>
              <a:rPr lang="en-US" sz="2900" i="1" dirty="0"/>
              <a:t>        Stage 2 (B = 8 T):  P-P </a:t>
            </a:r>
            <a:r>
              <a:rPr lang="en-US" sz="2900" i="1" dirty="0" err="1"/>
              <a:t>coll</a:t>
            </a:r>
            <a:r>
              <a:rPr lang="en-US" sz="2900" i="1" dirty="0"/>
              <a:t>  = 500 </a:t>
            </a:r>
            <a:r>
              <a:rPr lang="en-US" sz="2900" i="1" dirty="0" err="1"/>
              <a:t>TeV</a:t>
            </a:r>
            <a:r>
              <a:rPr lang="en-US" sz="2900" i="1" dirty="0"/>
              <a:t>                                                                                                                  </a:t>
            </a:r>
          </a:p>
          <a:p>
            <a:pPr algn="l"/>
            <a:r>
              <a:rPr lang="en-US" sz="2900" i="1" dirty="0"/>
              <a:t>        Stage 2 (B = 16 T): P-P </a:t>
            </a:r>
            <a:r>
              <a:rPr lang="en-US" sz="2900" i="1" dirty="0" err="1"/>
              <a:t>coll</a:t>
            </a:r>
            <a:r>
              <a:rPr lang="en-US" sz="2900" i="1" dirty="0"/>
              <a:t> = 1 </a:t>
            </a:r>
            <a:r>
              <a:rPr lang="en-US" sz="2900" i="1" dirty="0" err="1"/>
              <a:t>PeV</a:t>
            </a:r>
            <a:r>
              <a:rPr lang="en-US" sz="2900" i="1" dirty="0"/>
              <a:t> (Peta-electron-volt),“PEVATRON”        </a:t>
            </a:r>
            <a:endParaRPr lang="en-US" sz="1100" i="1" dirty="0"/>
          </a:p>
          <a:p>
            <a:pPr marL="457200" lvl="0" indent="-457200" algn="l">
              <a:buFont typeface="Wingdings" panose="05000000000000000000" pitchFamily="2" charset="2"/>
              <a:buChar char="q"/>
            </a:pPr>
            <a:r>
              <a:rPr lang="en-US" sz="2900" i="1" dirty="0"/>
              <a:t>Design injector scheme with simultaneous production &amp; acceleration of two beams (missing in both VLHC and FCC). It leads to significant construction and power savings.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2900" i="1" dirty="0"/>
              <a:t>Investigate possibility of adding acceleration of electrons and muons.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2900" i="1" dirty="0"/>
              <a:t>Continue working toward Stage 2 magnet of B = 16 T.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2900" i="1" dirty="0"/>
              <a:t>Intensify R&amp;D toward improved acceleration &amp; circulation of high-intensity beams.</a:t>
            </a:r>
            <a:endParaRPr lang="en-US" sz="1000" i="1" dirty="0"/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2900" i="1" dirty="0"/>
              <a:t>Solicit host country for providing site for a large-scale accelerator ring.</a:t>
            </a:r>
            <a:endParaRPr lang="en-US" sz="2600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00DB4F-0511-44D5-8A66-5BDC0D0C6548}"/>
              </a:ext>
            </a:extLst>
          </p:cNvPr>
          <p:cNvSpPr txBox="1"/>
          <p:nvPr/>
        </p:nvSpPr>
        <p:spPr>
          <a:xfrm>
            <a:off x="2271776" y="6318569"/>
            <a:ext cx="62072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Henryk Piekarz, FAST Dep., APC,  Energy Frontier meeting, April 3, 2018</a:t>
            </a:r>
          </a:p>
        </p:txBody>
      </p:sp>
    </p:spTree>
    <p:extLst>
      <p:ext uri="{BB962C8B-B14F-4D97-AF65-F5344CB8AC3E}">
        <p14:creationId xmlns:p14="http://schemas.microsoft.com/office/powerpoint/2010/main" val="2314269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408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Accelerator R&amp;D – Not New Accelerator Proposal </vt:lpstr>
      <vt:lpstr>Accelerator R&amp;D – A Path toward the PEVATRON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Accelerator R&amp;D – Not Accelerator Proposal</dc:title>
  <dc:creator>Henryk Piekarz x2105,3907 12122N</dc:creator>
  <cp:lastModifiedBy>Henryk Piekarz x2105,3907 12122N</cp:lastModifiedBy>
  <cp:revision>63</cp:revision>
  <cp:lastPrinted>2018-04-02T20:54:51Z</cp:lastPrinted>
  <dcterms:created xsi:type="dcterms:W3CDTF">2018-04-02T14:36:43Z</dcterms:created>
  <dcterms:modified xsi:type="dcterms:W3CDTF">2018-04-03T18:48:01Z</dcterms:modified>
</cp:coreProperties>
</file>