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880" r:id="rId2"/>
    <p:sldId id="987" r:id="rId3"/>
    <p:sldId id="989" r:id="rId4"/>
    <p:sldId id="990" r:id="rId5"/>
    <p:sldId id="992" r:id="rId6"/>
    <p:sldId id="1020" r:id="rId7"/>
    <p:sldId id="1021" r:id="rId8"/>
    <p:sldId id="1022" r:id="rId9"/>
    <p:sldId id="1023" r:id="rId10"/>
    <p:sldId id="1024" r:id="rId11"/>
    <p:sldId id="1025" r:id="rId12"/>
    <p:sldId id="1026" r:id="rId13"/>
    <p:sldId id="1028" r:id="rId14"/>
    <p:sldId id="1027" r:id="rId15"/>
    <p:sldId id="1029" r:id="rId16"/>
    <p:sldId id="994" r:id="rId17"/>
    <p:sldId id="995" r:id="rId18"/>
    <p:sldId id="996" r:id="rId19"/>
    <p:sldId id="997" r:id="rId20"/>
    <p:sldId id="998" r:id="rId21"/>
    <p:sldId id="999" r:id="rId22"/>
    <p:sldId id="1001" r:id="rId23"/>
    <p:sldId id="1012" r:id="rId24"/>
    <p:sldId id="1013" r:id="rId25"/>
    <p:sldId id="1014" r:id="rId26"/>
    <p:sldId id="1031" r:id="rId27"/>
    <p:sldId id="1034" r:id="rId28"/>
    <p:sldId id="1015" r:id="rId29"/>
    <p:sldId id="1016" r:id="rId30"/>
    <p:sldId id="1030" r:id="rId31"/>
    <p:sldId id="1033" r:id="rId32"/>
    <p:sldId id="986" r:id="rId33"/>
    <p:sldId id="938" r:id="rId34"/>
    <p:sldId id="939" r:id="rId35"/>
    <p:sldId id="942" r:id="rId36"/>
    <p:sldId id="978" r:id="rId37"/>
    <p:sldId id="1000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7" autoAdjust="0"/>
    <p:restoredTop sz="94607" autoAdjust="0"/>
  </p:normalViewPr>
  <p:slideViewPr>
    <p:cSldViewPr snapToGrid="0" snapToObjects="1">
      <p:cViewPr varScale="1">
        <p:scale>
          <a:sx n="79" d="100"/>
          <a:sy n="79" d="100"/>
        </p:scale>
        <p:origin x="146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4/5/2018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4/5/2018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light on horn description, other details</a:t>
            </a:r>
          </a:p>
        </p:txBody>
      </p:sp>
    </p:spTree>
    <p:extLst>
      <p:ext uri="{BB962C8B-B14F-4D97-AF65-F5344CB8AC3E}">
        <p14:creationId xmlns:p14="http://schemas.microsoft.com/office/powerpoint/2010/main" val="1173546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121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  <a:r>
              <a:rPr lang="en-US" baseline="0" dirty="0"/>
              <a:t> LBNF at 2.5 and 5 to post-PIP-II nu facility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48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931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015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B75806-FF39-45BA-A29F-BD8C89C14F2A}" type="slidenum">
              <a:rPr lang="en-US"/>
              <a:pPr/>
              <a:t>15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Harp on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7763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7C40-5BC0-458D-84D0-8F8DBAFAC121}" type="slidenum">
              <a:rPr lang="ja-JP" altLang="en-US" smtClean="0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92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354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17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B482-F7AB-4215-9812-F3F0BC0BB7B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76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tie in with 100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pp</a:t>
            </a:r>
            <a:r>
              <a:rPr lang="en-US" dirty="0"/>
              <a:t> collider collimator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66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49510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6362" r="24045" b="27387"/>
          <a:stretch/>
        </p:blipFill>
        <p:spPr>
          <a:xfrm>
            <a:off x="6023711" y="626280"/>
            <a:ext cx="3142591" cy="3256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lum contrast="20000"/>
          </a:blip>
          <a:srcRect r="8457"/>
          <a:stretch/>
        </p:blipFill>
        <p:spPr>
          <a:xfrm>
            <a:off x="1803670" y="874633"/>
            <a:ext cx="4496770" cy="3007803"/>
          </a:xfrm>
          <a:prstGeom prst="rect">
            <a:avLst/>
          </a:prstGeom>
        </p:spPr>
      </p:pic>
      <p:pic>
        <p:nvPicPr>
          <p:cNvPr id="13" name="Picture 12" descr="04-0083-03D.hr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2"/>
          <a:stretch/>
        </p:blipFill>
        <p:spPr>
          <a:xfrm>
            <a:off x="-17763" y="835364"/>
            <a:ext cx="2346942" cy="3047072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83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MM.DD.YY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Presenter's Name | 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324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2/19/2016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Gollwitzer | Possible SBN AIP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68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04213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04213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R. Zwaska | Neutrino Planning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04213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2018.04.05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94" r:id="rId6"/>
    <p:sldLayoutId id="2147484098" r:id="rId7"/>
    <p:sldLayoutId id="2147484099" r:id="rId8"/>
    <p:sldLayoutId id="2147484100" r:id="rId9"/>
    <p:sldLayoutId id="2147484101" r:id="rId10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ip2.fnal.gov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"/><Relationship Id="rId13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tiff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Zwaska, </a:t>
            </a:r>
          </a:p>
          <a:p>
            <a:r>
              <a:rPr lang="en-US" altLang="en-US" dirty="0">
                <a:latin typeface="Helvetica" pitchFamily="124" charset="0"/>
              </a:rPr>
              <a:t>First 2018 Neutrino Working Group Meeting</a:t>
            </a:r>
          </a:p>
          <a:p>
            <a:r>
              <a:rPr lang="en-US" altLang="en-US" dirty="0">
                <a:latin typeface="Helvetica" pitchFamily="124" charset="0"/>
              </a:rPr>
              <a:t>5 April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Conventional Neutrino Beams</a:t>
            </a:r>
          </a:p>
        </p:txBody>
      </p:sp>
    </p:spTree>
    <p:extLst>
      <p:ext uri="{BB962C8B-B14F-4D97-AF65-F5344CB8AC3E}">
        <p14:creationId xmlns:p14="http://schemas.microsoft.com/office/powerpoint/2010/main" val="1708004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Horn Focusing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724400" cy="52882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Horns have a limited depth of focus</a:t>
            </a:r>
          </a:p>
          <a:p>
            <a:pPr lvl="1"/>
            <a:r>
              <a:rPr lang="en-US" dirty="0"/>
              <a:t>For a particular momentum in NuMI, roughly:</a:t>
            </a:r>
          </a:p>
          <a:p>
            <a:pPr lvl="2"/>
            <a:r>
              <a:rPr lang="en-US" dirty="0"/>
              <a:t>± 5 mm transversely</a:t>
            </a:r>
          </a:p>
          <a:p>
            <a:pPr lvl="2"/>
            <a:r>
              <a:rPr lang="en-US" dirty="0"/>
              <a:t>± 15 cm longitudinally</a:t>
            </a:r>
          </a:p>
          <a:p>
            <a:pPr lvl="1"/>
            <a:r>
              <a:rPr lang="en-US" dirty="0"/>
              <a:t>Target is much longer in </a:t>
            </a:r>
            <a:r>
              <a:rPr lang="en-US" i="1" dirty="0"/>
              <a:t>z</a:t>
            </a:r>
            <a:r>
              <a:rPr lang="en-US" dirty="0"/>
              <a:t> !</a:t>
            </a:r>
          </a:p>
          <a:p>
            <a:pPr lvl="2"/>
            <a:r>
              <a:rPr lang="en-US" dirty="0"/>
              <a:t>Not so bad: want a broad energy range</a:t>
            </a:r>
          </a:p>
          <a:p>
            <a:pPr lvl="1"/>
            <a:r>
              <a:rPr lang="en-US" dirty="0"/>
              <a:t>Overall, horn focusing is very efficient</a:t>
            </a:r>
          </a:p>
          <a:p>
            <a:r>
              <a:rPr lang="en-US" dirty="0"/>
              <a:t>Horn currents are limited by </a:t>
            </a:r>
            <a:r>
              <a:rPr lang="en-US" dirty="0" err="1"/>
              <a:t>ohmic</a:t>
            </a:r>
            <a:r>
              <a:rPr lang="en-US" dirty="0"/>
              <a:t> and beam heating (~ 200 kA)</a:t>
            </a:r>
          </a:p>
          <a:p>
            <a:pPr lvl="1"/>
            <a:r>
              <a:rPr lang="en-US" dirty="0"/>
              <a:t>Higher currents would allow more efficient focusing</a:t>
            </a:r>
          </a:p>
          <a:p>
            <a:r>
              <a:rPr lang="en-US" dirty="0"/>
              <a:t>Corrosion and radiation damage of materials</a:t>
            </a:r>
          </a:p>
          <a:p>
            <a:r>
              <a:rPr lang="en-US" dirty="0"/>
              <a:t>Aluminum horn materials cause absorption and heating</a:t>
            </a:r>
          </a:p>
          <a:p>
            <a:pPr lvl="1"/>
            <a:r>
              <a:rPr lang="en-US" b="1" dirty="0"/>
              <a:t>Beryllium is an R&amp;D option (exotic)</a:t>
            </a:r>
          </a:p>
          <a:p>
            <a:endParaRPr lang="en-US" dirty="0"/>
          </a:p>
        </p:txBody>
      </p:sp>
      <p:pic>
        <p:nvPicPr>
          <p:cNvPr id="6" name="Picture 4" descr="CHIC-at-H2-small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4975752" y="914400"/>
            <a:ext cx="4168248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23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NuMI Horn 1 Failure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924" y="58002"/>
            <a:ext cx="5041076" cy="336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357" y="3348847"/>
            <a:ext cx="5272643" cy="3515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1" y="3040082"/>
            <a:ext cx="4167045" cy="381791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861289"/>
            <a:ext cx="3871358" cy="2058863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" charset="0"/>
              </a:rPr>
              <a:t>Replaced NuMI Horn summer 2016 due to failed stripline</a:t>
            </a:r>
            <a:endParaRPr lang="en-US" dirty="0"/>
          </a:p>
          <a:p>
            <a:pPr lvl="1"/>
            <a:r>
              <a:rPr lang="en-US" dirty="0">
                <a:latin typeface="Helvetica" charset="0"/>
              </a:rPr>
              <a:t>First 700 kW capable horn, in service since Sept. 2013, accumulated ~ 27 million pulses</a:t>
            </a:r>
          </a:p>
          <a:p>
            <a:r>
              <a:rPr lang="en-US" dirty="0">
                <a:latin typeface="Helvetica" charset="0"/>
              </a:rPr>
              <a:t>Failure was due to fatigue, likely enhance by vibrations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45507" y="6065636"/>
            <a:ext cx="2025851" cy="7078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P. </a:t>
            </a:r>
            <a:r>
              <a:rPr lang="en-US" sz="2000" b="1" dirty="0" err="1">
                <a:solidFill>
                  <a:srgbClr val="00B050"/>
                </a:solidFill>
              </a:rPr>
              <a:t>Hurh</a:t>
            </a:r>
            <a:endParaRPr lang="en-US" sz="2000" b="1" dirty="0">
              <a:solidFill>
                <a:srgbClr val="00B050"/>
              </a:solidFill>
            </a:endParaRPr>
          </a:p>
          <a:p>
            <a:pPr algn="ctr"/>
            <a:r>
              <a:rPr lang="en-US" sz="2000" b="1" dirty="0">
                <a:solidFill>
                  <a:srgbClr val="00B050"/>
                </a:solidFill>
              </a:rPr>
              <a:t>Talk Thursday </a:t>
            </a:r>
          </a:p>
        </p:txBody>
      </p:sp>
    </p:spTree>
    <p:extLst>
      <p:ext uri="{BB962C8B-B14F-4D97-AF65-F5344CB8AC3E}">
        <p14:creationId xmlns:p14="http://schemas.microsoft.com/office/powerpoint/2010/main" val="2045428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ALARA (As Low As Reasonably Achievable)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5343897"/>
            <a:ext cx="8672513" cy="92627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NuMI Horn exchange was a hot job even after 8 weeks of cool-down</a:t>
            </a:r>
          </a:p>
          <a:p>
            <a:r>
              <a:rPr lang="en-US" dirty="0"/>
              <a:t>More power -&gt; hotter jobs -&gt; more </a:t>
            </a:r>
            <a:r>
              <a:rPr lang="en-US" dirty="0" err="1"/>
              <a:t>changeouts</a:t>
            </a:r>
            <a:endParaRPr lang="en-US" dirty="0"/>
          </a:p>
          <a:p>
            <a:pPr lvl="1"/>
            <a:r>
              <a:rPr lang="en-US" dirty="0"/>
              <a:t>ALARA applied, with some expense of time and effort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1" b="27783"/>
          <a:stretch/>
        </p:blipFill>
        <p:spPr>
          <a:xfrm>
            <a:off x="667359" y="884981"/>
            <a:ext cx="8015868" cy="445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71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r>
              <a:rPr lang="en-US" sz="3200" dirty="0"/>
              <a:t>Challenge: Radiation/Radionuclide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6637"/>
            <a:ext cx="4096987" cy="513556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Extensive shielding to deal with high-energy particles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Radioactivation</a:t>
            </a:r>
            <a:r>
              <a:rPr lang="en-US" dirty="0"/>
              <a:t> of shielding and components</a:t>
            </a:r>
          </a:p>
          <a:p>
            <a:pPr>
              <a:lnSpc>
                <a:spcPct val="120000"/>
              </a:lnSpc>
            </a:pPr>
            <a:r>
              <a:rPr lang="en-US" dirty="0"/>
              <a:t>Air-borne radiation: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Lifetimes of hours, must not be emitted</a:t>
            </a:r>
          </a:p>
          <a:p>
            <a:pPr>
              <a:lnSpc>
                <a:spcPct val="120000"/>
              </a:lnSpc>
            </a:pPr>
            <a:r>
              <a:rPr lang="en-US" dirty="0"/>
              <a:t>Creating of longer-lived mobile isotopes: tritium, Na-22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Immediately mobile produced in air, fluid, and some solids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Sequestered </a:t>
            </a:r>
            <a:r>
              <a:rPr lang="en-US" dirty="0" err="1"/>
              <a:t>radisotopes</a:t>
            </a:r>
            <a:r>
              <a:rPr lang="en-US" dirty="0"/>
              <a:t> slowly work there way out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May become faster with temperature or other factors</a:t>
            </a:r>
          </a:p>
          <a:p>
            <a:pPr>
              <a:lnSpc>
                <a:spcPct val="120000"/>
              </a:lnSpc>
            </a:pPr>
            <a:r>
              <a:rPr lang="en-US" dirty="0"/>
              <a:t>Radiolysis and production of corrosive compounds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Many materials degrade with radiation, metals and ceramics more robust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Ozone, Nitric acid, and other compounds can be created in gas and fluids</a:t>
            </a:r>
          </a:p>
        </p:txBody>
      </p:sp>
      <p:pic>
        <p:nvPicPr>
          <p:cNvPr id="65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6696" y="914400"/>
            <a:ext cx="4707304" cy="5257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8250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Instrumentation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114800" cy="51355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</a:pPr>
            <a:r>
              <a:rPr lang="en-US" dirty="0"/>
              <a:t>Instrumentation can be used to measure beamline variations and to reduce the experimental limitations from them</a:t>
            </a:r>
          </a:p>
          <a:p>
            <a:pPr>
              <a:lnSpc>
                <a:spcPct val="130000"/>
              </a:lnSpc>
            </a:pPr>
            <a:r>
              <a:rPr lang="en-US" dirty="0"/>
              <a:t>This instrumentation often needs to live within the secondary beam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Radiation-hard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Large signals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Cooling</a:t>
            </a:r>
          </a:p>
          <a:p>
            <a:pPr>
              <a:lnSpc>
                <a:spcPct val="130000"/>
              </a:lnSpc>
            </a:pPr>
            <a:r>
              <a:rPr lang="en-US" b="1" dirty="0"/>
              <a:t>R&amp;D</a:t>
            </a:r>
            <a:r>
              <a:rPr lang="en-US" dirty="0"/>
              <a:t> on high-radiation instrumentation would improve the precision of neutrino experiments</a:t>
            </a:r>
          </a:p>
        </p:txBody>
      </p:sp>
      <p:pic>
        <p:nvPicPr>
          <p:cNvPr id="5" name="Picture 38" descr="DSCN31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-71572"/>
            <a:ext cx="4800600" cy="314166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t="4732" r="9411" b="9581"/>
          <a:stretch/>
        </p:blipFill>
        <p:spPr bwMode="auto">
          <a:xfrm>
            <a:off x="4343400" y="3090195"/>
            <a:ext cx="4931228" cy="375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159828" y="2546597"/>
            <a:ext cx="3167744" cy="4271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 anchorCtr="1"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NuMI Hadron Monitor</a:t>
            </a:r>
          </a:p>
        </p:txBody>
      </p:sp>
    </p:spTree>
    <p:extLst>
      <p:ext uri="{BB962C8B-B14F-4D97-AF65-F5344CB8AC3E}">
        <p14:creationId xmlns:p14="http://schemas.microsoft.com/office/powerpoint/2010/main" val="274778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74477"/>
            <a:ext cx="8763000" cy="552698"/>
          </a:xfrm>
        </p:spPr>
        <p:txBody>
          <a:bodyPr/>
          <a:lstStyle/>
          <a:p>
            <a:r>
              <a:rPr lang="en-US" sz="2800" dirty="0"/>
              <a:t>Challenge: Precision Alignment</a:t>
            </a: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162063" y="616037"/>
            <a:ext cx="815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3838" indent="-223838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3300"/>
                </a:solidFill>
                <a:latin typeface="Times" pitchFamily="18" charset="0"/>
              </a:rPr>
              <a:t>Proton beam scanned horizontally across target and protection baffle</a:t>
            </a:r>
          </a:p>
          <a:p>
            <a:pPr marL="223838" indent="-223838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3300"/>
                </a:solidFill>
                <a:latin typeface="Times" pitchFamily="18" charset="0"/>
              </a:rPr>
              <a:t>Hadron Monitor used to find the edges</a:t>
            </a: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962105" y="1373492"/>
            <a:ext cx="36687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3838" indent="-223838" algn="l">
              <a:spcBef>
                <a:spcPts val="0"/>
              </a:spcBef>
              <a:buFontTx/>
              <a:buChar char="•"/>
            </a:pPr>
            <a:r>
              <a:rPr lang="en-US" sz="1600" dirty="0">
                <a:solidFill>
                  <a:srgbClr val="008000"/>
                </a:solidFill>
                <a:latin typeface="Times" pitchFamily="18" charset="0"/>
              </a:rPr>
              <a:t>Measured small (~1.2 mm) offset of target relative to primary beam instrumentation.</a:t>
            </a:r>
          </a:p>
          <a:p>
            <a:pPr marL="223838" indent="-223838" algn="l">
              <a:spcBef>
                <a:spcPts val="0"/>
              </a:spcBef>
              <a:buFontTx/>
              <a:buChar char="•"/>
            </a:pPr>
            <a:r>
              <a:rPr lang="en-US" sz="1600" dirty="0">
                <a:solidFill>
                  <a:srgbClr val="008000"/>
                </a:solidFill>
                <a:latin typeface="Times" pitchFamily="18" charset="0"/>
              </a:rPr>
              <a:t>Systematic effect of  this misalignment would exceed statistical uncertainties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29175" y="1805210"/>
            <a:ext cx="4286250" cy="4619402"/>
            <a:chOff x="42" y="1243"/>
            <a:chExt cx="2881" cy="3047"/>
          </a:xfrm>
        </p:grpSpPr>
        <p:pic>
          <p:nvPicPr>
            <p:cNvPr id="232454" name="Picture 6" descr="talk_tscan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25" y="1355"/>
              <a:ext cx="2729" cy="2784"/>
            </a:xfrm>
            <a:prstGeom prst="rect">
              <a:avLst/>
            </a:prstGeom>
            <a:noFill/>
          </p:spPr>
        </p:pic>
        <p:sp>
          <p:nvSpPr>
            <p:cNvPr id="232455" name="Text Box 7"/>
            <p:cNvSpPr txBox="1">
              <a:spLocks noChangeArrowheads="1"/>
            </p:cNvSpPr>
            <p:nvPr/>
          </p:nvSpPr>
          <p:spPr bwMode="auto">
            <a:xfrm rot="16200000">
              <a:off x="-1327" y="2624"/>
              <a:ext cx="2994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Times" pitchFamily="18" charset="0"/>
                </a:rPr>
                <a:t>Pulse Height in Chamber (arb.)</a:t>
              </a:r>
            </a:p>
          </p:txBody>
        </p:sp>
        <p:sp>
          <p:nvSpPr>
            <p:cNvPr id="232456" name="Rectangle 8"/>
            <p:cNvSpPr>
              <a:spLocks noChangeArrowheads="1"/>
            </p:cNvSpPr>
            <p:nvPr/>
          </p:nvSpPr>
          <p:spPr bwMode="auto">
            <a:xfrm>
              <a:off x="42" y="1296"/>
              <a:ext cx="2881" cy="299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32457" name="Rectangle 9"/>
            <p:cNvSpPr>
              <a:spLocks noChangeArrowheads="1"/>
            </p:cNvSpPr>
            <p:nvPr/>
          </p:nvSpPr>
          <p:spPr bwMode="auto">
            <a:xfrm>
              <a:off x="1018" y="1429"/>
              <a:ext cx="790" cy="1066"/>
            </a:xfrm>
            <a:prstGeom prst="rect">
              <a:avLst/>
            </a:prstGeom>
            <a:solidFill>
              <a:srgbClr val="FF9900">
                <a:alpha val="4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58" name="Text Box 10"/>
            <p:cNvSpPr txBox="1">
              <a:spLocks noChangeArrowheads="1"/>
            </p:cNvSpPr>
            <p:nvPr/>
          </p:nvSpPr>
          <p:spPr bwMode="auto">
            <a:xfrm>
              <a:off x="1181" y="2320"/>
              <a:ext cx="3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target</a:t>
              </a:r>
            </a:p>
          </p:txBody>
        </p:sp>
        <p:sp>
          <p:nvSpPr>
            <p:cNvPr id="232459" name="Rectangle 11"/>
            <p:cNvSpPr>
              <a:spLocks noChangeArrowheads="1"/>
            </p:cNvSpPr>
            <p:nvPr/>
          </p:nvSpPr>
          <p:spPr bwMode="auto">
            <a:xfrm>
              <a:off x="2142" y="1430"/>
              <a:ext cx="630" cy="1067"/>
            </a:xfrm>
            <a:prstGeom prst="rect">
              <a:avLst/>
            </a:prstGeom>
            <a:solidFill>
              <a:srgbClr val="969696">
                <a:alpha val="4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60" name="Text Box 12"/>
            <p:cNvSpPr txBox="1">
              <a:spLocks noChangeArrowheads="1"/>
            </p:cNvSpPr>
            <p:nvPr/>
          </p:nvSpPr>
          <p:spPr bwMode="auto">
            <a:xfrm>
              <a:off x="2322" y="2238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baffle</a:t>
              </a:r>
            </a:p>
          </p:txBody>
        </p:sp>
        <p:sp>
          <p:nvSpPr>
            <p:cNvPr id="232461" name="Rectangle 13"/>
            <p:cNvSpPr>
              <a:spLocks noChangeArrowheads="1"/>
            </p:cNvSpPr>
            <p:nvPr/>
          </p:nvSpPr>
          <p:spPr bwMode="auto">
            <a:xfrm>
              <a:off x="326" y="1429"/>
              <a:ext cx="487" cy="1073"/>
            </a:xfrm>
            <a:prstGeom prst="rect">
              <a:avLst/>
            </a:prstGeom>
            <a:solidFill>
              <a:srgbClr val="969696">
                <a:alpha val="4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62" name="Text Box 14"/>
            <p:cNvSpPr txBox="1">
              <a:spLocks noChangeArrowheads="1"/>
            </p:cNvSpPr>
            <p:nvPr/>
          </p:nvSpPr>
          <p:spPr bwMode="auto">
            <a:xfrm>
              <a:off x="343" y="2212"/>
              <a:ext cx="33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baffle</a:t>
              </a:r>
            </a:p>
          </p:txBody>
        </p:sp>
        <p:sp>
          <p:nvSpPr>
            <p:cNvPr id="232463" name="Rectangle 15"/>
            <p:cNvSpPr>
              <a:spLocks noChangeArrowheads="1"/>
            </p:cNvSpPr>
            <p:nvPr/>
          </p:nvSpPr>
          <p:spPr bwMode="auto">
            <a:xfrm>
              <a:off x="1014" y="2806"/>
              <a:ext cx="789" cy="1066"/>
            </a:xfrm>
            <a:prstGeom prst="rect">
              <a:avLst/>
            </a:prstGeom>
            <a:solidFill>
              <a:srgbClr val="FF9900">
                <a:alpha val="4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64" name="Text Box 16"/>
            <p:cNvSpPr txBox="1">
              <a:spLocks noChangeArrowheads="1"/>
            </p:cNvSpPr>
            <p:nvPr/>
          </p:nvSpPr>
          <p:spPr bwMode="auto">
            <a:xfrm>
              <a:off x="1177" y="3671"/>
              <a:ext cx="346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target</a:t>
              </a:r>
            </a:p>
          </p:txBody>
        </p:sp>
        <p:sp>
          <p:nvSpPr>
            <p:cNvPr id="232465" name="Rectangle 17"/>
            <p:cNvSpPr>
              <a:spLocks noChangeArrowheads="1"/>
            </p:cNvSpPr>
            <p:nvPr/>
          </p:nvSpPr>
          <p:spPr bwMode="auto">
            <a:xfrm>
              <a:off x="2137" y="2807"/>
              <a:ext cx="631" cy="1067"/>
            </a:xfrm>
            <a:prstGeom prst="rect">
              <a:avLst/>
            </a:prstGeom>
            <a:solidFill>
              <a:srgbClr val="969696">
                <a:alpha val="4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66" name="Text Box 18"/>
            <p:cNvSpPr txBox="1">
              <a:spLocks noChangeArrowheads="1"/>
            </p:cNvSpPr>
            <p:nvPr/>
          </p:nvSpPr>
          <p:spPr bwMode="auto">
            <a:xfrm>
              <a:off x="2317" y="3542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baffle</a:t>
              </a:r>
            </a:p>
          </p:txBody>
        </p:sp>
        <p:sp>
          <p:nvSpPr>
            <p:cNvPr id="232467" name="Rectangle 19"/>
            <p:cNvSpPr>
              <a:spLocks noChangeArrowheads="1"/>
            </p:cNvSpPr>
            <p:nvPr/>
          </p:nvSpPr>
          <p:spPr bwMode="auto">
            <a:xfrm>
              <a:off x="322" y="2806"/>
              <a:ext cx="487" cy="1072"/>
            </a:xfrm>
            <a:prstGeom prst="rect">
              <a:avLst/>
            </a:prstGeom>
            <a:solidFill>
              <a:srgbClr val="969696">
                <a:alpha val="4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68" name="Text Box 20"/>
            <p:cNvSpPr txBox="1">
              <a:spLocks noChangeArrowheads="1"/>
            </p:cNvSpPr>
            <p:nvPr/>
          </p:nvSpPr>
          <p:spPr bwMode="auto">
            <a:xfrm>
              <a:off x="352" y="3556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latin typeface="Times" pitchFamily="18" charset="0"/>
                </a:rPr>
                <a:t>baffle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0" y="3646488"/>
            <a:ext cx="4578350" cy="3211512"/>
            <a:chOff x="0" y="2297"/>
            <a:chExt cx="2884" cy="2023"/>
          </a:xfrm>
        </p:grpSpPr>
        <p:sp>
          <p:nvSpPr>
            <p:cNvPr id="232470" name="Rectangle 22"/>
            <p:cNvSpPr>
              <a:spLocks noChangeArrowheads="1"/>
            </p:cNvSpPr>
            <p:nvPr/>
          </p:nvSpPr>
          <p:spPr bwMode="auto">
            <a:xfrm>
              <a:off x="1492" y="2921"/>
              <a:ext cx="260" cy="932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71" name="Oval 23"/>
            <p:cNvSpPr>
              <a:spLocks noChangeArrowheads="1"/>
            </p:cNvSpPr>
            <p:nvPr/>
          </p:nvSpPr>
          <p:spPr bwMode="auto">
            <a:xfrm>
              <a:off x="1492" y="2787"/>
              <a:ext cx="260" cy="266"/>
            </a:xfrm>
            <a:prstGeom prst="ellipse">
              <a:avLst/>
            </a:prstGeom>
            <a:solidFill>
              <a:schemeClr val="accent1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72" name="Oval 24"/>
            <p:cNvSpPr>
              <a:spLocks noChangeArrowheads="1"/>
            </p:cNvSpPr>
            <p:nvPr/>
          </p:nvSpPr>
          <p:spPr bwMode="auto">
            <a:xfrm>
              <a:off x="1492" y="3721"/>
              <a:ext cx="260" cy="266"/>
            </a:xfrm>
            <a:prstGeom prst="ellipse">
              <a:avLst/>
            </a:prstGeom>
            <a:solidFill>
              <a:schemeClr val="accent1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73" name="AutoShape 25"/>
            <p:cNvSpPr>
              <a:spLocks noChangeArrowheads="1"/>
            </p:cNvSpPr>
            <p:nvPr/>
          </p:nvSpPr>
          <p:spPr bwMode="auto">
            <a:xfrm>
              <a:off x="894" y="2712"/>
              <a:ext cx="1456" cy="1350"/>
            </a:xfrm>
            <a:custGeom>
              <a:avLst/>
              <a:gdLst>
                <a:gd name="G0" fmla="+- 6836 0 0"/>
                <a:gd name="G1" fmla="+- 21600 0 6836"/>
                <a:gd name="G2" fmla="+- 21600 0 683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6836" y="10800"/>
                  </a:moveTo>
                  <a:cubicBezTo>
                    <a:pt x="6836" y="12989"/>
                    <a:pt x="8611" y="14764"/>
                    <a:pt x="10800" y="14764"/>
                  </a:cubicBezTo>
                  <a:cubicBezTo>
                    <a:pt x="12989" y="14764"/>
                    <a:pt x="14764" y="12989"/>
                    <a:pt x="14764" y="10800"/>
                  </a:cubicBezTo>
                  <a:cubicBezTo>
                    <a:pt x="14764" y="8611"/>
                    <a:pt x="12989" y="6836"/>
                    <a:pt x="10800" y="6836"/>
                  </a:cubicBezTo>
                  <a:cubicBezTo>
                    <a:pt x="8611" y="6836"/>
                    <a:pt x="6836" y="8611"/>
                    <a:pt x="6836" y="10800"/>
                  </a:cubicBezTo>
                  <a:close/>
                </a:path>
              </a:pathLst>
            </a:custGeom>
            <a:solidFill>
              <a:schemeClr val="bg2">
                <a:alpha val="66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772" y="2400"/>
              <a:ext cx="392" cy="454"/>
              <a:chOff x="3668" y="52"/>
              <a:chExt cx="392" cy="666"/>
            </a:xfrm>
          </p:grpSpPr>
          <p:sp>
            <p:nvSpPr>
              <p:cNvPr id="232475" name="Line 27"/>
              <p:cNvSpPr>
                <a:spLocks noChangeShapeType="1"/>
              </p:cNvSpPr>
              <p:nvPr/>
            </p:nvSpPr>
            <p:spPr bwMode="auto">
              <a:xfrm>
                <a:off x="3668" y="52"/>
                <a:ext cx="392" cy="6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476" name="Line 28"/>
              <p:cNvSpPr>
                <a:spLocks noChangeShapeType="1"/>
              </p:cNvSpPr>
              <p:nvPr/>
            </p:nvSpPr>
            <p:spPr bwMode="auto">
              <a:xfrm>
                <a:off x="3668" y="52"/>
                <a:ext cx="1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2477" name="Text Box 29"/>
            <p:cNvSpPr txBox="1">
              <a:spLocks noChangeArrowheads="1"/>
            </p:cNvSpPr>
            <p:nvPr/>
          </p:nvSpPr>
          <p:spPr bwMode="auto">
            <a:xfrm>
              <a:off x="881" y="2297"/>
              <a:ext cx="111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Graphite protection baffle</a:t>
              </a:r>
            </a:p>
          </p:txBody>
        </p:sp>
        <p:sp>
          <p:nvSpPr>
            <p:cNvPr id="232478" name="Text Box 30"/>
            <p:cNvSpPr txBox="1">
              <a:spLocks noChangeArrowheads="1"/>
            </p:cNvSpPr>
            <p:nvPr/>
          </p:nvSpPr>
          <p:spPr bwMode="auto">
            <a:xfrm>
              <a:off x="2187" y="4006"/>
              <a:ext cx="69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Graphite target</a:t>
              </a:r>
            </a:p>
          </p:txBody>
        </p:sp>
        <p:sp>
          <p:nvSpPr>
            <p:cNvPr id="232479" name="Line 31"/>
            <p:cNvSpPr>
              <a:spLocks noChangeShapeType="1"/>
            </p:cNvSpPr>
            <p:nvPr/>
          </p:nvSpPr>
          <p:spPr bwMode="auto">
            <a:xfrm flipH="1" flipV="1">
              <a:off x="1720" y="3687"/>
              <a:ext cx="324" cy="4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80" name="Line 32"/>
            <p:cNvSpPr>
              <a:spLocks noChangeShapeType="1"/>
            </p:cNvSpPr>
            <p:nvPr/>
          </p:nvSpPr>
          <p:spPr bwMode="auto">
            <a:xfrm>
              <a:off x="2044" y="4109"/>
              <a:ext cx="1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81" name="Line 33"/>
            <p:cNvSpPr>
              <a:spLocks noChangeShapeType="1"/>
            </p:cNvSpPr>
            <p:nvPr/>
          </p:nvSpPr>
          <p:spPr bwMode="auto">
            <a:xfrm>
              <a:off x="1295" y="2586"/>
              <a:ext cx="197" cy="3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82" name="Line 34"/>
            <p:cNvSpPr>
              <a:spLocks noChangeShapeType="1"/>
            </p:cNvSpPr>
            <p:nvPr/>
          </p:nvSpPr>
          <p:spPr bwMode="auto">
            <a:xfrm>
              <a:off x="1295" y="2586"/>
              <a:ext cx="1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83" name="Text Box 35"/>
            <p:cNvSpPr txBox="1">
              <a:spLocks noChangeArrowheads="1"/>
            </p:cNvSpPr>
            <p:nvPr/>
          </p:nvSpPr>
          <p:spPr bwMode="auto">
            <a:xfrm>
              <a:off x="1321" y="2424"/>
              <a:ext cx="834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Water cooling line</a:t>
              </a:r>
            </a:p>
          </p:txBody>
        </p:sp>
        <p:sp>
          <p:nvSpPr>
            <p:cNvPr id="232484" name="Line 36"/>
            <p:cNvSpPr>
              <a:spLocks noChangeShapeType="1"/>
            </p:cNvSpPr>
            <p:nvPr/>
          </p:nvSpPr>
          <p:spPr bwMode="auto">
            <a:xfrm>
              <a:off x="112" y="2921"/>
              <a:ext cx="15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85" name="Line 37"/>
            <p:cNvSpPr>
              <a:spLocks noChangeShapeType="1"/>
            </p:cNvSpPr>
            <p:nvPr/>
          </p:nvSpPr>
          <p:spPr bwMode="auto">
            <a:xfrm>
              <a:off x="142" y="3853"/>
              <a:ext cx="14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86" name="Line 38"/>
            <p:cNvSpPr>
              <a:spLocks noChangeShapeType="1"/>
            </p:cNvSpPr>
            <p:nvPr/>
          </p:nvSpPr>
          <p:spPr bwMode="auto">
            <a:xfrm>
              <a:off x="179" y="2921"/>
              <a:ext cx="0" cy="9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87" name="Text Box 39"/>
            <p:cNvSpPr txBox="1">
              <a:spLocks noChangeArrowheads="1"/>
            </p:cNvSpPr>
            <p:nvPr/>
          </p:nvSpPr>
          <p:spPr bwMode="auto">
            <a:xfrm rot="16200000">
              <a:off x="-142" y="3254"/>
              <a:ext cx="45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21.4 mm</a:t>
              </a:r>
            </a:p>
          </p:txBody>
        </p:sp>
        <p:sp>
          <p:nvSpPr>
            <p:cNvPr id="232488" name="Text Box 40"/>
            <p:cNvSpPr txBox="1">
              <a:spLocks noChangeArrowheads="1"/>
            </p:cNvSpPr>
            <p:nvPr/>
          </p:nvSpPr>
          <p:spPr bwMode="auto">
            <a:xfrm rot="16200000">
              <a:off x="78" y="3279"/>
              <a:ext cx="45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15.0 mm</a:t>
              </a:r>
            </a:p>
          </p:txBody>
        </p:sp>
        <p:sp>
          <p:nvSpPr>
            <p:cNvPr id="232489" name="Line 41"/>
            <p:cNvSpPr>
              <a:spLocks noChangeShapeType="1"/>
            </p:cNvSpPr>
            <p:nvPr/>
          </p:nvSpPr>
          <p:spPr bwMode="auto">
            <a:xfrm>
              <a:off x="312" y="3721"/>
              <a:ext cx="1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0" name="Line 42"/>
            <p:cNvSpPr>
              <a:spLocks noChangeShapeType="1"/>
            </p:cNvSpPr>
            <p:nvPr/>
          </p:nvSpPr>
          <p:spPr bwMode="auto">
            <a:xfrm>
              <a:off x="312" y="3053"/>
              <a:ext cx="13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>
              <a:off x="640" y="3145"/>
              <a:ext cx="1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>
              <a:off x="348" y="3632"/>
              <a:ext cx="1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379" y="3053"/>
              <a:ext cx="0" cy="6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>
              <a:off x="772" y="3120"/>
              <a:ext cx="0" cy="5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5" name="Text Box 47"/>
            <p:cNvSpPr txBox="1">
              <a:spLocks noChangeArrowheads="1"/>
            </p:cNvSpPr>
            <p:nvPr/>
          </p:nvSpPr>
          <p:spPr bwMode="auto">
            <a:xfrm rot="16200000">
              <a:off x="348" y="3304"/>
              <a:ext cx="45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11.0 mm</a:t>
              </a:r>
            </a:p>
          </p:txBody>
        </p:sp>
        <p:sp>
          <p:nvSpPr>
            <p:cNvPr id="232496" name="Line 48"/>
            <p:cNvSpPr>
              <a:spLocks noChangeShapeType="1"/>
            </p:cNvSpPr>
            <p:nvPr/>
          </p:nvSpPr>
          <p:spPr bwMode="auto">
            <a:xfrm>
              <a:off x="1492" y="3853"/>
              <a:ext cx="0" cy="4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7" name="Line 49"/>
            <p:cNvSpPr>
              <a:spLocks noChangeShapeType="1"/>
            </p:cNvSpPr>
            <p:nvPr/>
          </p:nvSpPr>
          <p:spPr bwMode="auto">
            <a:xfrm>
              <a:off x="1752" y="3853"/>
              <a:ext cx="0" cy="4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8" name="Line 50"/>
            <p:cNvSpPr>
              <a:spLocks noChangeShapeType="1"/>
            </p:cNvSpPr>
            <p:nvPr/>
          </p:nvSpPr>
          <p:spPr bwMode="auto">
            <a:xfrm>
              <a:off x="1164" y="4186"/>
              <a:ext cx="3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9" name="Line 51"/>
            <p:cNvSpPr>
              <a:spLocks noChangeShapeType="1"/>
            </p:cNvSpPr>
            <p:nvPr/>
          </p:nvSpPr>
          <p:spPr bwMode="auto">
            <a:xfrm flipH="1">
              <a:off x="1752" y="4186"/>
              <a:ext cx="3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500" name="Text Box 52"/>
            <p:cNvSpPr txBox="1">
              <a:spLocks noChangeArrowheads="1"/>
            </p:cNvSpPr>
            <p:nvPr/>
          </p:nvSpPr>
          <p:spPr bwMode="auto">
            <a:xfrm>
              <a:off x="733" y="4035"/>
              <a:ext cx="41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itchFamily="18" charset="0"/>
                </a:rPr>
                <a:t>6.4 mm</a:t>
              </a:r>
            </a:p>
          </p:txBody>
        </p:sp>
        <p:sp>
          <p:nvSpPr>
            <p:cNvPr id="232501" name="AutoShape 53"/>
            <p:cNvSpPr>
              <a:spLocks noChangeArrowheads="1"/>
            </p:cNvSpPr>
            <p:nvPr/>
          </p:nvSpPr>
          <p:spPr bwMode="auto">
            <a:xfrm rot="-5400000">
              <a:off x="1497" y="2445"/>
              <a:ext cx="252" cy="1660"/>
            </a:xfrm>
            <a:prstGeom prst="roundRect">
              <a:avLst>
                <a:gd name="adj" fmla="val 50000"/>
              </a:avLst>
            </a:prstGeom>
            <a:solidFill>
              <a:srgbClr val="BBE0E3">
                <a:alpha val="19000"/>
              </a:srgbClr>
            </a:solidFill>
            <a:ln w="9525" algn="ctr">
              <a:solidFill>
                <a:srgbClr val="0000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502" name="Line 54"/>
            <p:cNvSpPr>
              <a:spLocks noChangeShapeType="1"/>
            </p:cNvSpPr>
            <p:nvPr/>
          </p:nvSpPr>
          <p:spPr bwMode="auto">
            <a:xfrm flipH="1">
              <a:off x="2187" y="2642"/>
              <a:ext cx="337" cy="6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503" name="Text Box 55"/>
            <p:cNvSpPr txBox="1">
              <a:spLocks noChangeArrowheads="1"/>
            </p:cNvSpPr>
            <p:nvPr/>
          </p:nvSpPr>
          <p:spPr bwMode="auto">
            <a:xfrm>
              <a:off x="2190" y="2471"/>
              <a:ext cx="6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Times New Roman" pitchFamily="18" charset="0"/>
                </a:rPr>
                <a:t>Horizontal Fin</a:t>
              </a:r>
            </a:p>
          </p:txBody>
        </p:sp>
        <p:sp>
          <p:nvSpPr>
            <p:cNvPr id="232504" name="Oval 56"/>
            <p:cNvSpPr>
              <a:spLocks noChangeArrowheads="1"/>
            </p:cNvSpPr>
            <p:nvPr/>
          </p:nvSpPr>
          <p:spPr bwMode="auto">
            <a:xfrm flipV="1">
              <a:off x="1489" y="3117"/>
              <a:ext cx="252" cy="594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1000"/>
                  </a:srgbClr>
                </a:gs>
                <a:gs pos="100000">
                  <a:srgbClr val="FFFF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90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293688" y="2586038"/>
            <a:ext cx="3995737" cy="1147762"/>
            <a:chOff x="3097" y="1692"/>
            <a:chExt cx="2377" cy="638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>
              <a:off x="4371" y="1884"/>
              <a:ext cx="985" cy="446"/>
              <a:chOff x="4433" y="1909"/>
              <a:chExt cx="877" cy="397"/>
            </a:xfrm>
          </p:grpSpPr>
          <p:grpSp>
            <p:nvGrpSpPr>
              <p:cNvPr id="7" name="Group 59"/>
              <p:cNvGrpSpPr>
                <a:grpSpLocks/>
              </p:cNvGrpSpPr>
              <p:nvPr/>
            </p:nvGrpSpPr>
            <p:grpSpPr bwMode="auto">
              <a:xfrm rot="21600000">
                <a:off x="4433" y="1909"/>
                <a:ext cx="877" cy="147"/>
                <a:chOff x="2304" y="1968"/>
                <a:chExt cx="1056" cy="144"/>
              </a:xfrm>
            </p:grpSpPr>
            <p:sp>
              <p:nvSpPr>
                <p:cNvPr id="232508" name="Rectangle 60"/>
                <p:cNvSpPr>
                  <a:spLocks noChangeArrowheads="1"/>
                </p:cNvSpPr>
                <p:nvPr/>
              </p:nvSpPr>
              <p:spPr bwMode="auto">
                <a:xfrm>
                  <a:off x="2352" y="1968"/>
                  <a:ext cx="1008" cy="144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" name="Group 61"/>
                <p:cNvGrpSpPr>
                  <a:grpSpLocks/>
                </p:cNvGrpSpPr>
                <p:nvPr/>
              </p:nvGrpSpPr>
              <p:grpSpPr bwMode="auto">
                <a:xfrm>
                  <a:off x="2304" y="1968"/>
                  <a:ext cx="1056" cy="144"/>
                  <a:chOff x="2880" y="2112"/>
                  <a:chExt cx="1008" cy="144"/>
                </a:xfrm>
              </p:grpSpPr>
              <p:sp>
                <p:nvSpPr>
                  <p:cNvPr id="232510" name="Arc 62"/>
                  <p:cNvSpPr>
                    <a:spLocks/>
                  </p:cNvSpPr>
                  <p:nvPr/>
                </p:nvSpPr>
                <p:spPr bwMode="auto">
                  <a:xfrm>
                    <a:off x="2880" y="2112"/>
                    <a:ext cx="336" cy="14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11" name="Arc 63"/>
                  <p:cNvSpPr>
                    <a:spLocks/>
                  </p:cNvSpPr>
                  <p:nvPr/>
                </p:nvSpPr>
                <p:spPr bwMode="auto">
                  <a:xfrm flipH="1">
                    <a:off x="3312" y="2112"/>
                    <a:ext cx="576" cy="14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12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25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13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112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" name="Group 66"/>
              <p:cNvGrpSpPr>
                <a:grpSpLocks/>
              </p:cNvGrpSpPr>
              <p:nvPr/>
            </p:nvGrpSpPr>
            <p:grpSpPr bwMode="auto">
              <a:xfrm>
                <a:off x="4433" y="2153"/>
                <a:ext cx="877" cy="153"/>
                <a:chOff x="4433" y="2153"/>
                <a:chExt cx="877" cy="153"/>
              </a:xfrm>
            </p:grpSpPr>
            <p:sp>
              <p:nvSpPr>
                <p:cNvPr id="232515" name="Rectangle 67"/>
                <p:cNvSpPr>
                  <a:spLocks noChangeArrowheads="1"/>
                </p:cNvSpPr>
                <p:nvPr/>
              </p:nvSpPr>
              <p:spPr bwMode="auto">
                <a:xfrm flipV="1">
                  <a:off x="4473" y="2159"/>
                  <a:ext cx="837" cy="147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" name="Group 68"/>
                <p:cNvGrpSpPr>
                  <a:grpSpLocks/>
                </p:cNvGrpSpPr>
                <p:nvPr/>
              </p:nvGrpSpPr>
              <p:grpSpPr bwMode="auto">
                <a:xfrm flipV="1">
                  <a:off x="4433" y="2153"/>
                  <a:ext cx="877" cy="147"/>
                  <a:chOff x="2880" y="2112"/>
                  <a:chExt cx="1008" cy="144"/>
                </a:xfrm>
              </p:grpSpPr>
              <p:sp>
                <p:nvSpPr>
                  <p:cNvPr id="232517" name="Arc 69"/>
                  <p:cNvSpPr>
                    <a:spLocks/>
                  </p:cNvSpPr>
                  <p:nvPr/>
                </p:nvSpPr>
                <p:spPr bwMode="auto">
                  <a:xfrm>
                    <a:off x="2880" y="2112"/>
                    <a:ext cx="336" cy="14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18" name="Arc 70"/>
                  <p:cNvSpPr>
                    <a:spLocks/>
                  </p:cNvSpPr>
                  <p:nvPr/>
                </p:nvSpPr>
                <p:spPr bwMode="auto">
                  <a:xfrm flipH="1">
                    <a:off x="3312" y="2112"/>
                    <a:ext cx="576" cy="14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19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25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2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112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3410" y="1941"/>
              <a:ext cx="554" cy="104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522" name="Rectangle 74"/>
            <p:cNvSpPr>
              <a:spLocks noChangeArrowheads="1"/>
            </p:cNvSpPr>
            <p:nvPr/>
          </p:nvSpPr>
          <p:spPr bwMode="auto">
            <a:xfrm>
              <a:off x="3410" y="2149"/>
              <a:ext cx="554" cy="104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4014" y="2045"/>
              <a:ext cx="554" cy="104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524" name="Line 76"/>
            <p:cNvSpPr>
              <a:spLocks noChangeShapeType="1"/>
            </p:cNvSpPr>
            <p:nvPr/>
          </p:nvSpPr>
          <p:spPr bwMode="auto">
            <a:xfrm>
              <a:off x="3097" y="2097"/>
              <a:ext cx="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 flipV="1">
              <a:off x="4115" y="1941"/>
              <a:ext cx="655" cy="1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526" name="Line 78"/>
            <p:cNvSpPr>
              <a:spLocks noChangeShapeType="1"/>
            </p:cNvSpPr>
            <p:nvPr/>
          </p:nvSpPr>
          <p:spPr bwMode="auto">
            <a:xfrm>
              <a:off x="4770" y="1941"/>
              <a:ext cx="654" cy="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527" name="Text Box 79"/>
            <p:cNvSpPr txBox="1">
              <a:spLocks noChangeArrowheads="1"/>
            </p:cNvSpPr>
            <p:nvPr/>
          </p:nvSpPr>
          <p:spPr bwMode="auto">
            <a:xfrm>
              <a:off x="4012" y="1870"/>
              <a:ext cx="385" cy="1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</a:rPr>
                <a:t>Target</a:t>
              </a:r>
            </a:p>
          </p:txBody>
        </p:sp>
        <p:sp>
          <p:nvSpPr>
            <p:cNvPr id="232528" name="Text Box 80"/>
            <p:cNvSpPr txBox="1">
              <a:spLocks noChangeArrowheads="1"/>
            </p:cNvSpPr>
            <p:nvPr/>
          </p:nvSpPr>
          <p:spPr bwMode="auto">
            <a:xfrm>
              <a:off x="4602" y="1692"/>
              <a:ext cx="327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</a:rPr>
                <a:t>Horn</a:t>
              </a:r>
            </a:p>
          </p:txBody>
        </p:sp>
        <p:sp>
          <p:nvSpPr>
            <p:cNvPr id="232529" name="Text Box 81"/>
            <p:cNvSpPr txBox="1">
              <a:spLocks noChangeArrowheads="1"/>
            </p:cNvSpPr>
            <p:nvPr/>
          </p:nvSpPr>
          <p:spPr bwMode="auto">
            <a:xfrm>
              <a:off x="3472" y="1750"/>
              <a:ext cx="374" cy="1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</a:rPr>
                <a:t>Baffle</a:t>
              </a:r>
            </a:p>
          </p:txBody>
        </p:sp>
        <p:sp>
          <p:nvSpPr>
            <p:cNvPr id="232530" name="Text Box 82"/>
            <p:cNvSpPr txBox="1">
              <a:spLocks noChangeArrowheads="1"/>
            </p:cNvSpPr>
            <p:nvPr/>
          </p:nvSpPr>
          <p:spPr bwMode="auto">
            <a:xfrm>
              <a:off x="3110" y="1879"/>
              <a:ext cx="17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232531" name="Text Box 83"/>
            <p:cNvSpPr txBox="1">
              <a:spLocks noChangeArrowheads="1"/>
            </p:cNvSpPr>
            <p:nvPr/>
          </p:nvSpPr>
          <p:spPr bwMode="auto">
            <a:xfrm>
              <a:off x="5290" y="1950"/>
              <a:ext cx="18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Symbol" pitchFamily="18" charset="2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640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17197" y="3778209"/>
            <a:ext cx="5832648" cy="254943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ja-JP" sz="1800" dirty="0"/>
              <a:t>Conventional “horn-magnet-focused” </a:t>
            </a:r>
            <a:r>
              <a:rPr lang="en-US" altLang="ja-JP" sz="1800" dirty="0">
                <a:latin typeface="Symbol" pitchFamily="18" charset="2"/>
              </a:rPr>
              <a:t>n</a:t>
            </a:r>
            <a:r>
              <a:rPr lang="en-US" altLang="ja-JP" sz="1800" dirty="0"/>
              <a:t> beam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/>
              <a:t>30GeV </a:t>
            </a:r>
            <a:r>
              <a:rPr lang="en-US" altLang="ja-JP" sz="1600" dirty="0">
                <a:solidFill>
                  <a:srgbClr val="FF0000"/>
                </a:solidFill>
              </a:rPr>
              <a:t>Protons</a:t>
            </a:r>
            <a:r>
              <a:rPr lang="en-US" altLang="ja-JP" sz="1600" dirty="0"/>
              <a:t> </a:t>
            </a:r>
            <a:r>
              <a:rPr lang="en-US" altLang="ja-JP" sz="1600" dirty="0">
                <a:sym typeface="Wingdings" pitchFamily="2" charset="2"/>
              </a:rPr>
              <a:t>on a graphite target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>
                <a:solidFill>
                  <a:srgbClr val="00B050"/>
                </a:solidFill>
                <a:sym typeface="Wingdings" pitchFamily="2" charset="2"/>
              </a:rPr>
              <a:t>daughter </a:t>
            </a:r>
            <a:r>
              <a:rPr lang="en-US" altLang="ja-JP" sz="1600" dirty="0">
                <a:solidFill>
                  <a:srgbClr val="00B05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sz="1600" baseline="30000" dirty="0">
                <a:solidFill>
                  <a:srgbClr val="00B050"/>
                </a:solidFill>
                <a:sym typeface="Wingdings" pitchFamily="2" charset="2"/>
              </a:rPr>
              <a:t>+</a:t>
            </a:r>
            <a:r>
              <a:rPr lang="en-US" altLang="ja-JP" sz="1600" dirty="0">
                <a:sym typeface="Wingdings" pitchFamily="2" charset="2"/>
              </a:rPr>
              <a:t>   </a:t>
            </a:r>
            <a:r>
              <a:rPr lang="en-US" altLang="ja-JP" sz="1600" dirty="0">
                <a:solidFill>
                  <a:srgbClr val="0066CC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baseline="30000" dirty="0">
                <a:solidFill>
                  <a:srgbClr val="0066CC"/>
                </a:solidFill>
                <a:sym typeface="Wingdings" pitchFamily="2" charset="2"/>
              </a:rPr>
              <a:t>+</a:t>
            </a:r>
            <a:r>
              <a:rPr lang="en-US" altLang="ja-JP" sz="1600" dirty="0">
                <a:sym typeface="Wingdings" pitchFamily="2" charset="2"/>
              </a:rPr>
              <a:t>+</a:t>
            </a:r>
            <a:r>
              <a:rPr lang="en-US" altLang="ja-JP" sz="1600" dirty="0">
                <a:solidFill>
                  <a:srgbClr val="FF99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1600" baseline="-25000" dirty="0">
                <a:solidFill>
                  <a:srgbClr val="FF99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dirty="0">
                <a:sym typeface="Wingdings" pitchFamily="2" charset="2"/>
              </a:rPr>
              <a:t>  (</a:t>
            </a:r>
            <a:r>
              <a:rPr lang="en-US" altLang="ja-JP" sz="1600" dirty="0">
                <a:solidFill>
                  <a:srgbClr val="00B05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sz="1600" baseline="30000" dirty="0">
                <a:solidFill>
                  <a:srgbClr val="00B050"/>
                </a:solidFill>
                <a:sym typeface="Wingdings" pitchFamily="2" charset="2"/>
              </a:rPr>
              <a:t>-</a:t>
            </a:r>
            <a:r>
              <a:rPr lang="en-US" altLang="ja-JP" sz="1600" dirty="0">
                <a:sym typeface="Wingdings" pitchFamily="2" charset="2"/>
              </a:rPr>
              <a:t>   </a:t>
            </a:r>
            <a:r>
              <a:rPr lang="en-US" altLang="ja-JP" sz="1600" dirty="0">
                <a:solidFill>
                  <a:srgbClr val="0066CC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baseline="30000" dirty="0">
                <a:solidFill>
                  <a:srgbClr val="0066CC"/>
                </a:solidFill>
                <a:sym typeface="Wingdings" pitchFamily="2" charset="2"/>
              </a:rPr>
              <a:t>-</a:t>
            </a:r>
            <a:r>
              <a:rPr lang="en-US" altLang="ja-JP" sz="1600" dirty="0">
                <a:sym typeface="Wingdings" pitchFamily="2" charset="2"/>
              </a:rPr>
              <a:t>+</a:t>
            </a:r>
            <a:r>
              <a:rPr lang="en-US" altLang="ja-JP" sz="1600" dirty="0">
                <a:solidFill>
                  <a:srgbClr val="FF99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1600" baseline="-25000" dirty="0">
                <a:solidFill>
                  <a:srgbClr val="FF99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dirty="0">
                <a:sym typeface="Wingdings" pitchFamily="2" charset="2"/>
              </a:rPr>
              <a:t> 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>
                <a:solidFill>
                  <a:srgbClr val="0070C0"/>
                </a:solidFill>
                <a:sym typeface="Wingdings" pitchFamily="2" charset="2"/>
              </a:rPr>
              <a:t>Anti-neutrino production by inverse polarity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ja-JP" sz="1800" dirty="0">
                <a:solidFill>
                  <a:srgbClr val="009999"/>
                </a:solidFill>
              </a:rPr>
              <a:t>First application of </a:t>
            </a:r>
            <a:r>
              <a:rPr lang="en-US" altLang="ja-JP" sz="1800" dirty="0">
                <a:solidFill>
                  <a:srgbClr val="FF5050"/>
                </a:solidFill>
              </a:rPr>
              <a:t>Off-Axis(OA) beam:</a:t>
            </a:r>
            <a:r>
              <a:rPr lang="en-US" altLang="ja-JP" sz="1800" dirty="0"/>
              <a:t> </a:t>
            </a:r>
            <a:r>
              <a:rPr lang="en-US" altLang="ja-JP" sz="2000" dirty="0"/>
              <a:t>2.0~2.5</a:t>
            </a:r>
            <a:r>
              <a:rPr lang="en-US" altLang="ja-JP" sz="2000" baseline="30000" dirty="0"/>
              <a:t>o</a:t>
            </a:r>
            <a:r>
              <a:rPr lang="en-US" altLang="ja-JP" sz="2000" dirty="0"/>
              <a:t> </a:t>
            </a:r>
            <a:r>
              <a:rPr lang="en-US" altLang="ja-JP" sz="2000" dirty="0" err="1"/>
              <a:t>wrt</a:t>
            </a:r>
            <a:r>
              <a:rPr lang="en-US" altLang="ja-JP" sz="2000" dirty="0"/>
              <a:t>. the far detector direction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/>
              <a:t>Low-energy narrow-band beam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/>
              <a:t>peak tuned to oscillation maximum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/>
              <a:t>Small high-energy tail: reduce inelastic </a:t>
            </a:r>
            <a:r>
              <a:rPr lang="en-US" altLang="ja-JP" sz="1600" dirty="0" err="1"/>
              <a:t>bkgs</a:t>
            </a:r>
            <a:endParaRPr lang="en-US" altLang="ja-JP" sz="1400" dirty="0"/>
          </a:p>
        </p:txBody>
      </p:sp>
      <p:sp>
        <p:nvSpPr>
          <p:cNvPr id="232493" name="Rectangle 45"/>
          <p:cNvSpPr>
            <a:spLocks noGrp="1" noChangeArrowheads="1"/>
          </p:cNvSpPr>
          <p:nvPr>
            <p:ph type="title"/>
          </p:nvPr>
        </p:nvSpPr>
        <p:spPr>
          <a:xfrm>
            <a:off x="300575" y="36815"/>
            <a:ext cx="7145789" cy="642302"/>
          </a:xfrm>
        </p:spPr>
        <p:txBody>
          <a:bodyPr/>
          <a:lstStyle/>
          <a:p>
            <a:r>
              <a:rPr lang="en-US" altLang="ja-JP" sz="3600" dirty="0"/>
              <a:t>Layout of the T2K experiment      </a:t>
            </a:r>
          </a:p>
        </p:txBody>
      </p:sp>
      <p:sp>
        <p:nvSpPr>
          <p:cNvPr id="54" name="スライド番号プレースホルダ 5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ja-JP" altLang="en-US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1" name="角丸四角形 60"/>
          <p:cNvSpPr/>
          <p:nvPr/>
        </p:nvSpPr>
        <p:spPr bwMode="auto">
          <a:xfrm>
            <a:off x="1007824" y="644113"/>
            <a:ext cx="1980000" cy="4086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/>
            <a:endParaRPr kumimoji="1" lang="ja-JP" altLang="en-US" sz="1800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028" name="Picture 4" descr="C:\Users\Ishida\Documents\JPARCnu\パンフレット\良く使う図版・写真\T2K鳥瞰図等\T2K-Noguchi-goro-eng-oab.png"/>
          <p:cNvPicPr>
            <a:picLocks noChangeAspect="1" noChangeArrowheads="1"/>
          </p:cNvPicPr>
          <p:nvPr/>
        </p:nvPicPr>
        <p:blipFill>
          <a:blip r:embed="rId3" cstate="print"/>
          <a:srcRect l="12130" b="54625"/>
          <a:stretch>
            <a:fillRect/>
          </a:stretch>
        </p:blipFill>
        <p:spPr bwMode="auto">
          <a:xfrm>
            <a:off x="827584" y="620688"/>
            <a:ext cx="7416824" cy="1999684"/>
          </a:xfrm>
          <a:prstGeom prst="rect">
            <a:avLst/>
          </a:prstGeom>
          <a:noFill/>
        </p:spPr>
      </p:pic>
      <p:grpSp>
        <p:nvGrpSpPr>
          <p:cNvPr id="3" name="グループ化 67"/>
          <p:cNvGrpSpPr/>
          <p:nvPr/>
        </p:nvGrpSpPr>
        <p:grpSpPr>
          <a:xfrm>
            <a:off x="179512" y="2564904"/>
            <a:ext cx="5580000" cy="1224000"/>
            <a:chOff x="107504" y="2780927"/>
            <a:chExt cx="5580000" cy="1224000"/>
          </a:xfrm>
        </p:grpSpPr>
        <p:grpSp>
          <p:nvGrpSpPr>
            <p:cNvPr id="4" name="グループ化 77"/>
            <p:cNvGrpSpPr/>
            <p:nvPr/>
          </p:nvGrpSpPr>
          <p:grpSpPr>
            <a:xfrm>
              <a:off x="107504" y="2780927"/>
              <a:ext cx="5580000" cy="1224000"/>
              <a:chOff x="107504" y="2780927"/>
              <a:chExt cx="5580000" cy="1224000"/>
            </a:xfrm>
          </p:grpSpPr>
          <p:sp>
            <p:nvSpPr>
              <p:cNvPr id="77" name="角丸四角形 76"/>
              <p:cNvSpPr/>
              <p:nvPr/>
            </p:nvSpPr>
            <p:spPr bwMode="auto">
              <a:xfrm>
                <a:off x="107504" y="2780927"/>
                <a:ext cx="5580000" cy="1224000"/>
              </a:xfrm>
              <a:prstGeom prst="roundRect">
                <a:avLst>
                  <a:gd name="adj" fmla="val 10172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914400"/>
                <a:endParaRPr kumimoji="1" lang="ja-JP" altLang="en-US" sz="180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grpSp>
            <p:nvGrpSpPr>
              <p:cNvPr id="5" name="グループ化 73"/>
              <p:cNvGrpSpPr/>
              <p:nvPr/>
            </p:nvGrpSpPr>
            <p:grpSpPr>
              <a:xfrm>
                <a:off x="107505" y="2780928"/>
                <a:ext cx="5544615" cy="1203776"/>
                <a:chOff x="1011999" y="2654556"/>
                <a:chExt cx="7520441" cy="1552115"/>
              </a:xfrm>
            </p:grpSpPr>
            <p:grpSp>
              <p:nvGrpSpPr>
                <p:cNvPr id="7" name="グループ化 68"/>
                <p:cNvGrpSpPr/>
                <p:nvPr/>
              </p:nvGrpSpPr>
              <p:grpSpPr>
                <a:xfrm>
                  <a:off x="1011999" y="2654556"/>
                  <a:ext cx="7520441" cy="1552115"/>
                  <a:chOff x="1744801" y="2783876"/>
                  <a:chExt cx="7291695" cy="1504904"/>
                </a:xfrm>
              </p:grpSpPr>
              <p:grpSp>
                <p:nvGrpSpPr>
                  <p:cNvPr id="8" name="グループ化 53"/>
                  <p:cNvGrpSpPr/>
                  <p:nvPr/>
                </p:nvGrpSpPr>
                <p:grpSpPr>
                  <a:xfrm flipH="1">
                    <a:off x="1744801" y="2900758"/>
                    <a:ext cx="7291695" cy="1388022"/>
                    <a:chOff x="0" y="789198"/>
                    <a:chExt cx="5637775" cy="1251388"/>
                  </a:xfrm>
                </p:grpSpPr>
                <p:grpSp>
                  <p:nvGrpSpPr>
                    <p:cNvPr id="9" name="Group 2"/>
                    <p:cNvGrpSpPr>
                      <a:grpSpLocks/>
                    </p:cNvGrpSpPr>
                    <p:nvPr/>
                  </p:nvGrpSpPr>
                  <p:grpSpPr bwMode="auto">
                    <a:xfrm rot="240000">
                      <a:off x="642466" y="1106483"/>
                      <a:ext cx="638169" cy="252474"/>
                      <a:chOff x="1557" y="2858"/>
                      <a:chExt cx="1216" cy="451"/>
                    </a:xfrm>
                  </p:grpSpPr>
                  <p:sp>
                    <p:nvSpPr>
                      <p:cNvPr id="162" name="AutoShape 3"/>
                      <p:cNvSpPr>
                        <a:spLocks noChangeArrowheads="1"/>
                      </p:cNvSpPr>
                      <p:nvPr/>
                    </p:nvSpPr>
                    <p:spPr bwMode="auto">
                      <a:xfrm rot="16200000">
                        <a:off x="1422" y="2994"/>
                        <a:ext cx="384" cy="113"/>
                      </a:xfrm>
                      <a:prstGeom prst="parallelogram">
                        <a:avLst>
                          <a:gd name="adj" fmla="val 84956"/>
                        </a:avLst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3" name="Line 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71" y="2944"/>
                        <a:ext cx="110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4" name="Line 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7" y="3235"/>
                        <a:ext cx="1081" cy="7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5" name="Line 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731" y="2937"/>
                        <a:ext cx="28" cy="3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6" name="Line 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57" y="2858"/>
                        <a:ext cx="1088" cy="2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7" name="Line 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45" y="2880"/>
                        <a:ext cx="114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8" name="Line 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62" y="3157"/>
                        <a:ext cx="1045" cy="2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9" name="Line 1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5" y="2867"/>
                        <a:ext cx="21" cy="3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70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23" y="3195"/>
                        <a:ext cx="114" cy="11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</p:grpSp>
                <p:sp>
                  <p:nvSpPr>
                    <p:cNvPr id="171" name="AutoShape 13"/>
                    <p:cNvSpPr>
                      <a:spLocks noChangeArrowheads="1"/>
                    </p:cNvSpPr>
                    <p:nvPr/>
                  </p:nvSpPr>
                  <p:spPr bwMode="auto">
                    <a:xfrm rot="16515084">
                      <a:off x="1934919" y="1294496"/>
                      <a:ext cx="191236" cy="126774"/>
                    </a:xfrm>
                    <a:prstGeom prst="cube">
                      <a:avLst>
                        <a:gd name="adj" fmla="val 41241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72" name="AutoShape 14"/>
                    <p:cNvSpPr>
                      <a:spLocks noChangeArrowheads="1"/>
                    </p:cNvSpPr>
                    <p:nvPr/>
                  </p:nvSpPr>
                  <p:spPr bwMode="auto">
                    <a:xfrm rot="16515084">
                      <a:off x="1857028" y="1110244"/>
                      <a:ext cx="219169" cy="145038"/>
                    </a:xfrm>
                    <a:prstGeom prst="cube">
                      <a:avLst>
                        <a:gd name="adj" fmla="val 41241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73" name="Line 15"/>
                    <p:cNvSpPr>
                      <a:spLocks noChangeShapeType="1"/>
                    </p:cNvSpPr>
                    <p:nvPr/>
                  </p:nvSpPr>
                  <p:spPr bwMode="auto">
                    <a:xfrm rot="315084">
                      <a:off x="0" y="1172019"/>
                      <a:ext cx="438338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74" name="Freeform 16"/>
                    <p:cNvSpPr>
                      <a:spLocks/>
                    </p:cNvSpPr>
                    <p:nvPr/>
                  </p:nvSpPr>
                  <p:spPr bwMode="auto">
                    <a:xfrm rot="315084">
                      <a:off x="486684" y="1169870"/>
                      <a:ext cx="487758" cy="5586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7"/>
                        </a:cxn>
                        <a:cxn ang="0">
                          <a:pos x="46" y="52"/>
                        </a:cxn>
                        <a:cxn ang="0">
                          <a:pos x="136" y="7"/>
                        </a:cxn>
                        <a:cxn ang="0">
                          <a:pos x="454" y="7"/>
                        </a:cxn>
                      </a:cxnLst>
                      <a:rect l="0" t="0" r="r" b="b"/>
                      <a:pathLst>
                        <a:path w="454" h="97">
                          <a:moveTo>
                            <a:pt x="0" y="97"/>
                          </a:moveTo>
                          <a:cubicBezTo>
                            <a:pt x="11" y="82"/>
                            <a:pt x="23" y="67"/>
                            <a:pt x="46" y="52"/>
                          </a:cubicBezTo>
                          <a:cubicBezTo>
                            <a:pt x="69" y="37"/>
                            <a:pt x="68" y="14"/>
                            <a:pt x="136" y="7"/>
                          </a:cubicBezTo>
                          <a:cubicBezTo>
                            <a:pt x="204" y="0"/>
                            <a:pt x="329" y="3"/>
                            <a:pt x="454" y="7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75" name="AutoShape 17"/>
                    <p:cNvSpPr>
                      <a:spLocks noChangeArrowheads="1"/>
                    </p:cNvSpPr>
                    <p:nvPr/>
                  </p:nvSpPr>
                  <p:spPr bwMode="auto">
                    <a:xfrm rot="16515084">
                      <a:off x="1282247" y="1214456"/>
                      <a:ext cx="233135" cy="131072"/>
                    </a:xfrm>
                    <a:prstGeom prst="cube">
                      <a:avLst>
                        <a:gd name="adj" fmla="val 39681"/>
                      </a:avLst>
                    </a:prstGeom>
                    <a:solidFill>
                      <a:srgbClr val="FFCC99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79" name="AutoShap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24687" y="947478"/>
                      <a:ext cx="389992" cy="584451"/>
                    </a:xfrm>
                    <a:prstGeom prst="can">
                      <a:avLst>
                        <a:gd name="adj" fmla="val 37466"/>
                      </a:avLst>
                    </a:prstGeom>
                    <a:solidFill>
                      <a:srgbClr val="00B0F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80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03422" y="1198878"/>
                      <a:ext cx="172573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9900"/>
                      </a:solidFill>
                      <a:prstDash val="dash"/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grpSp>
                  <p:nvGrpSpPr>
                    <p:cNvPr id="1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52478" y="1101112"/>
                      <a:ext cx="96692" cy="195533"/>
                      <a:chOff x="4014" y="799"/>
                      <a:chExt cx="90" cy="182"/>
                    </a:xfrm>
                  </p:grpSpPr>
                  <p:sp>
                    <p:nvSpPr>
                      <p:cNvPr id="182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14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83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59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</p:grpSp>
                <p:sp>
                  <p:nvSpPr>
                    <p:cNvPr id="184" name="Text Box 2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5288" y="857232"/>
                      <a:ext cx="162228" cy="31220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Verdana" pitchFamily="34" charset="0"/>
                          <a:ea typeface="ＭＳ Ｐゴシック" pitchFamily="50" charset="-128"/>
                        </a:rPr>
                        <a:t>p</a:t>
                      </a:r>
                    </a:p>
                  </p:txBody>
                </p:sp>
                <p:sp>
                  <p:nvSpPr>
                    <p:cNvPr id="185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74612" y="789198"/>
                      <a:ext cx="162228" cy="3815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600" b="1" dirty="0">
                          <a:solidFill>
                            <a:srgbClr val="336600"/>
                          </a:solidFill>
                          <a:latin typeface="Symbol" pitchFamily="18" charset="2"/>
                          <a:ea typeface="ＭＳ Ｐゴシック" pitchFamily="50" charset="-128"/>
                        </a:rPr>
                        <a:t>p</a:t>
                      </a:r>
                    </a:p>
                  </p:txBody>
                </p:sp>
                <p:sp>
                  <p:nvSpPr>
                    <p:cNvPr id="186" name="Text 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31643" y="870356"/>
                      <a:ext cx="243879" cy="3815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600" b="1" dirty="0">
                          <a:solidFill>
                            <a:srgbClr val="FF9900"/>
                          </a:solidFill>
                          <a:latin typeface="Symbol" pitchFamily="18" charset="2"/>
                          <a:ea typeface="ＭＳ Ｐゴシック" pitchFamily="50" charset="-128"/>
                        </a:rPr>
                        <a:t>n</a:t>
                      </a:r>
                    </a:p>
                  </p:txBody>
                </p:sp>
                <p:sp>
                  <p:nvSpPr>
                    <p:cNvPr id="18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859" y="1686636"/>
                      <a:ext cx="487328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88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859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89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71955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90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56406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91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2502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92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19146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93" name="Text Box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35354" y="1745728"/>
                      <a:ext cx="601773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120m</a:t>
                      </a:r>
                    </a:p>
                  </p:txBody>
                </p:sp>
                <p:sp>
                  <p:nvSpPr>
                    <p:cNvPr id="194" name="Text Box 3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9816" y="1745726"/>
                      <a:ext cx="419219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0m</a:t>
                      </a:r>
                    </a:p>
                  </p:txBody>
                </p:sp>
                <p:sp>
                  <p:nvSpPr>
                    <p:cNvPr id="195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28399" y="1745726"/>
                      <a:ext cx="601773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280m</a:t>
                      </a:r>
                    </a:p>
                  </p:txBody>
                </p:sp>
                <p:sp>
                  <p:nvSpPr>
                    <p:cNvPr id="197" name="Text Box 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00718" y="1745726"/>
                      <a:ext cx="737057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295 km</a:t>
                      </a:r>
                    </a:p>
                  </p:txBody>
                </p:sp>
                <p:grpSp>
                  <p:nvGrpSpPr>
                    <p:cNvPr id="11" name="Group 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52478" y="1588870"/>
                      <a:ext cx="96692" cy="195533"/>
                      <a:chOff x="4014" y="799"/>
                      <a:chExt cx="90" cy="182"/>
                    </a:xfrm>
                  </p:grpSpPr>
                  <p:sp>
                    <p:nvSpPr>
                      <p:cNvPr id="199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14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200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59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</p:grpSp>
                <p:sp>
                  <p:nvSpPr>
                    <p:cNvPr id="201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892" y="1193506"/>
                      <a:ext cx="2073482" cy="20177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202" name="Text Box 44"/>
                    <p:cNvSpPr txBox="1">
                      <a:spLocks noChangeArrowheads="1"/>
                    </p:cNvSpPr>
                    <p:nvPr/>
                  </p:nvSpPr>
                  <p:spPr bwMode="auto">
                    <a:xfrm rot="338769">
                      <a:off x="2415335" y="1195337"/>
                      <a:ext cx="763267" cy="3122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on-axis</a:t>
                      </a:r>
                    </a:p>
                  </p:txBody>
                </p:sp>
                <p:sp>
                  <p:nvSpPr>
                    <p:cNvPr id="203" name="Text Box 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02644" y="1005762"/>
                      <a:ext cx="770830" cy="3122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200" dirty="0"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off-axis</a:t>
                      </a:r>
                    </a:p>
                  </p:txBody>
                </p:sp>
                <p:sp>
                  <p:nvSpPr>
                    <p:cNvPr id="207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52166" y="1454575"/>
                      <a:ext cx="861635" cy="8057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prstDash val="dash"/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208" name="Freeform 52"/>
                    <p:cNvSpPr>
                      <a:spLocks/>
                    </p:cNvSpPr>
                    <p:nvPr/>
                  </p:nvSpPr>
                  <p:spPr bwMode="auto">
                    <a:xfrm rot="300000">
                      <a:off x="3584058" y="1203175"/>
                      <a:ext cx="23636" cy="29007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1" y="121"/>
                        </a:cxn>
                        <a:cxn ang="0">
                          <a:pos x="7" y="270"/>
                        </a:cxn>
                      </a:cxnLst>
                      <a:rect l="0" t="0" r="r" b="b"/>
                      <a:pathLst>
                        <a:path w="22" h="270">
                          <a:moveTo>
                            <a:pt x="0" y="0"/>
                          </a:moveTo>
                          <a:cubicBezTo>
                            <a:pt x="10" y="38"/>
                            <a:pt x="20" y="76"/>
                            <a:pt x="21" y="121"/>
                          </a:cubicBezTo>
                          <a:cubicBezTo>
                            <a:pt x="22" y="166"/>
                            <a:pt x="14" y="218"/>
                            <a:pt x="7" y="27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5050"/>
                      </a:solidFill>
                      <a:round/>
                      <a:headEnd type="arrow" w="med" len="med"/>
                      <a:tailEnd type="arrow" w="med" len="med"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209" name="Text Box 53"/>
                    <p:cNvSpPr txBox="1">
                      <a:spLocks noChangeArrowheads="1"/>
                    </p:cNvSpPr>
                    <p:nvPr/>
                  </p:nvSpPr>
                  <p:spPr bwMode="auto">
                    <a:xfrm rot="236400">
                      <a:off x="3577784" y="1254122"/>
                      <a:ext cx="733797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小塚ゴシック Pro M" pitchFamily="34" charset="-128"/>
                          <a:ea typeface="小塚ゴシック Pro M" pitchFamily="34" charset="-128"/>
                        </a:rPr>
                        <a:t>2.0~2.5</a:t>
                      </a:r>
                      <a:r>
                        <a:rPr kumimoji="1" lang="en-US" altLang="ja-JP" sz="1100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小塚ゴシック Pro M" pitchFamily="34" charset="-128"/>
                          <a:ea typeface="小塚ゴシック Pro M" pitchFamily="34" charset="-128"/>
                        </a:rPr>
                        <a:t>o</a:t>
                      </a:r>
                    </a:p>
                  </p:txBody>
                </p:sp>
                <p:sp>
                  <p:nvSpPr>
                    <p:cNvPr id="210" name="Text Box 58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43565" y="846133"/>
                      <a:ext cx="813664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ea typeface="ＭＳ Ｐゴシック" pitchFamily="50" charset="-128"/>
                        </a:rPr>
                        <a:t>m</a:t>
                      </a:r>
                      <a:r>
                        <a:rPr kumimoji="1" lang="en-US" altLang="ja-JP" sz="105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小塚ゴシック Pro R" pitchFamily="34" charset="-128"/>
                          <a:ea typeface="小塚ゴシック Pro R" pitchFamily="34" charset="-128"/>
                        </a:rPr>
                        <a:t>-monitor</a:t>
                      </a:r>
                      <a:endParaRPr kumimoji="1" lang="en-US" altLang="ja-JP" sz="1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小塚ゴシック Pro R" pitchFamily="34" charset="-128"/>
                        <a:ea typeface="小塚ゴシック Pro R" pitchFamily="34" charset="-128"/>
                      </a:endParaRPr>
                    </a:p>
                  </p:txBody>
                </p:sp>
              </p:grpSp>
              <p:sp>
                <p:nvSpPr>
                  <p:cNvPr id="57" name="テキスト ボックス 56"/>
                  <p:cNvSpPr txBox="1"/>
                  <p:nvPr/>
                </p:nvSpPr>
                <p:spPr>
                  <a:xfrm flipH="1">
                    <a:off x="5947182" y="2783876"/>
                    <a:ext cx="1005973" cy="519431"/>
                  </a:xfrm>
                  <a:prstGeom prst="rect">
                    <a:avLst/>
                  </a:prstGeom>
                  <a:noFill/>
                </p:spPr>
                <p:txBody>
                  <a:bodyPr wrap="none" lIns="91435" tIns="45718" rIns="91435" bIns="45718" rtlCol="0">
                    <a:spAutoFit/>
                  </a:bodyPr>
                  <a:lstStyle/>
                  <a:p>
                    <a:pPr algn="ctr" defTabSz="914400"/>
                    <a:r>
                      <a:rPr kumimoji="1" lang="en-US" altLang="ja-JP" sz="1050" dirty="0">
                        <a:solidFill>
                          <a:srgbClr val="000000"/>
                        </a:solidFill>
                        <a:latin typeface="小塚ゴシック Pro M" pitchFamily="34" charset="-128"/>
                        <a:ea typeface="小塚ゴシック Pro M" pitchFamily="34" charset="-128"/>
                      </a:rPr>
                      <a:t>Near </a:t>
                    </a:r>
                  </a:p>
                  <a:p>
                    <a:pPr algn="ctr" defTabSz="914400"/>
                    <a:r>
                      <a:rPr kumimoji="1" lang="en-US" altLang="ja-JP" sz="1050" dirty="0">
                        <a:solidFill>
                          <a:srgbClr val="000000"/>
                        </a:solidFill>
                        <a:latin typeface="小塚ゴシック Pro M" pitchFamily="34" charset="-128"/>
                        <a:ea typeface="小塚ゴシック Pro M" pitchFamily="34" charset="-128"/>
                      </a:rPr>
                      <a:t>detectors</a:t>
                    </a:r>
                    <a:endParaRPr kumimoji="1" lang="ja-JP" altLang="en-US" sz="1050" dirty="0">
                      <a:solidFill>
                        <a:srgbClr val="000000"/>
                      </a:solidFill>
                      <a:latin typeface="小塚ゴシック Pro M" pitchFamily="34" charset="-128"/>
                      <a:ea typeface="小塚ゴシック Pro M" pitchFamily="34" charset="-128"/>
                    </a:endParaRPr>
                  </a:p>
                </p:txBody>
              </p:sp>
              <p:sp>
                <p:nvSpPr>
                  <p:cNvPr id="59" name="Line 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96136" y="3356992"/>
                    <a:ext cx="19800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defTabSz="914400"/>
                    <a:endParaRPr kumimoji="1" lang="ja-JP" altLang="en-US" sz="1400">
                      <a:solidFill>
                        <a:srgbClr val="000000"/>
                      </a:solidFill>
                      <a:latin typeface="Times New Roman" pitchFamily="18" charset="0"/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60" name="円/楕円 59"/>
                  <p:cNvSpPr/>
                  <p:nvPr/>
                </p:nvSpPr>
                <p:spPr bwMode="auto">
                  <a:xfrm rot="20700000">
                    <a:off x="1939339" y="3237722"/>
                    <a:ext cx="135450" cy="54105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rgbClr val="FFFF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914400"/>
                    <a:endParaRPr kumimoji="1" lang="ja-JP" altLang="en-US" sz="140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</a:endParaRPr>
                  </a:p>
                </p:txBody>
              </p:sp>
              <p:cxnSp>
                <p:nvCxnSpPr>
                  <p:cNvPr id="62" name="直線コネクタ 61"/>
                  <p:cNvCxnSpPr>
                    <a:stCxn id="60" idx="0"/>
                  </p:cNvCxnSpPr>
                  <p:nvPr/>
                </p:nvCxnSpPr>
                <p:spPr bwMode="auto">
                  <a:xfrm>
                    <a:off x="1933409" y="3246940"/>
                    <a:ext cx="334335" cy="18206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19050" cap="flat" cmpd="sng" algn="ctr">
                    <a:solidFill>
                      <a:srgbClr val="FFFF00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3" name="直線コネクタ 62"/>
                  <p:cNvCxnSpPr>
                    <a:stCxn id="60" idx="4"/>
                  </p:cNvCxnSpPr>
                  <p:nvPr/>
                </p:nvCxnSpPr>
                <p:spPr bwMode="auto">
                  <a:xfrm flipV="1">
                    <a:off x="2080718" y="3429002"/>
                    <a:ext cx="187026" cy="340556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19050" cap="flat" cmpd="sng" algn="ctr">
                    <a:solidFill>
                      <a:srgbClr val="FFFF00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66" name="テキスト ボックス 65"/>
                <p:cNvSpPr txBox="1"/>
                <p:nvPr/>
              </p:nvSpPr>
              <p:spPr>
                <a:xfrm flipH="1">
                  <a:off x="6999584" y="3325816"/>
                  <a:ext cx="946848" cy="535726"/>
                </a:xfrm>
                <a:prstGeom prst="rect">
                  <a:avLst/>
                </a:prstGeom>
                <a:noFill/>
              </p:spPr>
              <p:txBody>
                <a:bodyPr wrap="square" lIns="91435" tIns="45718" rIns="91435" bIns="45718" rtlCol="0">
                  <a:spAutoFit/>
                </a:bodyPr>
                <a:lstStyle/>
                <a:p>
                  <a:pPr defTabSz="914400"/>
                  <a:r>
                    <a:rPr kumimoji="1" lang="en-US" altLang="ja-JP" sz="1050" dirty="0">
                      <a:solidFill>
                        <a:srgbClr val="000000"/>
                      </a:solidFill>
                      <a:latin typeface="小塚ゴシック Pro M" pitchFamily="34" charset="-128"/>
                      <a:ea typeface="小塚ゴシック Pro M" pitchFamily="34" charset="-128"/>
                    </a:rPr>
                    <a:t>Decay volume</a:t>
                  </a:r>
                  <a:endParaRPr kumimoji="1" lang="ja-JP" altLang="en-US" sz="1050" dirty="0">
                    <a:solidFill>
                      <a:srgbClr val="000000"/>
                    </a:solidFill>
                    <a:latin typeface="小塚ゴシック Pro M" pitchFamily="34" charset="-128"/>
                    <a:ea typeface="小塚ゴシック Pro M" pitchFamily="34" charset="-128"/>
                  </a:endParaRPr>
                </a:p>
              </p:txBody>
            </p:sp>
          </p:grpSp>
        </p:grpSp>
        <p:sp>
          <p:nvSpPr>
            <p:cNvPr id="67" name="円柱 66"/>
            <p:cNvSpPr/>
            <p:nvPr/>
          </p:nvSpPr>
          <p:spPr bwMode="auto">
            <a:xfrm rot="4920000">
              <a:off x="5171491" y="3186149"/>
              <a:ext cx="72008" cy="108000"/>
            </a:xfrm>
            <a:prstGeom prst="can">
              <a:avLst/>
            </a:prstGeom>
            <a:solidFill>
              <a:srgbClr val="92D050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5733975" y="2774399"/>
            <a:ext cx="3231976" cy="3823003"/>
            <a:chOff x="5876528" y="2630333"/>
            <a:chExt cx="3231976" cy="3823003"/>
          </a:xfrm>
        </p:grpSpPr>
        <p:grpSp>
          <p:nvGrpSpPr>
            <p:cNvPr id="2" name="グループ化 69"/>
            <p:cNvGrpSpPr/>
            <p:nvPr/>
          </p:nvGrpSpPr>
          <p:grpSpPr>
            <a:xfrm>
              <a:off x="6156176" y="2630333"/>
              <a:ext cx="2952328" cy="3823003"/>
              <a:chOff x="6281807" y="2924944"/>
              <a:chExt cx="2826697" cy="3660322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3972"/>
              <a:stretch>
                <a:fillRect/>
              </a:stretch>
            </p:blipFill>
            <p:spPr bwMode="auto">
              <a:xfrm>
                <a:off x="6281807" y="3063508"/>
                <a:ext cx="2826697" cy="3521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5" name="下矢印 74"/>
              <p:cNvSpPr/>
              <p:nvPr/>
            </p:nvSpPr>
            <p:spPr bwMode="auto">
              <a:xfrm>
                <a:off x="6822195" y="3687047"/>
                <a:ext cx="138564" cy="277128"/>
              </a:xfrm>
              <a:prstGeom prst="downArrow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FF5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914400"/>
                <a:endParaRPr kumimoji="1" lang="ja-JP" altLang="en-US" sz="18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6734048" y="2924944"/>
                <a:ext cx="919532" cy="444188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505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kumimoji="1" lang="en-US" altLang="ja-JP" sz="1200" i="1" dirty="0">
                    <a:solidFill>
                      <a:srgbClr val="FF99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Oscillation </a:t>
                </a:r>
              </a:p>
              <a:p>
                <a:pPr algn="ctr" defTabSz="914400"/>
                <a:r>
                  <a:rPr kumimoji="1" lang="en-US" altLang="ja-JP" sz="1200" i="1" dirty="0">
                    <a:solidFill>
                      <a:srgbClr val="FF99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Maximum </a:t>
                </a:r>
                <a:endParaRPr kumimoji="1" lang="ja-JP" altLang="en-US" sz="1200" i="1" dirty="0">
                  <a:solidFill>
                    <a:srgbClr val="FF99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</p:grpSp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382" r="90469"/>
            <a:stretch>
              <a:fillRect/>
            </a:stretch>
          </p:blipFill>
          <p:spPr bwMode="auto">
            <a:xfrm>
              <a:off x="5876528" y="2636912"/>
              <a:ext cx="279648" cy="3678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5" name="直線コネクタ 24"/>
          <p:cNvCxnSpPr/>
          <p:nvPr/>
        </p:nvCxnSpPr>
        <p:spPr bwMode="auto">
          <a:xfrm>
            <a:off x="4274779" y="4509121"/>
            <a:ext cx="275578" cy="0"/>
          </a:xfrm>
          <a:prstGeom prst="lin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0" name="Picture 8" descr="http://www.t2k.org/news/logo/t2k_logo_sm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30" y="28885"/>
            <a:ext cx="1316320" cy="6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994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/>
          <p:cNvSpPr>
            <a:spLocks noGrp="1"/>
          </p:cNvSpPr>
          <p:nvPr>
            <p:ph type="title"/>
          </p:nvPr>
        </p:nvSpPr>
        <p:spPr>
          <a:xfrm>
            <a:off x="107950" y="105569"/>
            <a:ext cx="9036050" cy="604838"/>
          </a:xfrm>
        </p:spPr>
        <p:txBody>
          <a:bodyPr/>
          <a:lstStyle/>
          <a:p>
            <a:endParaRPr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小塚ゴシック Pro R" pitchFamily="34" charset="-128"/>
              <a:ea typeface="小塚ゴシック Pro R" pitchFamily="34" charset="-128"/>
            </a:endParaRPr>
          </a:p>
        </p:txBody>
      </p:sp>
      <p:sp>
        <p:nvSpPr>
          <p:cNvPr id="6147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1100932"/>
            <a:ext cx="8863013" cy="5334000"/>
          </a:xfrm>
        </p:spPr>
        <p:txBody>
          <a:bodyPr/>
          <a:lstStyle/>
          <a:p>
            <a:endParaRPr lang="ja-JP" altLang="en-US">
              <a:latin typeface="小塚ゴシック Pro R" pitchFamily="34" charset="-128"/>
              <a:ea typeface="小塚ゴシック Pro R" pitchFamily="34" charset="-128"/>
            </a:endParaRPr>
          </a:p>
        </p:txBody>
      </p:sp>
      <p:sp>
        <p:nvSpPr>
          <p:cNvPr id="6148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8332788" y="6541294"/>
            <a:ext cx="614362" cy="260350"/>
          </a:xfrm>
          <a:noFill/>
        </p:spPr>
        <p:txBody>
          <a:bodyPr/>
          <a:lstStyle/>
          <a:p>
            <a:fld id="{50C6B610-4A3D-4F32-A0E6-DEC28960E9CA}" type="slidenum">
              <a:rPr lang="ja-JP" altLang="en-US" smtClean="0">
                <a:solidFill>
                  <a:srgbClr val="333399">
                    <a:lumMod val="60000"/>
                    <a:lumOff val="40000"/>
                  </a:srgbClr>
                </a:solidFill>
                <a:latin typeface="小塚ゴシック Pro R" pitchFamily="34" charset="-128"/>
                <a:ea typeface="小塚ゴシック Pro R" pitchFamily="34" charset="-128"/>
              </a:rPr>
              <a:pPr/>
              <a:t>17</a:t>
            </a:fld>
            <a:endParaRPr lang="ja-JP" altLang="en-US">
              <a:solidFill>
                <a:srgbClr val="333399">
                  <a:lumMod val="60000"/>
                  <a:lumOff val="40000"/>
                </a:srgbClr>
              </a:solidFill>
              <a:latin typeface="小塚ゴシック Pro R" pitchFamily="34" charset="-128"/>
              <a:ea typeface="小塚ゴシック Pro R" pitchFamily="34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-34483" y="0"/>
            <a:ext cx="9219313" cy="6885384"/>
            <a:chOff x="-38576" y="0"/>
            <a:chExt cx="9219313" cy="6885384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-38576" y="0"/>
              <a:ext cx="9219313" cy="6885384"/>
              <a:chOff x="-1" y="-126776"/>
              <a:chExt cx="9219305" cy="6885384"/>
            </a:xfrm>
          </p:grpSpPr>
          <p:pic>
            <p:nvPicPr>
              <p:cNvPr id="7" name="Picture 2" descr="200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-126776"/>
                <a:ext cx="9219305" cy="6885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1674812" y="2669778"/>
                <a:ext cx="5245100" cy="387350"/>
              </a:xfrm>
              <a:custGeom>
                <a:avLst/>
                <a:gdLst>
                  <a:gd name="T0" fmla="*/ 2147483647 w 3894"/>
                  <a:gd name="T1" fmla="*/ 2147483647 h 408"/>
                  <a:gd name="T2" fmla="*/ 2147483647 w 3894"/>
                  <a:gd name="T3" fmla="*/ 2147483647 h 408"/>
                  <a:gd name="T4" fmla="*/ 2147483647 w 3894"/>
                  <a:gd name="T5" fmla="*/ 2147483647 h 408"/>
                  <a:gd name="T6" fmla="*/ 2147483647 w 3894"/>
                  <a:gd name="T7" fmla="*/ 2147483647 h 408"/>
                  <a:gd name="T8" fmla="*/ 2147483647 w 3894"/>
                  <a:gd name="T9" fmla="*/ 2147483647 h 408"/>
                  <a:gd name="T10" fmla="*/ 2147483647 w 3894"/>
                  <a:gd name="T11" fmla="*/ 2147483647 h 408"/>
                  <a:gd name="T12" fmla="*/ 0 w 3894"/>
                  <a:gd name="T13" fmla="*/ 2147483647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94"/>
                  <a:gd name="T22" fmla="*/ 0 h 408"/>
                  <a:gd name="T23" fmla="*/ 3894 w 3894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94" h="408">
                    <a:moveTo>
                      <a:pt x="3894" y="408"/>
                    </a:moveTo>
                    <a:cubicBezTo>
                      <a:pt x="3865" y="368"/>
                      <a:pt x="3789" y="232"/>
                      <a:pt x="3723" y="170"/>
                    </a:cubicBezTo>
                    <a:cubicBezTo>
                      <a:pt x="3657" y="108"/>
                      <a:pt x="3609" y="62"/>
                      <a:pt x="3496" y="34"/>
                    </a:cubicBezTo>
                    <a:cubicBezTo>
                      <a:pt x="3383" y="6"/>
                      <a:pt x="3238" y="6"/>
                      <a:pt x="3042" y="3"/>
                    </a:cubicBezTo>
                    <a:cubicBezTo>
                      <a:pt x="2846" y="0"/>
                      <a:pt x="2574" y="4"/>
                      <a:pt x="2319" y="13"/>
                    </a:cubicBezTo>
                    <a:cubicBezTo>
                      <a:pt x="2064" y="22"/>
                      <a:pt x="1895" y="43"/>
                      <a:pt x="1509" y="60"/>
                    </a:cubicBezTo>
                    <a:cubicBezTo>
                      <a:pt x="1123" y="77"/>
                      <a:pt x="314" y="105"/>
                      <a:pt x="0" y="117"/>
                    </a:cubicBezTo>
                  </a:path>
                </a:pathLst>
              </a:custGeom>
              <a:noFill/>
              <a:ln w="57150">
                <a:solidFill>
                  <a:srgbClr val="CCECFF"/>
                </a:solidFill>
                <a:prstDash val="sys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kumimoji="1" lang="ja-JP" altLang="en-US" sz="1600">
                  <a:solidFill>
                    <a:srgbClr val="000000"/>
                  </a:solidFill>
                  <a:latin typeface="小塚ゴシック Pro R" pitchFamily="34" charset="-128"/>
                  <a:ea typeface="小塚ゴシック Pro R" pitchFamily="34" charset="-128"/>
                </a:endParaRPr>
              </a:p>
            </p:txBody>
          </p:sp>
          <p:sp>
            <p:nvSpPr>
              <p:cNvPr id="9" name="Freeform 12"/>
              <p:cNvSpPr>
                <a:spLocks/>
              </p:cNvSpPr>
              <p:nvPr/>
            </p:nvSpPr>
            <p:spPr bwMode="auto">
              <a:xfrm>
                <a:off x="3840162" y="1996678"/>
                <a:ext cx="1663700" cy="577850"/>
              </a:xfrm>
              <a:custGeom>
                <a:avLst/>
                <a:gdLst>
                  <a:gd name="T0" fmla="*/ 2147483647 w 1048"/>
                  <a:gd name="T1" fmla="*/ 0 h 364"/>
                  <a:gd name="T2" fmla="*/ 0 w 1048"/>
                  <a:gd name="T3" fmla="*/ 2147483647 h 364"/>
                  <a:gd name="T4" fmla="*/ 0 60000 65536"/>
                  <a:gd name="T5" fmla="*/ 0 60000 65536"/>
                  <a:gd name="T6" fmla="*/ 0 w 1048"/>
                  <a:gd name="T7" fmla="*/ 0 h 364"/>
                  <a:gd name="T8" fmla="*/ 1048 w 1048"/>
                  <a:gd name="T9" fmla="*/ 364 h 3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48" h="364">
                    <a:moveTo>
                      <a:pt x="1048" y="0"/>
                    </a:moveTo>
                    <a:lnTo>
                      <a:pt x="0" y="364"/>
                    </a:lnTo>
                  </a:path>
                </a:pathLst>
              </a:custGeom>
              <a:noFill/>
              <a:ln w="57150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kumimoji="1" lang="ja-JP" altLang="en-US" sz="1600">
                  <a:solidFill>
                    <a:srgbClr val="000000"/>
                  </a:solidFill>
                  <a:latin typeface="小塚ゴシック Pro R" pitchFamily="34" charset="-128"/>
                  <a:ea typeface="小塚ゴシック Pro R" pitchFamily="34" charset="-128"/>
                </a:endParaRPr>
              </a:p>
            </p:txBody>
          </p:sp>
          <p:sp>
            <p:nvSpPr>
              <p:cNvPr id="10" name="Freeform 13"/>
              <p:cNvSpPr>
                <a:spLocks/>
              </p:cNvSpPr>
              <p:nvPr/>
            </p:nvSpPr>
            <p:spPr bwMode="auto">
              <a:xfrm>
                <a:off x="3065462" y="4822428"/>
                <a:ext cx="3105150" cy="920750"/>
              </a:xfrm>
              <a:custGeom>
                <a:avLst/>
                <a:gdLst>
                  <a:gd name="T0" fmla="*/ 0 w 1956"/>
                  <a:gd name="T1" fmla="*/ 0 h 580"/>
                  <a:gd name="T2" fmla="*/ 2147483647 w 1956"/>
                  <a:gd name="T3" fmla="*/ 2147483647 h 580"/>
                  <a:gd name="T4" fmla="*/ 0 60000 65536"/>
                  <a:gd name="T5" fmla="*/ 0 60000 65536"/>
                  <a:gd name="T6" fmla="*/ 0 w 1956"/>
                  <a:gd name="T7" fmla="*/ 0 h 580"/>
                  <a:gd name="T8" fmla="*/ 1956 w 1956"/>
                  <a:gd name="T9" fmla="*/ 580 h 5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56" h="580">
                    <a:moveTo>
                      <a:pt x="0" y="0"/>
                    </a:moveTo>
                    <a:lnTo>
                      <a:pt x="1956" y="580"/>
                    </a:lnTo>
                  </a:path>
                </a:pathLst>
              </a:custGeom>
              <a:noFill/>
              <a:ln w="57150">
                <a:solidFill>
                  <a:srgbClr val="FFFF66"/>
                </a:solidFill>
                <a:prstDash val="sys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kumimoji="1" lang="ja-JP" altLang="en-US" sz="1600">
                  <a:solidFill>
                    <a:srgbClr val="000000"/>
                  </a:solidFill>
                  <a:latin typeface="小塚ゴシック Pro R" pitchFamily="34" charset="-128"/>
                  <a:ea typeface="小塚ゴシック Pro R" pitchFamily="34" charset="-128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 rot="600000">
                <a:off x="4886462" y="1913697"/>
                <a:ext cx="537145" cy="1440714"/>
              </a:xfrm>
              <a:custGeom>
                <a:avLst/>
                <a:gdLst>
                  <a:gd name="T0" fmla="*/ 2147483647 w 578"/>
                  <a:gd name="T1" fmla="*/ 0 h 1033"/>
                  <a:gd name="T2" fmla="*/ 2147483647 w 578"/>
                  <a:gd name="T3" fmla="*/ 2147483647 h 1033"/>
                  <a:gd name="T4" fmla="*/ 2147483647 w 578"/>
                  <a:gd name="T5" fmla="*/ 2147483647 h 1033"/>
                  <a:gd name="T6" fmla="*/ 2147483647 w 578"/>
                  <a:gd name="T7" fmla="*/ 2147483647 h 1033"/>
                  <a:gd name="T8" fmla="*/ 2147483647 w 578"/>
                  <a:gd name="T9" fmla="*/ 2147483647 h 1033"/>
                  <a:gd name="T10" fmla="*/ 2147483647 w 578"/>
                  <a:gd name="T11" fmla="*/ 2147483647 h 10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8"/>
                  <a:gd name="T19" fmla="*/ 0 h 1033"/>
                  <a:gd name="T20" fmla="*/ 578 w 578"/>
                  <a:gd name="T21" fmla="*/ 1033 h 10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8" h="1033">
                    <a:moveTo>
                      <a:pt x="578" y="0"/>
                    </a:moveTo>
                    <a:cubicBezTo>
                      <a:pt x="551" y="16"/>
                      <a:pt x="503" y="13"/>
                      <a:pt x="416" y="99"/>
                    </a:cubicBezTo>
                    <a:cubicBezTo>
                      <a:pt x="329" y="185"/>
                      <a:pt x="118" y="414"/>
                      <a:pt x="59" y="514"/>
                    </a:cubicBezTo>
                    <a:cubicBezTo>
                      <a:pt x="0" y="614"/>
                      <a:pt x="51" y="626"/>
                      <a:pt x="64" y="699"/>
                    </a:cubicBezTo>
                    <a:cubicBezTo>
                      <a:pt x="77" y="772"/>
                      <a:pt x="120" y="896"/>
                      <a:pt x="136" y="952"/>
                    </a:cubicBezTo>
                    <a:cubicBezTo>
                      <a:pt x="152" y="1008"/>
                      <a:pt x="154" y="1016"/>
                      <a:pt x="159" y="1033"/>
                    </a:cubicBezTo>
                  </a:path>
                </a:pathLst>
              </a:custGeom>
              <a:noFill/>
              <a:ln w="57150">
                <a:solidFill>
                  <a:srgbClr val="FFFF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kumimoji="1" lang="ja-JP" altLang="en-US" sz="1600">
                  <a:solidFill>
                    <a:srgbClr val="000000"/>
                  </a:solidFill>
                  <a:latin typeface="小塚ゴシック Pro R" pitchFamily="34" charset="-128"/>
                  <a:ea typeface="小塚ゴシック Pro R" pitchFamily="34" charset="-128"/>
                </a:endParaRPr>
              </a:p>
            </p:txBody>
          </p:sp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1477962" y="2366566"/>
                <a:ext cx="5783263" cy="2836862"/>
              </a:xfrm>
              <a:custGeom>
                <a:avLst/>
                <a:gdLst>
                  <a:gd name="T0" fmla="*/ 2147483647 w 3643"/>
                  <a:gd name="T1" fmla="*/ 2147483647 h 1787"/>
                  <a:gd name="T2" fmla="*/ 2147483647 w 3643"/>
                  <a:gd name="T3" fmla="*/ 2147483647 h 1787"/>
                  <a:gd name="T4" fmla="*/ 2147483647 w 3643"/>
                  <a:gd name="T5" fmla="*/ 2147483647 h 1787"/>
                  <a:gd name="T6" fmla="*/ 2147483647 w 3643"/>
                  <a:gd name="T7" fmla="*/ 2147483647 h 1787"/>
                  <a:gd name="T8" fmla="*/ 2147483647 w 3643"/>
                  <a:gd name="T9" fmla="*/ 2147483647 h 1787"/>
                  <a:gd name="T10" fmla="*/ 2147483647 w 3643"/>
                  <a:gd name="T11" fmla="*/ 2147483647 h 1787"/>
                  <a:gd name="T12" fmla="*/ 2147483647 w 3643"/>
                  <a:gd name="T13" fmla="*/ 2147483647 h 1787"/>
                  <a:gd name="T14" fmla="*/ 2147483647 w 3643"/>
                  <a:gd name="T15" fmla="*/ 2147483647 h 1787"/>
                  <a:gd name="T16" fmla="*/ 2147483647 w 3643"/>
                  <a:gd name="T17" fmla="*/ 2147483647 h 1787"/>
                  <a:gd name="T18" fmla="*/ 2147483647 w 3643"/>
                  <a:gd name="T19" fmla="*/ 2147483647 h 1787"/>
                  <a:gd name="T20" fmla="*/ 2147483647 w 3643"/>
                  <a:gd name="T21" fmla="*/ 2147483647 h 1787"/>
                  <a:gd name="T22" fmla="*/ 2147483647 w 3643"/>
                  <a:gd name="T23" fmla="*/ 2147483647 h 1787"/>
                  <a:gd name="T24" fmla="*/ 2147483647 w 3643"/>
                  <a:gd name="T25" fmla="*/ 2147483647 h 1787"/>
                  <a:gd name="T26" fmla="*/ 2147483647 w 3643"/>
                  <a:gd name="T27" fmla="*/ 2147483647 h 1787"/>
                  <a:gd name="T28" fmla="*/ 2147483647 w 3643"/>
                  <a:gd name="T29" fmla="*/ 2147483647 h 1787"/>
                  <a:gd name="T30" fmla="*/ 2147483647 w 3643"/>
                  <a:gd name="T31" fmla="*/ 2147483647 h 1787"/>
                  <a:gd name="T32" fmla="*/ 2147483647 w 3643"/>
                  <a:gd name="T33" fmla="*/ 2147483647 h 1787"/>
                  <a:gd name="T34" fmla="*/ 2147483647 w 3643"/>
                  <a:gd name="T35" fmla="*/ 2147483647 h 1787"/>
                  <a:gd name="T36" fmla="*/ 2147483647 w 3643"/>
                  <a:gd name="T37" fmla="*/ 2147483647 h 1787"/>
                  <a:gd name="T38" fmla="*/ 2147483647 w 3643"/>
                  <a:gd name="T39" fmla="*/ 2147483647 h 1787"/>
                  <a:gd name="T40" fmla="*/ 2147483647 w 3643"/>
                  <a:gd name="T41" fmla="*/ 2147483647 h 17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43"/>
                  <a:gd name="T64" fmla="*/ 0 h 1787"/>
                  <a:gd name="T65" fmla="*/ 3643 w 3643"/>
                  <a:gd name="T66" fmla="*/ 1787 h 178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43" h="1787">
                    <a:moveTo>
                      <a:pt x="368" y="1323"/>
                    </a:moveTo>
                    <a:cubicBezTo>
                      <a:pt x="419" y="1344"/>
                      <a:pt x="488" y="1388"/>
                      <a:pt x="676" y="1447"/>
                    </a:cubicBezTo>
                    <a:cubicBezTo>
                      <a:pt x="864" y="1506"/>
                      <a:pt x="1223" y="1623"/>
                      <a:pt x="1499" y="1678"/>
                    </a:cubicBezTo>
                    <a:cubicBezTo>
                      <a:pt x="1775" y="1733"/>
                      <a:pt x="2096" y="1769"/>
                      <a:pt x="2332" y="1777"/>
                    </a:cubicBezTo>
                    <a:cubicBezTo>
                      <a:pt x="2569" y="1787"/>
                      <a:pt x="2742" y="1771"/>
                      <a:pt x="2917" y="1730"/>
                    </a:cubicBezTo>
                    <a:cubicBezTo>
                      <a:pt x="3094" y="1690"/>
                      <a:pt x="3268" y="1622"/>
                      <a:pt x="3387" y="1531"/>
                    </a:cubicBezTo>
                    <a:cubicBezTo>
                      <a:pt x="3504" y="1440"/>
                      <a:pt x="3613" y="1348"/>
                      <a:pt x="3629" y="1185"/>
                    </a:cubicBezTo>
                    <a:cubicBezTo>
                      <a:pt x="3643" y="1023"/>
                      <a:pt x="3542" y="713"/>
                      <a:pt x="3478" y="558"/>
                    </a:cubicBezTo>
                    <a:cubicBezTo>
                      <a:pt x="3413" y="401"/>
                      <a:pt x="3350" y="333"/>
                      <a:pt x="3238" y="249"/>
                    </a:cubicBezTo>
                    <a:cubicBezTo>
                      <a:pt x="3128" y="166"/>
                      <a:pt x="2957" y="100"/>
                      <a:pt x="2814" y="59"/>
                    </a:cubicBezTo>
                    <a:cubicBezTo>
                      <a:pt x="2670" y="18"/>
                      <a:pt x="2536" y="4"/>
                      <a:pt x="2376" y="1"/>
                    </a:cubicBezTo>
                    <a:cubicBezTo>
                      <a:pt x="2216" y="0"/>
                      <a:pt x="2060" y="12"/>
                      <a:pt x="1852" y="48"/>
                    </a:cubicBezTo>
                    <a:cubicBezTo>
                      <a:pt x="1644" y="84"/>
                      <a:pt x="1310" y="172"/>
                      <a:pt x="1124" y="219"/>
                    </a:cubicBezTo>
                    <a:cubicBezTo>
                      <a:pt x="938" y="266"/>
                      <a:pt x="839" y="299"/>
                      <a:pt x="735" y="331"/>
                    </a:cubicBezTo>
                    <a:cubicBezTo>
                      <a:pt x="631" y="363"/>
                      <a:pt x="566" y="387"/>
                      <a:pt x="500" y="411"/>
                    </a:cubicBezTo>
                    <a:cubicBezTo>
                      <a:pt x="434" y="435"/>
                      <a:pt x="397" y="445"/>
                      <a:pt x="340" y="475"/>
                    </a:cubicBezTo>
                    <a:cubicBezTo>
                      <a:pt x="283" y="505"/>
                      <a:pt x="209" y="542"/>
                      <a:pt x="158" y="589"/>
                    </a:cubicBezTo>
                    <a:cubicBezTo>
                      <a:pt x="107" y="636"/>
                      <a:pt x="58" y="688"/>
                      <a:pt x="35" y="755"/>
                    </a:cubicBezTo>
                    <a:cubicBezTo>
                      <a:pt x="12" y="822"/>
                      <a:pt x="0" y="920"/>
                      <a:pt x="20" y="991"/>
                    </a:cubicBezTo>
                    <a:cubicBezTo>
                      <a:pt x="40" y="1062"/>
                      <a:pt x="96" y="1123"/>
                      <a:pt x="156" y="1179"/>
                    </a:cubicBezTo>
                    <a:cubicBezTo>
                      <a:pt x="216" y="1235"/>
                      <a:pt x="333" y="1296"/>
                      <a:pt x="380" y="1327"/>
                    </a:cubicBezTo>
                  </a:path>
                </a:pathLst>
              </a:custGeom>
              <a:noFill/>
              <a:ln w="57150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kumimoji="1" lang="ja-JP" altLang="en-US" sz="1600">
                  <a:solidFill>
                    <a:srgbClr val="000000"/>
                  </a:solidFill>
                  <a:latin typeface="小塚ゴシック Pro R" pitchFamily="34" charset="-128"/>
                  <a:ea typeface="小塚ゴシック Pro R" pitchFamily="34" charset="-128"/>
                </a:endParaRPr>
              </a:p>
            </p:txBody>
          </p:sp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 flipV="1">
                <a:off x="3743325" y="1448991"/>
                <a:ext cx="1362075" cy="7937"/>
              </a:xfrm>
              <a:prstGeom prst="line">
                <a:avLst/>
              </a:prstGeom>
              <a:noFill/>
              <a:ln w="57150">
                <a:solidFill>
                  <a:srgbClr val="92D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kumimoji="1" lang="ja-JP" altLang="en-US" sz="1600">
                  <a:solidFill>
                    <a:srgbClr val="000000"/>
                  </a:solidFill>
                  <a:latin typeface="小塚ゴシック Pro R" pitchFamily="34" charset="-128"/>
                  <a:ea typeface="小塚ゴシック Pro R" pitchFamily="34" charset="-128"/>
                </a:endParaRPr>
              </a:p>
            </p:txBody>
          </p:sp>
          <p:sp>
            <p:nvSpPr>
              <p:cNvPr id="14" name="Line 21"/>
              <p:cNvSpPr>
                <a:spLocks noChangeShapeType="1"/>
              </p:cNvSpPr>
              <p:nvPr/>
            </p:nvSpPr>
            <p:spPr bwMode="auto">
              <a:xfrm flipH="1">
                <a:off x="3756025" y="247253"/>
                <a:ext cx="58737" cy="1216025"/>
              </a:xfrm>
              <a:prstGeom prst="line">
                <a:avLst/>
              </a:prstGeom>
              <a:noFill/>
              <a:ln w="57150">
                <a:solidFill>
                  <a:srgbClr val="92D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kumimoji="1" lang="ja-JP" altLang="en-US" sz="1600">
                  <a:solidFill>
                    <a:srgbClr val="000000"/>
                  </a:solidFill>
                  <a:latin typeface="小塚ゴシック Pro R" pitchFamily="34" charset="-128"/>
                  <a:ea typeface="小塚ゴシック Pro R" pitchFamily="34" charset="-128"/>
                </a:endParaRPr>
              </a:p>
            </p:txBody>
          </p:sp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>
                <a:off x="827583" y="1628800"/>
                <a:ext cx="2162647" cy="992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8386" tIns="34193" rIns="68386" bIns="34193">
                <a:spAutoFit/>
              </a:bodyPr>
              <a:lstStyle/>
              <a:p>
                <a:pPr defTabSz="957263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2000" b="1" dirty="0">
                    <a:solidFill>
                      <a:srgbClr val="DAEDEF">
                        <a:lumMod val="60000"/>
                        <a:lumOff val="40000"/>
                      </a:srgbClr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Neutrino Experimental facility</a:t>
                </a:r>
                <a:r>
                  <a:rPr kumimoji="1" lang="ja-JP" altLang="en-US" sz="2000" b="1" dirty="0">
                    <a:solidFill>
                      <a:srgbClr val="DAEDEF">
                        <a:lumMod val="60000"/>
                        <a:lumOff val="40000"/>
                      </a:srgbClr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 </a:t>
                </a:r>
                <a:r>
                  <a:rPr kumimoji="1" lang="en-US" altLang="ja-JP" sz="2000" b="1" dirty="0">
                    <a:solidFill>
                      <a:srgbClr val="DAEDEF">
                        <a:lumMod val="60000"/>
                        <a:lumOff val="40000"/>
                      </a:srgbClr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(</a:t>
                </a:r>
                <a:r>
                  <a:rPr kumimoji="1" lang="en-US" altLang="ja-JP" sz="2000" b="1" dirty="0">
                    <a:solidFill>
                      <a:srgbClr val="DAEDEF">
                        <a:lumMod val="60000"/>
                        <a:lumOff val="40000"/>
                      </a:srgbClr>
                    </a:solidFill>
                    <a:latin typeface="Symbol" panose="05050102010706020507" pitchFamily="18" charset="2"/>
                    <a:ea typeface="小塚ゴシック Pro R" pitchFamily="34" charset="-128"/>
                    <a:cs typeface="Times New Roman" pitchFamily="18" charset="0"/>
                  </a:rPr>
                  <a:t>n</a:t>
                </a:r>
                <a:r>
                  <a:rPr kumimoji="1" lang="en-US" altLang="ja-JP" sz="2000" b="1" dirty="0">
                    <a:solidFill>
                      <a:srgbClr val="DAEDEF">
                        <a:lumMod val="60000"/>
                        <a:lumOff val="40000"/>
                      </a:srgbClr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)</a:t>
                </a:r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3723878" y="3789040"/>
                <a:ext cx="2000249" cy="849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386" tIns="34193" rIns="68386" bIns="34193">
                <a:spAutoFit/>
              </a:bodyPr>
              <a:lstStyle>
                <a:lvl1pPr defTabSz="957263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defTabSz="957263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defTabSz="957263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defTabSz="957263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defTabSz="957263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defTabSz="9572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defTabSz="9572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defTabSz="9572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defTabSz="9572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altLang="ja-JP" sz="1800" b="1" dirty="0">
                    <a:solidFill>
                      <a:srgbClr val="FFFF66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Materials &amp; Life Science Facility (MLF)</a:t>
                </a:r>
              </a:p>
            </p:txBody>
          </p:sp>
          <p:sp>
            <p:nvSpPr>
              <p:cNvPr id="17" name="Text Box 20"/>
              <p:cNvSpPr txBox="1">
                <a:spLocks noChangeArrowheads="1"/>
              </p:cNvSpPr>
              <p:nvPr/>
            </p:nvSpPr>
            <p:spPr bwMode="auto">
              <a:xfrm>
                <a:off x="6124755" y="984963"/>
                <a:ext cx="2510502" cy="1070650"/>
              </a:xfrm>
              <a:prstGeom prst="rect">
                <a:avLst/>
              </a:prstGeom>
              <a:solidFill>
                <a:schemeClr val="accent6">
                  <a:lumMod val="75000"/>
                  <a:alpha val="70000"/>
                </a:schemeClr>
              </a:solidFill>
              <a:ln w="25400">
                <a:solidFill>
                  <a:srgbClr val="FF5050"/>
                </a:solidFill>
                <a:miter lim="800000"/>
                <a:headEnd/>
                <a:tailEnd/>
              </a:ln>
            </p:spPr>
            <p:txBody>
              <a:bodyPr wrap="square" lIns="95740" tIns="47870" rIns="95740" bIns="47870">
                <a:spAutoFit/>
              </a:bodyPr>
              <a:lstStyle/>
              <a:p>
                <a:pPr algn="ctr" defTabSz="957263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800" b="1" dirty="0">
                    <a:solidFill>
                      <a:srgbClr val="FF505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3 GeV Rapid Cycling  Synchrotron (RCS)</a:t>
                </a:r>
              </a:p>
              <a:p>
                <a:pPr algn="ctr" defTabSz="957263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800" b="1" dirty="0">
                    <a:solidFill>
                      <a:srgbClr val="FF505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25Hz - 1MW</a:t>
                </a:r>
              </a:p>
            </p:txBody>
          </p:sp>
          <p:sp>
            <p:nvSpPr>
              <p:cNvPr id="18" name="Text Box 14"/>
              <p:cNvSpPr txBox="1">
                <a:spLocks noChangeArrowheads="1"/>
              </p:cNvSpPr>
              <p:nvPr/>
            </p:nvSpPr>
            <p:spPr bwMode="auto">
              <a:xfrm>
                <a:off x="6700837" y="5471717"/>
                <a:ext cx="2122488" cy="1148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386" tIns="34193" rIns="68386" bIns="34193">
                <a:spAutoFit/>
              </a:bodyPr>
              <a:lstStyle>
                <a:lvl1pPr defTabSz="957263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defTabSz="957263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defTabSz="957263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defTabSz="957263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defTabSz="957263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defTabSz="9572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defTabSz="9572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defTabSz="9572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defTabSz="9572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ja-JP" sz="2000" b="1">
                    <a:solidFill>
                      <a:srgbClr val="FFFF66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Hadron Experimental Hall (HD)</a:t>
                </a:r>
              </a:p>
            </p:txBody>
          </p:sp>
          <p:sp>
            <p:nvSpPr>
              <p:cNvPr id="19" name="Text Box 20"/>
              <p:cNvSpPr txBox="1">
                <a:spLocks noChangeArrowheads="1"/>
              </p:cNvSpPr>
              <p:nvPr/>
            </p:nvSpPr>
            <p:spPr bwMode="auto">
              <a:xfrm>
                <a:off x="3960440" y="187263"/>
                <a:ext cx="2339752" cy="375244"/>
              </a:xfrm>
              <a:prstGeom prst="rect">
                <a:avLst/>
              </a:prstGeom>
              <a:solidFill>
                <a:schemeClr val="accent6">
                  <a:lumMod val="75000"/>
                  <a:alpha val="70000"/>
                </a:schemeClr>
              </a:solidFill>
              <a:ln w="25400">
                <a:solidFill>
                  <a:srgbClr val="92D050"/>
                </a:solidFill>
                <a:miter lim="800000"/>
                <a:headEnd/>
                <a:tailEnd/>
              </a:ln>
            </p:spPr>
            <p:txBody>
              <a:bodyPr wrap="square" lIns="95740" tIns="47870" rIns="95740" bIns="47870">
                <a:spAutoFit/>
              </a:bodyPr>
              <a:lstStyle/>
              <a:p>
                <a:pPr algn="ctr" defTabSz="957263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800" b="1" dirty="0">
                    <a:solidFill>
                      <a:srgbClr val="92D05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400 MeV H</a:t>
                </a:r>
                <a:r>
                  <a:rPr kumimoji="1" lang="en-US" altLang="ja-JP" sz="1800" b="1" baseline="30000" dirty="0">
                    <a:solidFill>
                      <a:srgbClr val="92D05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-</a:t>
                </a:r>
                <a:r>
                  <a:rPr kumimoji="1" lang="en-US" altLang="ja-JP" sz="1800" b="1" dirty="0">
                    <a:solidFill>
                      <a:srgbClr val="92D05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 </a:t>
                </a:r>
                <a:r>
                  <a:rPr kumimoji="1" lang="en-US" altLang="ja-JP" sz="1800" b="1" dirty="0" err="1">
                    <a:solidFill>
                      <a:srgbClr val="92D05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Linac</a:t>
                </a:r>
                <a:endParaRPr kumimoji="1" lang="en-US" altLang="ja-JP" sz="1800" b="1" dirty="0">
                  <a:solidFill>
                    <a:srgbClr val="92D050"/>
                  </a:solidFill>
                  <a:latin typeface="小塚ゴシック Pro R" pitchFamily="34" charset="-128"/>
                  <a:ea typeface="小塚ゴシック Pro R" pitchFamily="34" charset="-128"/>
                  <a:cs typeface="Times New Roman" pitchFamily="18" charset="0"/>
                </a:endParaRPr>
              </a:p>
            </p:txBody>
          </p:sp>
          <p:sp>
            <p:nvSpPr>
              <p:cNvPr id="20" name="Text Box 13"/>
              <p:cNvSpPr txBox="1">
                <a:spLocks noChangeArrowheads="1"/>
              </p:cNvSpPr>
              <p:nvPr/>
            </p:nvSpPr>
            <p:spPr bwMode="auto">
              <a:xfrm>
                <a:off x="6536297" y="2861743"/>
                <a:ext cx="2617812" cy="539873"/>
              </a:xfrm>
              <a:prstGeom prst="rect">
                <a:avLst/>
              </a:prstGeom>
              <a:solidFill>
                <a:schemeClr val="accent6">
                  <a:lumMod val="75000"/>
                  <a:alpha val="70000"/>
                </a:schemeClr>
              </a:solidFill>
              <a:ln w="254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square" lIns="95740" tIns="47870" rIns="95740" bIns="47870">
                <a:spAutoFit/>
              </a:bodyPr>
              <a:lstStyle/>
              <a:p>
                <a:pPr algn="ctr" defTabSz="957263" fontAlgn="auto">
                  <a:lnSpc>
                    <a:spcPct val="80000"/>
                  </a:lnSpc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800" b="1" dirty="0">
                    <a:solidFill>
                      <a:srgbClr val="FFFF66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30 GeV Main Ring Synchrotron (MR)       </a:t>
                </a:r>
                <a:endParaRPr kumimoji="1" lang="en-US" altLang="ja-JP" sz="1800" b="1" dirty="0">
                  <a:solidFill>
                    <a:srgbClr val="FFCC66"/>
                  </a:solidFill>
                  <a:latin typeface="小塚ゴシック Pro R" pitchFamily="34" charset="-128"/>
                  <a:ea typeface="小塚ゴシック Pro R" pitchFamily="34" charset="-128"/>
                  <a:cs typeface="Times New Roman" pitchFamily="18" charset="0"/>
                </a:endParaRPr>
              </a:p>
            </p:txBody>
          </p:sp>
          <p:sp>
            <p:nvSpPr>
              <p:cNvPr id="21" name="Rectangle 6"/>
              <p:cNvSpPr>
                <a:spLocks noChangeArrowheads="1"/>
              </p:cNvSpPr>
              <p:nvPr/>
            </p:nvSpPr>
            <p:spPr bwMode="auto">
              <a:xfrm>
                <a:off x="153452" y="5030416"/>
                <a:ext cx="3228891" cy="1569660"/>
              </a:xfrm>
              <a:prstGeom prst="rect">
                <a:avLst/>
              </a:prstGeom>
              <a:solidFill>
                <a:srgbClr val="000080">
                  <a:alpha val="54117"/>
                </a:srgbClr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kumimoji="1" lang="en-US" altLang="ja-JP" sz="1600" b="1" dirty="0">
                    <a:solidFill>
                      <a:srgbClr val="FFFFFF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MR First Extraction to NU</a:t>
                </a:r>
              </a:p>
              <a:p>
                <a:pPr algn="ctr" defTabSz="914400"/>
                <a:r>
                  <a:rPr kumimoji="1" lang="en-US" altLang="ja-JP" sz="1600" b="1" dirty="0">
                    <a:solidFill>
                      <a:srgbClr val="FFFF0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Design beam power</a:t>
                </a:r>
                <a:r>
                  <a:rPr kumimoji="1" lang="ja-JP" altLang="en-US" sz="1600" b="1" dirty="0">
                    <a:solidFill>
                      <a:srgbClr val="FFFF0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 </a:t>
                </a:r>
                <a:r>
                  <a:rPr kumimoji="1" lang="en-US" altLang="ja-JP" sz="1600" b="1" dirty="0">
                    <a:solidFill>
                      <a:srgbClr val="FFFF0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: 750kW  </a:t>
                </a:r>
              </a:p>
              <a:p>
                <a:pPr algn="ctr" defTabSz="914400"/>
                <a:r>
                  <a:rPr kumimoji="1" lang="en-US" altLang="ja-JP" sz="1600" b="1" dirty="0">
                    <a:solidFill>
                      <a:srgbClr val="FFFFFF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30 GeV beam kinetic energy</a:t>
                </a:r>
              </a:p>
              <a:p>
                <a:pPr algn="ctr" defTabSz="914400"/>
                <a:r>
                  <a:rPr kumimoji="1" lang="en-US" altLang="ja-JP" sz="1600" b="1" dirty="0">
                    <a:solidFill>
                      <a:srgbClr val="FFFF0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2.0×10</a:t>
                </a:r>
                <a:r>
                  <a:rPr kumimoji="1" lang="en-US" altLang="ja-JP" sz="1600" b="1" baseline="30000" dirty="0">
                    <a:solidFill>
                      <a:srgbClr val="FFFF0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14 </a:t>
                </a:r>
                <a:r>
                  <a:rPr kumimoji="1" lang="en-US" altLang="ja-JP" sz="1600" b="1" dirty="0">
                    <a:solidFill>
                      <a:srgbClr val="FFFF0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protons per pulse</a:t>
                </a:r>
              </a:p>
              <a:p>
                <a:pPr algn="ctr" defTabSz="914400"/>
                <a:r>
                  <a:rPr kumimoji="1" lang="en-US" altLang="ja-JP" sz="1600" b="1" dirty="0">
                    <a:solidFill>
                      <a:srgbClr val="FFFFFF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 [ 8 b x  2.5 x 10</a:t>
                </a:r>
                <a:r>
                  <a:rPr kumimoji="1" lang="en-US" altLang="ja-JP" sz="1600" b="1" baseline="30000" dirty="0">
                    <a:solidFill>
                      <a:srgbClr val="FFFFFF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13</a:t>
                </a:r>
                <a:r>
                  <a:rPr kumimoji="1" lang="en-US" altLang="ja-JP" sz="1600" b="1" dirty="0">
                    <a:solidFill>
                      <a:srgbClr val="FFFFFF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 ppb in 4.2 us ]</a:t>
                </a:r>
                <a:r>
                  <a:rPr kumimoji="1" lang="ja-JP" altLang="en-US" sz="1600" b="1" dirty="0">
                    <a:solidFill>
                      <a:srgbClr val="FFFFFF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 </a:t>
                </a:r>
                <a:r>
                  <a:rPr kumimoji="1" lang="en-US" altLang="ja-JP" sz="1600" b="1" dirty="0">
                    <a:solidFill>
                      <a:srgbClr val="FFFF00"/>
                    </a:solidFill>
                    <a:latin typeface="小塚ゴシック Pro R" pitchFamily="34" charset="-128"/>
                    <a:ea typeface="小塚ゴシック Pro R" pitchFamily="34" charset="-128"/>
                    <a:cs typeface="Times New Roman" pitchFamily="18" charset="0"/>
                  </a:rPr>
                  <a:t>Repetition Cycle 1.28sec</a:t>
                </a:r>
              </a:p>
            </p:txBody>
          </p:sp>
          <p:grpSp>
            <p:nvGrpSpPr>
              <p:cNvPr id="30" name="グループ化 29"/>
              <p:cNvGrpSpPr/>
              <p:nvPr/>
            </p:nvGrpSpPr>
            <p:grpSpPr>
              <a:xfrm>
                <a:off x="4765452" y="1452959"/>
                <a:ext cx="1030683" cy="578739"/>
                <a:chOff x="4765452" y="1452959"/>
                <a:chExt cx="1030683" cy="578739"/>
              </a:xfrm>
            </p:grpSpPr>
            <p:cxnSp>
              <p:nvCxnSpPr>
                <p:cNvPr id="23" name="直線コネクタ 22"/>
                <p:cNvCxnSpPr>
                  <a:stCxn id="28" idx="28"/>
                </p:cNvCxnSpPr>
                <p:nvPr/>
              </p:nvCxnSpPr>
              <p:spPr bwMode="auto">
                <a:xfrm flipV="1">
                  <a:off x="4853437" y="1454500"/>
                  <a:ext cx="798490" cy="797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直線コネクタ 23"/>
                <p:cNvCxnSpPr/>
                <p:nvPr/>
              </p:nvCxnSpPr>
              <p:spPr bwMode="auto">
                <a:xfrm rot="21480000" flipV="1">
                  <a:off x="5444599" y="1647663"/>
                  <a:ext cx="345537" cy="353431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直線コネクタ 24"/>
                <p:cNvCxnSpPr>
                  <a:stCxn id="27" idx="1"/>
                </p:cNvCxnSpPr>
                <p:nvPr/>
              </p:nvCxnSpPr>
              <p:spPr bwMode="auto">
                <a:xfrm flipH="1" flipV="1">
                  <a:off x="4788086" y="1603484"/>
                  <a:ext cx="397867" cy="402501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6" name="フリーフォーム 25"/>
                <p:cNvSpPr/>
                <p:nvPr/>
              </p:nvSpPr>
              <p:spPr bwMode="auto">
                <a:xfrm>
                  <a:off x="5651927" y="1454500"/>
                  <a:ext cx="144208" cy="188476"/>
                </a:xfrm>
                <a:custGeom>
                  <a:avLst/>
                  <a:gdLst>
                    <a:gd name="connsiteX0" fmla="*/ 0 w 238125"/>
                    <a:gd name="connsiteY0" fmla="*/ 0 h 314325"/>
                    <a:gd name="connsiteX1" fmla="*/ 41910 w 238125"/>
                    <a:gd name="connsiteY1" fmla="*/ 1905 h 314325"/>
                    <a:gd name="connsiteX2" fmla="*/ 47625 w 238125"/>
                    <a:gd name="connsiteY2" fmla="*/ 3810 h 314325"/>
                    <a:gd name="connsiteX3" fmla="*/ 60960 w 238125"/>
                    <a:gd name="connsiteY3" fmla="*/ 5715 h 314325"/>
                    <a:gd name="connsiteX4" fmla="*/ 68580 w 238125"/>
                    <a:gd name="connsiteY4" fmla="*/ 9525 h 314325"/>
                    <a:gd name="connsiteX5" fmla="*/ 80010 w 238125"/>
                    <a:gd name="connsiteY5" fmla="*/ 13335 h 314325"/>
                    <a:gd name="connsiteX6" fmla="*/ 85725 w 238125"/>
                    <a:gd name="connsiteY6" fmla="*/ 15240 h 314325"/>
                    <a:gd name="connsiteX7" fmla="*/ 91440 w 238125"/>
                    <a:gd name="connsiteY7" fmla="*/ 17145 h 314325"/>
                    <a:gd name="connsiteX8" fmla="*/ 108585 w 238125"/>
                    <a:gd name="connsiteY8" fmla="*/ 20955 h 314325"/>
                    <a:gd name="connsiteX9" fmla="*/ 125730 w 238125"/>
                    <a:gd name="connsiteY9" fmla="*/ 34290 h 314325"/>
                    <a:gd name="connsiteX10" fmla="*/ 131445 w 238125"/>
                    <a:gd name="connsiteY10" fmla="*/ 38100 h 314325"/>
                    <a:gd name="connsiteX11" fmla="*/ 139065 w 238125"/>
                    <a:gd name="connsiteY11" fmla="*/ 41910 h 314325"/>
                    <a:gd name="connsiteX12" fmla="*/ 144780 w 238125"/>
                    <a:gd name="connsiteY12" fmla="*/ 45720 h 314325"/>
                    <a:gd name="connsiteX13" fmla="*/ 158115 w 238125"/>
                    <a:gd name="connsiteY13" fmla="*/ 51435 h 314325"/>
                    <a:gd name="connsiteX14" fmla="*/ 161925 w 238125"/>
                    <a:gd name="connsiteY14" fmla="*/ 57150 h 314325"/>
                    <a:gd name="connsiteX15" fmla="*/ 163830 w 238125"/>
                    <a:gd name="connsiteY15" fmla="*/ 62865 h 314325"/>
                    <a:gd name="connsiteX16" fmla="*/ 169545 w 238125"/>
                    <a:gd name="connsiteY16" fmla="*/ 64770 h 314325"/>
                    <a:gd name="connsiteX17" fmla="*/ 175260 w 238125"/>
                    <a:gd name="connsiteY17" fmla="*/ 70485 h 314325"/>
                    <a:gd name="connsiteX18" fmla="*/ 186690 w 238125"/>
                    <a:gd name="connsiteY18" fmla="*/ 78105 h 314325"/>
                    <a:gd name="connsiteX19" fmla="*/ 192405 w 238125"/>
                    <a:gd name="connsiteY19" fmla="*/ 89535 h 314325"/>
                    <a:gd name="connsiteX20" fmla="*/ 203835 w 238125"/>
                    <a:gd name="connsiteY20" fmla="*/ 97155 h 314325"/>
                    <a:gd name="connsiteX21" fmla="*/ 207645 w 238125"/>
                    <a:gd name="connsiteY21" fmla="*/ 108585 h 314325"/>
                    <a:gd name="connsiteX22" fmla="*/ 215265 w 238125"/>
                    <a:gd name="connsiteY22" fmla="*/ 125730 h 314325"/>
                    <a:gd name="connsiteX23" fmla="*/ 217170 w 238125"/>
                    <a:gd name="connsiteY23" fmla="*/ 131445 h 314325"/>
                    <a:gd name="connsiteX24" fmla="*/ 219075 w 238125"/>
                    <a:gd name="connsiteY24" fmla="*/ 137160 h 314325"/>
                    <a:gd name="connsiteX25" fmla="*/ 224790 w 238125"/>
                    <a:gd name="connsiteY25" fmla="*/ 158115 h 314325"/>
                    <a:gd name="connsiteX26" fmla="*/ 226695 w 238125"/>
                    <a:gd name="connsiteY26" fmla="*/ 163830 h 314325"/>
                    <a:gd name="connsiteX27" fmla="*/ 228600 w 238125"/>
                    <a:gd name="connsiteY27" fmla="*/ 169545 h 314325"/>
                    <a:gd name="connsiteX28" fmla="*/ 232410 w 238125"/>
                    <a:gd name="connsiteY28" fmla="*/ 175260 h 314325"/>
                    <a:gd name="connsiteX29" fmla="*/ 234315 w 238125"/>
                    <a:gd name="connsiteY29" fmla="*/ 207645 h 314325"/>
                    <a:gd name="connsiteX30" fmla="*/ 236220 w 238125"/>
                    <a:gd name="connsiteY30" fmla="*/ 213360 h 314325"/>
                    <a:gd name="connsiteX31" fmla="*/ 238125 w 238125"/>
                    <a:gd name="connsiteY31" fmla="*/ 236220 h 314325"/>
                    <a:gd name="connsiteX32" fmla="*/ 236220 w 238125"/>
                    <a:gd name="connsiteY32" fmla="*/ 251460 h 314325"/>
                    <a:gd name="connsiteX33" fmla="*/ 234315 w 238125"/>
                    <a:gd name="connsiteY33" fmla="*/ 259080 h 314325"/>
                    <a:gd name="connsiteX34" fmla="*/ 230505 w 238125"/>
                    <a:gd name="connsiteY34" fmla="*/ 281940 h 314325"/>
                    <a:gd name="connsiteX35" fmla="*/ 226695 w 238125"/>
                    <a:gd name="connsiteY35" fmla="*/ 295275 h 314325"/>
                    <a:gd name="connsiteX36" fmla="*/ 219075 w 238125"/>
                    <a:gd name="connsiteY36" fmla="*/ 306705 h 314325"/>
                    <a:gd name="connsiteX37" fmla="*/ 211455 w 238125"/>
                    <a:gd name="connsiteY37" fmla="*/ 314325 h 314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38125" h="314325">
                      <a:moveTo>
                        <a:pt x="0" y="0"/>
                      </a:moveTo>
                      <a:cubicBezTo>
                        <a:pt x="13970" y="635"/>
                        <a:pt x="27970" y="790"/>
                        <a:pt x="41910" y="1905"/>
                      </a:cubicBezTo>
                      <a:cubicBezTo>
                        <a:pt x="43912" y="2065"/>
                        <a:pt x="45656" y="3416"/>
                        <a:pt x="47625" y="3810"/>
                      </a:cubicBezTo>
                      <a:cubicBezTo>
                        <a:pt x="52028" y="4691"/>
                        <a:pt x="56515" y="5080"/>
                        <a:pt x="60960" y="5715"/>
                      </a:cubicBezTo>
                      <a:cubicBezTo>
                        <a:pt x="63500" y="6985"/>
                        <a:pt x="65943" y="8470"/>
                        <a:pt x="68580" y="9525"/>
                      </a:cubicBezTo>
                      <a:cubicBezTo>
                        <a:pt x="72309" y="11017"/>
                        <a:pt x="76200" y="12065"/>
                        <a:pt x="80010" y="13335"/>
                      </a:cubicBezTo>
                      <a:lnTo>
                        <a:pt x="85725" y="15240"/>
                      </a:lnTo>
                      <a:cubicBezTo>
                        <a:pt x="87630" y="15875"/>
                        <a:pt x="89492" y="16658"/>
                        <a:pt x="91440" y="17145"/>
                      </a:cubicBezTo>
                      <a:cubicBezTo>
                        <a:pt x="102201" y="19835"/>
                        <a:pt x="96493" y="18537"/>
                        <a:pt x="108585" y="20955"/>
                      </a:cubicBezTo>
                      <a:cubicBezTo>
                        <a:pt x="117538" y="29908"/>
                        <a:pt x="112058" y="25176"/>
                        <a:pt x="125730" y="34290"/>
                      </a:cubicBezTo>
                      <a:cubicBezTo>
                        <a:pt x="127635" y="35560"/>
                        <a:pt x="129397" y="37076"/>
                        <a:pt x="131445" y="38100"/>
                      </a:cubicBezTo>
                      <a:cubicBezTo>
                        <a:pt x="133985" y="39370"/>
                        <a:pt x="136599" y="40501"/>
                        <a:pt x="139065" y="41910"/>
                      </a:cubicBezTo>
                      <a:cubicBezTo>
                        <a:pt x="141053" y="43046"/>
                        <a:pt x="142792" y="44584"/>
                        <a:pt x="144780" y="45720"/>
                      </a:cubicBezTo>
                      <a:cubicBezTo>
                        <a:pt x="151371" y="49486"/>
                        <a:pt x="151703" y="49298"/>
                        <a:pt x="158115" y="51435"/>
                      </a:cubicBezTo>
                      <a:cubicBezTo>
                        <a:pt x="159385" y="53340"/>
                        <a:pt x="160901" y="55102"/>
                        <a:pt x="161925" y="57150"/>
                      </a:cubicBezTo>
                      <a:cubicBezTo>
                        <a:pt x="162823" y="58946"/>
                        <a:pt x="162410" y="61445"/>
                        <a:pt x="163830" y="62865"/>
                      </a:cubicBezTo>
                      <a:cubicBezTo>
                        <a:pt x="165250" y="64285"/>
                        <a:pt x="167640" y="64135"/>
                        <a:pt x="169545" y="64770"/>
                      </a:cubicBezTo>
                      <a:cubicBezTo>
                        <a:pt x="171450" y="66675"/>
                        <a:pt x="173133" y="68831"/>
                        <a:pt x="175260" y="70485"/>
                      </a:cubicBezTo>
                      <a:cubicBezTo>
                        <a:pt x="178874" y="73296"/>
                        <a:pt x="186690" y="78105"/>
                        <a:pt x="186690" y="78105"/>
                      </a:cubicBezTo>
                      <a:cubicBezTo>
                        <a:pt x="188049" y="82182"/>
                        <a:pt x="188929" y="86494"/>
                        <a:pt x="192405" y="89535"/>
                      </a:cubicBezTo>
                      <a:cubicBezTo>
                        <a:pt x="195851" y="92550"/>
                        <a:pt x="203835" y="97155"/>
                        <a:pt x="203835" y="97155"/>
                      </a:cubicBezTo>
                      <a:cubicBezTo>
                        <a:pt x="205105" y="100965"/>
                        <a:pt x="205417" y="105243"/>
                        <a:pt x="207645" y="108585"/>
                      </a:cubicBezTo>
                      <a:cubicBezTo>
                        <a:pt x="213683" y="117642"/>
                        <a:pt x="210731" y="112128"/>
                        <a:pt x="215265" y="125730"/>
                      </a:cubicBezTo>
                      <a:lnTo>
                        <a:pt x="217170" y="131445"/>
                      </a:lnTo>
                      <a:cubicBezTo>
                        <a:pt x="217805" y="133350"/>
                        <a:pt x="218681" y="135191"/>
                        <a:pt x="219075" y="137160"/>
                      </a:cubicBezTo>
                      <a:cubicBezTo>
                        <a:pt x="221768" y="150623"/>
                        <a:pt x="219956" y="143613"/>
                        <a:pt x="224790" y="158115"/>
                      </a:cubicBezTo>
                      <a:lnTo>
                        <a:pt x="226695" y="163830"/>
                      </a:lnTo>
                      <a:cubicBezTo>
                        <a:pt x="227330" y="165735"/>
                        <a:pt x="227486" y="167874"/>
                        <a:pt x="228600" y="169545"/>
                      </a:cubicBezTo>
                      <a:lnTo>
                        <a:pt x="232410" y="175260"/>
                      </a:lnTo>
                      <a:cubicBezTo>
                        <a:pt x="233045" y="186055"/>
                        <a:pt x="233239" y="196885"/>
                        <a:pt x="234315" y="207645"/>
                      </a:cubicBezTo>
                      <a:cubicBezTo>
                        <a:pt x="234515" y="209643"/>
                        <a:pt x="235955" y="211370"/>
                        <a:pt x="236220" y="213360"/>
                      </a:cubicBezTo>
                      <a:cubicBezTo>
                        <a:pt x="237231" y="220939"/>
                        <a:pt x="237490" y="228600"/>
                        <a:pt x="238125" y="236220"/>
                      </a:cubicBezTo>
                      <a:cubicBezTo>
                        <a:pt x="237490" y="241300"/>
                        <a:pt x="237062" y="246410"/>
                        <a:pt x="236220" y="251460"/>
                      </a:cubicBezTo>
                      <a:cubicBezTo>
                        <a:pt x="235790" y="254043"/>
                        <a:pt x="234713" y="256492"/>
                        <a:pt x="234315" y="259080"/>
                      </a:cubicBezTo>
                      <a:cubicBezTo>
                        <a:pt x="228639" y="295974"/>
                        <a:pt x="235468" y="264570"/>
                        <a:pt x="230505" y="281940"/>
                      </a:cubicBezTo>
                      <a:cubicBezTo>
                        <a:pt x="229925" y="283971"/>
                        <a:pt x="228038" y="292857"/>
                        <a:pt x="226695" y="295275"/>
                      </a:cubicBezTo>
                      <a:cubicBezTo>
                        <a:pt x="224471" y="299278"/>
                        <a:pt x="222885" y="304165"/>
                        <a:pt x="219075" y="306705"/>
                      </a:cubicBezTo>
                      <a:cubicBezTo>
                        <a:pt x="212179" y="311303"/>
                        <a:pt x="214384" y="308467"/>
                        <a:pt x="211455" y="314325"/>
                      </a:cubicBezTo>
                    </a:path>
                  </a:pathLst>
                </a:custGeom>
                <a:noFill/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hangingPunct="0"/>
                  <a:endParaRPr kumimoji="1" lang="ja-JP" altLang="en-US" sz="2000">
                    <a:solidFill>
                      <a:srgbClr val="000000"/>
                    </a:solidFill>
                    <a:latin typeface="小塚ゴシック Pro R" pitchFamily="34" charset="-128"/>
                    <a:ea typeface="小塚ゴシック Pro R" pitchFamily="34" charset="-128"/>
                  </a:endParaRPr>
                </a:p>
              </p:txBody>
            </p:sp>
            <p:sp>
              <p:nvSpPr>
                <p:cNvPr id="27" name="フリーフォーム 26"/>
                <p:cNvSpPr/>
                <p:nvPr/>
              </p:nvSpPr>
              <p:spPr bwMode="auto">
                <a:xfrm>
                  <a:off x="5176811" y="1998972"/>
                  <a:ext cx="281095" cy="32726"/>
                </a:xfrm>
                <a:custGeom>
                  <a:avLst/>
                  <a:gdLst>
                    <a:gd name="connsiteX0" fmla="*/ 0 w 468630"/>
                    <a:gd name="connsiteY0" fmla="*/ 5715 h 53340"/>
                    <a:gd name="connsiteX1" fmla="*/ 15240 w 468630"/>
                    <a:gd name="connsiteY1" fmla="*/ 11430 h 53340"/>
                    <a:gd name="connsiteX2" fmla="*/ 28575 w 468630"/>
                    <a:gd name="connsiteY2" fmla="*/ 15240 h 53340"/>
                    <a:gd name="connsiteX3" fmla="*/ 34290 w 468630"/>
                    <a:gd name="connsiteY3" fmla="*/ 19050 h 53340"/>
                    <a:gd name="connsiteX4" fmla="*/ 55245 w 468630"/>
                    <a:gd name="connsiteY4" fmla="*/ 24765 h 53340"/>
                    <a:gd name="connsiteX5" fmla="*/ 76200 w 468630"/>
                    <a:gd name="connsiteY5" fmla="*/ 30480 h 53340"/>
                    <a:gd name="connsiteX6" fmla="*/ 81915 w 468630"/>
                    <a:gd name="connsiteY6" fmla="*/ 36195 h 53340"/>
                    <a:gd name="connsiteX7" fmla="*/ 89535 w 468630"/>
                    <a:gd name="connsiteY7" fmla="*/ 38100 h 53340"/>
                    <a:gd name="connsiteX8" fmla="*/ 118110 w 468630"/>
                    <a:gd name="connsiteY8" fmla="*/ 41910 h 53340"/>
                    <a:gd name="connsiteX9" fmla="*/ 123825 w 468630"/>
                    <a:gd name="connsiteY9" fmla="*/ 43815 h 53340"/>
                    <a:gd name="connsiteX10" fmla="*/ 139065 w 468630"/>
                    <a:gd name="connsiteY10" fmla="*/ 47625 h 53340"/>
                    <a:gd name="connsiteX11" fmla="*/ 150495 w 468630"/>
                    <a:gd name="connsiteY11" fmla="*/ 51435 h 53340"/>
                    <a:gd name="connsiteX12" fmla="*/ 175260 w 468630"/>
                    <a:gd name="connsiteY12" fmla="*/ 53340 h 53340"/>
                    <a:gd name="connsiteX13" fmla="*/ 333375 w 468630"/>
                    <a:gd name="connsiteY13" fmla="*/ 51435 h 53340"/>
                    <a:gd name="connsiteX14" fmla="*/ 348615 w 468630"/>
                    <a:gd name="connsiteY14" fmla="*/ 49530 h 53340"/>
                    <a:gd name="connsiteX15" fmla="*/ 365760 w 468630"/>
                    <a:gd name="connsiteY15" fmla="*/ 47625 h 53340"/>
                    <a:gd name="connsiteX16" fmla="*/ 373380 w 468630"/>
                    <a:gd name="connsiteY16" fmla="*/ 45720 h 53340"/>
                    <a:gd name="connsiteX17" fmla="*/ 379095 w 468630"/>
                    <a:gd name="connsiteY17" fmla="*/ 43815 h 53340"/>
                    <a:gd name="connsiteX18" fmla="*/ 398145 w 468630"/>
                    <a:gd name="connsiteY18" fmla="*/ 40005 h 53340"/>
                    <a:gd name="connsiteX19" fmla="*/ 409575 w 468630"/>
                    <a:gd name="connsiteY19" fmla="*/ 36195 h 53340"/>
                    <a:gd name="connsiteX20" fmla="*/ 415290 w 468630"/>
                    <a:gd name="connsiteY20" fmla="*/ 32385 h 53340"/>
                    <a:gd name="connsiteX21" fmla="*/ 434340 w 468630"/>
                    <a:gd name="connsiteY21" fmla="*/ 26670 h 53340"/>
                    <a:gd name="connsiteX22" fmla="*/ 445770 w 468630"/>
                    <a:gd name="connsiteY22" fmla="*/ 22860 h 53340"/>
                    <a:gd name="connsiteX23" fmla="*/ 451485 w 468630"/>
                    <a:gd name="connsiteY23" fmla="*/ 19050 h 53340"/>
                    <a:gd name="connsiteX24" fmla="*/ 462915 w 468630"/>
                    <a:gd name="connsiteY24" fmla="*/ 7620 h 53340"/>
                    <a:gd name="connsiteX25" fmla="*/ 466725 w 468630"/>
                    <a:gd name="connsiteY25" fmla="*/ 1905 h 53340"/>
                    <a:gd name="connsiteX26" fmla="*/ 468630 w 468630"/>
                    <a:gd name="connsiteY26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68630" h="53340">
                      <a:moveTo>
                        <a:pt x="0" y="5715"/>
                      </a:moveTo>
                      <a:cubicBezTo>
                        <a:pt x="5032" y="7728"/>
                        <a:pt x="10014" y="9937"/>
                        <a:pt x="15240" y="11430"/>
                      </a:cubicBezTo>
                      <a:cubicBezTo>
                        <a:pt x="18088" y="12244"/>
                        <a:pt x="25530" y="13717"/>
                        <a:pt x="28575" y="15240"/>
                      </a:cubicBezTo>
                      <a:cubicBezTo>
                        <a:pt x="30623" y="16264"/>
                        <a:pt x="32198" y="18120"/>
                        <a:pt x="34290" y="19050"/>
                      </a:cubicBezTo>
                      <a:cubicBezTo>
                        <a:pt x="46481" y="24468"/>
                        <a:pt x="43645" y="21601"/>
                        <a:pt x="55245" y="24765"/>
                      </a:cubicBezTo>
                      <a:cubicBezTo>
                        <a:pt x="81831" y="32016"/>
                        <a:pt x="52994" y="25839"/>
                        <a:pt x="76200" y="30480"/>
                      </a:cubicBezTo>
                      <a:cubicBezTo>
                        <a:pt x="78105" y="32385"/>
                        <a:pt x="79576" y="34858"/>
                        <a:pt x="81915" y="36195"/>
                      </a:cubicBezTo>
                      <a:cubicBezTo>
                        <a:pt x="84188" y="37494"/>
                        <a:pt x="87018" y="37381"/>
                        <a:pt x="89535" y="38100"/>
                      </a:cubicBezTo>
                      <a:cubicBezTo>
                        <a:pt x="105556" y="42677"/>
                        <a:pt x="81629" y="38870"/>
                        <a:pt x="118110" y="41910"/>
                      </a:cubicBezTo>
                      <a:cubicBezTo>
                        <a:pt x="120015" y="42545"/>
                        <a:pt x="121888" y="43287"/>
                        <a:pt x="123825" y="43815"/>
                      </a:cubicBezTo>
                      <a:cubicBezTo>
                        <a:pt x="128877" y="45193"/>
                        <a:pt x="134097" y="45969"/>
                        <a:pt x="139065" y="47625"/>
                      </a:cubicBezTo>
                      <a:cubicBezTo>
                        <a:pt x="142875" y="48895"/>
                        <a:pt x="146491" y="51127"/>
                        <a:pt x="150495" y="51435"/>
                      </a:cubicBezTo>
                      <a:lnTo>
                        <a:pt x="175260" y="53340"/>
                      </a:lnTo>
                      <a:lnTo>
                        <a:pt x="333375" y="51435"/>
                      </a:lnTo>
                      <a:cubicBezTo>
                        <a:pt x="338493" y="51323"/>
                        <a:pt x="343531" y="50128"/>
                        <a:pt x="348615" y="49530"/>
                      </a:cubicBezTo>
                      <a:lnTo>
                        <a:pt x="365760" y="47625"/>
                      </a:lnTo>
                      <a:cubicBezTo>
                        <a:pt x="368300" y="46990"/>
                        <a:pt x="370863" y="46439"/>
                        <a:pt x="373380" y="45720"/>
                      </a:cubicBezTo>
                      <a:cubicBezTo>
                        <a:pt x="375311" y="45168"/>
                        <a:pt x="377135" y="44251"/>
                        <a:pt x="379095" y="43815"/>
                      </a:cubicBezTo>
                      <a:cubicBezTo>
                        <a:pt x="392336" y="40873"/>
                        <a:pt x="387301" y="43258"/>
                        <a:pt x="398145" y="40005"/>
                      </a:cubicBezTo>
                      <a:cubicBezTo>
                        <a:pt x="401992" y="38851"/>
                        <a:pt x="406233" y="38423"/>
                        <a:pt x="409575" y="36195"/>
                      </a:cubicBezTo>
                      <a:cubicBezTo>
                        <a:pt x="411480" y="34925"/>
                        <a:pt x="413198" y="33315"/>
                        <a:pt x="415290" y="32385"/>
                      </a:cubicBezTo>
                      <a:cubicBezTo>
                        <a:pt x="424616" y="28240"/>
                        <a:pt x="425815" y="29228"/>
                        <a:pt x="434340" y="26670"/>
                      </a:cubicBezTo>
                      <a:cubicBezTo>
                        <a:pt x="438187" y="25516"/>
                        <a:pt x="442428" y="25088"/>
                        <a:pt x="445770" y="22860"/>
                      </a:cubicBezTo>
                      <a:lnTo>
                        <a:pt x="451485" y="19050"/>
                      </a:lnTo>
                      <a:cubicBezTo>
                        <a:pt x="460464" y="5581"/>
                        <a:pt x="448738" y="21797"/>
                        <a:pt x="462915" y="7620"/>
                      </a:cubicBezTo>
                      <a:cubicBezTo>
                        <a:pt x="464534" y="6001"/>
                        <a:pt x="465351" y="3737"/>
                        <a:pt x="466725" y="1905"/>
                      </a:cubicBezTo>
                      <a:cubicBezTo>
                        <a:pt x="467264" y="1187"/>
                        <a:pt x="467995" y="635"/>
                        <a:pt x="468630" y="0"/>
                      </a:cubicBezTo>
                    </a:path>
                  </a:pathLst>
                </a:custGeom>
                <a:noFill/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hangingPunct="0"/>
                  <a:endParaRPr kumimoji="1" lang="ja-JP" altLang="en-US" sz="2000">
                    <a:solidFill>
                      <a:srgbClr val="000000"/>
                    </a:solidFill>
                    <a:latin typeface="小塚ゴシック Pro R" pitchFamily="34" charset="-128"/>
                    <a:ea typeface="小塚ゴシック Pro R" pitchFamily="34" charset="-128"/>
                  </a:endParaRPr>
                </a:p>
              </p:txBody>
            </p:sp>
            <p:sp>
              <p:nvSpPr>
                <p:cNvPr id="28" name="フリーフォーム 27"/>
                <p:cNvSpPr/>
                <p:nvPr/>
              </p:nvSpPr>
              <p:spPr bwMode="auto">
                <a:xfrm>
                  <a:off x="4765452" y="1452959"/>
                  <a:ext cx="126836" cy="154278"/>
                </a:xfrm>
                <a:custGeom>
                  <a:avLst/>
                  <a:gdLst>
                    <a:gd name="connsiteX0" fmla="*/ 38100 w 211455"/>
                    <a:gd name="connsiteY0" fmla="*/ 251460 h 251460"/>
                    <a:gd name="connsiteX1" fmla="*/ 30480 w 211455"/>
                    <a:gd name="connsiteY1" fmla="*/ 241935 h 251460"/>
                    <a:gd name="connsiteX2" fmla="*/ 24765 w 211455"/>
                    <a:gd name="connsiteY2" fmla="*/ 236220 h 251460"/>
                    <a:gd name="connsiteX3" fmla="*/ 22860 w 211455"/>
                    <a:gd name="connsiteY3" fmla="*/ 228600 h 251460"/>
                    <a:gd name="connsiteX4" fmla="*/ 19050 w 211455"/>
                    <a:gd name="connsiteY4" fmla="*/ 222885 h 251460"/>
                    <a:gd name="connsiteX5" fmla="*/ 13335 w 211455"/>
                    <a:gd name="connsiteY5" fmla="*/ 209550 h 251460"/>
                    <a:gd name="connsiteX6" fmla="*/ 9525 w 211455"/>
                    <a:gd name="connsiteY6" fmla="*/ 198120 h 251460"/>
                    <a:gd name="connsiteX7" fmla="*/ 5715 w 211455"/>
                    <a:gd name="connsiteY7" fmla="*/ 192405 h 251460"/>
                    <a:gd name="connsiteX8" fmla="*/ 0 w 211455"/>
                    <a:gd name="connsiteY8" fmla="*/ 173355 h 251460"/>
                    <a:gd name="connsiteX9" fmla="*/ 1905 w 211455"/>
                    <a:gd name="connsiteY9" fmla="*/ 114300 h 251460"/>
                    <a:gd name="connsiteX10" fmla="*/ 5715 w 211455"/>
                    <a:gd name="connsiteY10" fmla="*/ 108585 h 251460"/>
                    <a:gd name="connsiteX11" fmla="*/ 13335 w 211455"/>
                    <a:gd name="connsiteY11" fmla="*/ 97155 h 251460"/>
                    <a:gd name="connsiteX12" fmla="*/ 17145 w 211455"/>
                    <a:gd name="connsiteY12" fmla="*/ 81915 h 251460"/>
                    <a:gd name="connsiteX13" fmla="*/ 19050 w 211455"/>
                    <a:gd name="connsiteY13" fmla="*/ 74295 h 251460"/>
                    <a:gd name="connsiteX14" fmla="*/ 24765 w 211455"/>
                    <a:gd name="connsiteY14" fmla="*/ 70485 h 251460"/>
                    <a:gd name="connsiteX15" fmla="*/ 28575 w 211455"/>
                    <a:gd name="connsiteY15" fmla="*/ 64770 h 251460"/>
                    <a:gd name="connsiteX16" fmla="*/ 34290 w 211455"/>
                    <a:gd name="connsiteY16" fmla="*/ 60960 h 251460"/>
                    <a:gd name="connsiteX17" fmla="*/ 36195 w 211455"/>
                    <a:gd name="connsiteY17" fmla="*/ 55245 h 251460"/>
                    <a:gd name="connsiteX18" fmla="*/ 41910 w 211455"/>
                    <a:gd name="connsiteY18" fmla="*/ 49530 h 251460"/>
                    <a:gd name="connsiteX19" fmla="*/ 51435 w 211455"/>
                    <a:gd name="connsiteY19" fmla="*/ 40005 h 251460"/>
                    <a:gd name="connsiteX20" fmla="*/ 68580 w 211455"/>
                    <a:gd name="connsiteY20" fmla="*/ 32385 h 251460"/>
                    <a:gd name="connsiteX21" fmla="*/ 74295 w 211455"/>
                    <a:gd name="connsiteY21" fmla="*/ 26670 h 251460"/>
                    <a:gd name="connsiteX22" fmla="*/ 80010 w 211455"/>
                    <a:gd name="connsiteY22" fmla="*/ 24765 h 251460"/>
                    <a:gd name="connsiteX23" fmla="*/ 81915 w 211455"/>
                    <a:gd name="connsiteY23" fmla="*/ 19050 h 251460"/>
                    <a:gd name="connsiteX24" fmla="*/ 100965 w 211455"/>
                    <a:gd name="connsiteY24" fmla="*/ 13335 h 251460"/>
                    <a:gd name="connsiteX25" fmla="*/ 106680 w 211455"/>
                    <a:gd name="connsiteY25" fmla="*/ 11430 h 251460"/>
                    <a:gd name="connsiteX26" fmla="*/ 133350 w 211455"/>
                    <a:gd name="connsiteY26" fmla="*/ 7620 h 251460"/>
                    <a:gd name="connsiteX27" fmla="*/ 140970 w 211455"/>
                    <a:gd name="connsiteY27" fmla="*/ 5715 h 251460"/>
                    <a:gd name="connsiteX28" fmla="*/ 146685 w 211455"/>
                    <a:gd name="connsiteY28" fmla="*/ 3810 h 251460"/>
                    <a:gd name="connsiteX29" fmla="*/ 173355 w 211455"/>
                    <a:gd name="connsiteY29" fmla="*/ 0 h 251460"/>
                    <a:gd name="connsiteX30" fmla="*/ 211455 w 211455"/>
                    <a:gd name="connsiteY30" fmla="*/ 0 h 25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11455" h="251460">
                      <a:moveTo>
                        <a:pt x="38100" y="251460"/>
                      </a:moveTo>
                      <a:cubicBezTo>
                        <a:pt x="35560" y="248285"/>
                        <a:pt x="33157" y="244995"/>
                        <a:pt x="30480" y="241935"/>
                      </a:cubicBezTo>
                      <a:cubicBezTo>
                        <a:pt x="28706" y="239908"/>
                        <a:pt x="26102" y="238559"/>
                        <a:pt x="24765" y="236220"/>
                      </a:cubicBezTo>
                      <a:cubicBezTo>
                        <a:pt x="23466" y="233947"/>
                        <a:pt x="23891" y="231006"/>
                        <a:pt x="22860" y="228600"/>
                      </a:cubicBezTo>
                      <a:cubicBezTo>
                        <a:pt x="21958" y="226496"/>
                        <a:pt x="20320" y="224790"/>
                        <a:pt x="19050" y="222885"/>
                      </a:cubicBezTo>
                      <a:cubicBezTo>
                        <a:pt x="14011" y="202728"/>
                        <a:pt x="20853" y="226465"/>
                        <a:pt x="13335" y="209550"/>
                      </a:cubicBezTo>
                      <a:cubicBezTo>
                        <a:pt x="11704" y="205880"/>
                        <a:pt x="11753" y="201462"/>
                        <a:pt x="9525" y="198120"/>
                      </a:cubicBezTo>
                      <a:cubicBezTo>
                        <a:pt x="8255" y="196215"/>
                        <a:pt x="6645" y="194497"/>
                        <a:pt x="5715" y="192405"/>
                      </a:cubicBezTo>
                      <a:cubicBezTo>
                        <a:pt x="3065" y="186442"/>
                        <a:pt x="1583" y="179688"/>
                        <a:pt x="0" y="173355"/>
                      </a:cubicBezTo>
                      <a:cubicBezTo>
                        <a:pt x="635" y="153670"/>
                        <a:pt x="174" y="133919"/>
                        <a:pt x="1905" y="114300"/>
                      </a:cubicBezTo>
                      <a:cubicBezTo>
                        <a:pt x="2106" y="112019"/>
                        <a:pt x="4691" y="110633"/>
                        <a:pt x="5715" y="108585"/>
                      </a:cubicBezTo>
                      <a:cubicBezTo>
                        <a:pt x="11229" y="97557"/>
                        <a:pt x="2501" y="107989"/>
                        <a:pt x="13335" y="97155"/>
                      </a:cubicBezTo>
                      <a:cubicBezTo>
                        <a:pt x="16739" y="86943"/>
                        <a:pt x="14080" y="95708"/>
                        <a:pt x="17145" y="81915"/>
                      </a:cubicBezTo>
                      <a:cubicBezTo>
                        <a:pt x="17713" y="79359"/>
                        <a:pt x="17598" y="76473"/>
                        <a:pt x="19050" y="74295"/>
                      </a:cubicBezTo>
                      <a:cubicBezTo>
                        <a:pt x="20320" y="72390"/>
                        <a:pt x="22860" y="71755"/>
                        <a:pt x="24765" y="70485"/>
                      </a:cubicBezTo>
                      <a:cubicBezTo>
                        <a:pt x="26035" y="68580"/>
                        <a:pt x="26956" y="66389"/>
                        <a:pt x="28575" y="64770"/>
                      </a:cubicBezTo>
                      <a:cubicBezTo>
                        <a:pt x="30194" y="63151"/>
                        <a:pt x="32860" y="62748"/>
                        <a:pt x="34290" y="60960"/>
                      </a:cubicBezTo>
                      <a:cubicBezTo>
                        <a:pt x="35544" y="59392"/>
                        <a:pt x="35081" y="56916"/>
                        <a:pt x="36195" y="55245"/>
                      </a:cubicBezTo>
                      <a:cubicBezTo>
                        <a:pt x="37689" y="53003"/>
                        <a:pt x="40185" y="51600"/>
                        <a:pt x="41910" y="49530"/>
                      </a:cubicBezTo>
                      <a:cubicBezTo>
                        <a:pt x="49847" y="40005"/>
                        <a:pt x="40958" y="46990"/>
                        <a:pt x="51435" y="40005"/>
                      </a:cubicBezTo>
                      <a:cubicBezTo>
                        <a:pt x="59595" y="27764"/>
                        <a:pt x="49331" y="40084"/>
                        <a:pt x="68580" y="32385"/>
                      </a:cubicBezTo>
                      <a:cubicBezTo>
                        <a:pt x="71081" y="31384"/>
                        <a:pt x="72053" y="28164"/>
                        <a:pt x="74295" y="26670"/>
                      </a:cubicBezTo>
                      <a:cubicBezTo>
                        <a:pt x="75966" y="25556"/>
                        <a:pt x="78105" y="25400"/>
                        <a:pt x="80010" y="24765"/>
                      </a:cubicBezTo>
                      <a:cubicBezTo>
                        <a:pt x="80645" y="22860"/>
                        <a:pt x="80281" y="20217"/>
                        <a:pt x="81915" y="19050"/>
                      </a:cubicBezTo>
                      <a:cubicBezTo>
                        <a:pt x="84933" y="16894"/>
                        <a:pt x="96552" y="14596"/>
                        <a:pt x="100965" y="13335"/>
                      </a:cubicBezTo>
                      <a:cubicBezTo>
                        <a:pt x="102896" y="12783"/>
                        <a:pt x="104699" y="11760"/>
                        <a:pt x="106680" y="11430"/>
                      </a:cubicBezTo>
                      <a:cubicBezTo>
                        <a:pt x="136635" y="6438"/>
                        <a:pt x="112786" y="12190"/>
                        <a:pt x="133350" y="7620"/>
                      </a:cubicBezTo>
                      <a:cubicBezTo>
                        <a:pt x="135906" y="7052"/>
                        <a:pt x="138453" y="6434"/>
                        <a:pt x="140970" y="5715"/>
                      </a:cubicBezTo>
                      <a:cubicBezTo>
                        <a:pt x="142901" y="5163"/>
                        <a:pt x="144708" y="4159"/>
                        <a:pt x="146685" y="3810"/>
                      </a:cubicBezTo>
                      <a:cubicBezTo>
                        <a:pt x="155529" y="2249"/>
                        <a:pt x="164375" y="0"/>
                        <a:pt x="173355" y="0"/>
                      </a:cubicBezTo>
                      <a:lnTo>
                        <a:pt x="211455" y="0"/>
                      </a:lnTo>
                    </a:path>
                  </a:pathLst>
                </a:custGeom>
                <a:noFill/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hangingPunct="0"/>
                  <a:endParaRPr kumimoji="1" lang="ja-JP" altLang="en-US" sz="2000">
                    <a:solidFill>
                      <a:srgbClr val="000000"/>
                    </a:solidFill>
                    <a:latin typeface="小塚ゴシック Pro R" pitchFamily="34" charset="-128"/>
                    <a:ea typeface="小塚ゴシック Pro R" pitchFamily="34" charset="-128"/>
                  </a:endParaRPr>
                </a:p>
              </p:txBody>
            </p:sp>
          </p:grpSp>
          <p:cxnSp>
            <p:nvCxnSpPr>
              <p:cNvPr id="29" name="直線矢印コネクタ 28"/>
              <p:cNvCxnSpPr/>
              <p:nvPr/>
            </p:nvCxnSpPr>
            <p:spPr bwMode="auto">
              <a:xfrm>
                <a:off x="4032448" y="1452959"/>
                <a:ext cx="639564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pic>
            <p:nvPicPr>
              <p:cNvPr id="6150" name="Picture 4" descr="C:\Documents and Settings\kami\デスクトップ\epi-2006anl\jparclogo1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88494" y="-10144"/>
                <a:ext cx="1385738" cy="1111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</p:grpSp>
        <p:sp>
          <p:nvSpPr>
            <p:cNvPr id="3" name="円/楕円 2"/>
            <p:cNvSpPr/>
            <p:nvPr/>
          </p:nvSpPr>
          <p:spPr bwMode="auto">
            <a:xfrm rot="21005795">
              <a:off x="4583054" y="1465116"/>
              <a:ext cx="624234" cy="1800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1" name="円/楕円 30"/>
            <p:cNvSpPr/>
            <p:nvPr/>
          </p:nvSpPr>
          <p:spPr bwMode="auto">
            <a:xfrm rot="19683243">
              <a:off x="5148639" y="1961734"/>
              <a:ext cx="624234" cy="1800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2" name="円/楕円 31"/>
            <p:cNvSpPr/>
            <p:nvPr/>
          </p:nvSpPr>
          <p:spPr bwMode="auto">
            <a:xfrm rot="20902971">
              <a:off x="3071562" y="2687609"/>
              <a:ext cx="624234" cy="1800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 rot="20016678">
              <a:off x="1776263" y="3147666"/>
              <a:ext cx="624234" cy="1800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4" name="円/楕円 33"/>
            <p:cNvSpPr/>
            <p:nvPr/>
          </p:nvSpPr>
          <p:spPr bwMode="auto">
            <a:xfrm rot="14218951">
              <a:off x="1278042" y="4098056"/>
              <a:ext cx="624234" cy="1800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5" name="円/楕円 34"/>
            <p:cNvSpPr/>
            <p:nvPr/>
          </p:nvSpPr>
          <p:spPr bwMode="auto">
            <a:xfrm rot="11999626">
              <a:off x="2508871" y="4767397"/>
              <a:ext cx="624234" cy="1800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6" name="円/楕円 35"/>
            <p:cNvSpPr/>
            <p:nvPr/>
          </p:nvSpPr>
          <p:spPr bwMode="auto">
            <a:xfrm rot="11162615">
              <a:off x="4108617" y="5160854"/>
              <a:ext cx="624234" cy="1800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7" name="円/楕円 36"/>
            <p:cNvSpPr/>
            <p:nvPr/>
          </p:nvSpPr>
          <p:spPr bwMode="auto">
            <a:xfrm rot="9770351">
              <a:off x="5937566" y="5099879"/>
              <a:ext cx="624234" cy="1800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8" name="円/楕円 37"/>
            <p:cNvSpPr/>
            <p:nvPr/>
          </p:nvSpPr>
          <p:spPr bwMode="auto">
            <a:xfrm rot="4965903">
              <a:off x="6873677" y="3961773"/>
              <a:ext cx="624234" cy="1800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9" name="円/楕円 38"/>
            <p:cNvSpPr/>
            <p:nvPr/>
          </p:nvSpPr>
          <p:spPr bwMode="auto">
            <a:xfrm rot="1473524">
              <a:off x="6010960" y="2643227"/>
              <a:ext cx="575820" cy="11955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0" y="24899"/>
            <a:ext cx="19713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kumimoji="1" lang="en-US" altLang="ja-JP" sz="1600" dirty="0">
                <a:solidFill>
                  <a:srgbClr val="00B0F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J</a:t>
            </a:r>
            <a:r>
              <a:rPr kumimoji="1" lang="en-US" altLang="ja-JP" sz="1600" dirty="0">
                <a:solidFill>
                  <a:srgbClr val="66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apan </a:t>
            </a:r>
            <a:r>
              <a:rPr kumimoji="1" lang="en-US" altLang="ja-JP" sz="1600" dirty="0">
                <a:solidFill>
                  <a:srgbClr val="00B0F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</a:t>
            </a:r>
            <a:r>
              <a:rPr kumimoji="1" lang="en-US" altLang="ja-JP" sz="1600" dirty="0">
                <a:solidFill>
                  <a:srgbClr val="66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roton </a:t>
            </a:r>
            <a:r>
              <a:rPr kumimoji="1" lang="en-US" altLang="ja-JP" sz="1600" dirty="0">
                <a:solidFill>
                  <a:srgbClr val="00B0F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</a:t>
            </a:r>
            <a:r>
              <a:rPr kumimoji="1" lang="en-US" altLang="ja-JP" sz="1600" dirty="0">
                <a:solidFill>
                  <a:srgbClr val="66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ccelerator </a:t>
            </a:r>
            <a:r>
              <a:rPr kumimoji="1" lang="en-US" altLang="ja-JP" sz="1600" dirty="0">
                <a:solidFill>
                  <a:srgbClr val="00B0F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</a:t>
            </a:r>
            <a:r>
              <a:rPr kumimoji="1" lang="en-US" altLang="ja-JP" sz="1600" dirty="0">
                <a:solidFill>
                  <a:srgbClr val="66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esearch </a:t>
            </a:r>
          </a:p>
          <a:p>
            <a:pPr defTabSz="914400"/>
            <a:r>
              <a:rPr kumimoji="1" lang="en-US" altLang="ja-JP" sz="1600" dirty="0">
                <a:solidFill>
                  <a:srgbClr val="00B0F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</a:t>
            </a:r>
            <a:r>
              <a:rPr kumimoji="1" lang="en-US" altLang="ja-JP" sz="1600" dirty="0">
                <a:solidFill>
                  <a:srgbClr val="66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omplex</a:t>
            </a:r>
            <a:br>
              <a:rPr kumimoji="1" lang="en-US" altLang="ja-JP" sz="1400" dirty="0">
                <a:solidFill>
                  <a:srgbClr val="66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endParaRPr kumimoji="1" lang="ja-JP" altLang="en-US" sz="1600" dirty="0">
              <a:solidFill>
                <a:srgbClr val="000000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小塚ゴシック Pro B" panose="020B0800000000000000" pitchFamily="34" charset="-128"/>
              <a:cs typeface="Segoe UI Black" panose="020B0A02040204020203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251494" y="3521294"/>
            <a:ext cx="1838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kumimoji="1" lang="en-US" altLang="ja-JP" sz="1600" b="1" dirty="0">
                <a:solidFill>
                  <a:srgbClr val="FFFF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FFFFFF"/>
                  </a:outerShd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A round: 1,568m</a:t>
            </a:r>
            <a:r>
              <a:rPr kumimoji="1" lang="en-US" altLang="ja-JP" sz="1600" b="1" dirty="0">
                <a:solidFill>
                  <a:srgbClr val="FFFF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808080"/>
                  </a:outerShd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1184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タイトル 58"/>
          <p:cNvSpPr>
            <a:spLocks noGrp="1"/>
          </p:cNvSpPr>
          <p:nvPr>
            <p:ph type="title"/>
          </p:nvPr>
        </p:nvSpPr>
        <p:spPr>
          <a:xfrm>
            <a:off x="179512" y="-149878"/>
            <a:ext cx="8767638" cy="604838"/>
          </a:xfrm>
        </p:spPr>
        <p:txBody>
          <a:bodyPr/>
          <a:lstStyle/>
          <a:p>
            <a:pPr algn="ctr"/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experimental facility at J-PARC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コンテンツ プレースホルダ 53"/>
          <p:cNvSpPr>
            <a:spLocks noGrp="1"/>
          </p:cNvSpPr>
          <p:nvPr>
            <p:ph idx="1"/>
          </p:nvPr>
        </p:nvSpPr>
        <p:spPr>
          <a:xfrm>
            <a:off x="0" y="510068"/>
            <a:ext cx="9036496" cy="576064"/>
          </a:xfrm>
        </p:spPr>
        <p:txBody>
          <a:bodyPr/>
          <a:lstStyle/>
          <a:p>
            <a:r>
              <a:rPr lang="en-US" altLang="ja-JP" sz="1800" dirty="0">
                <a:latin typeface="小塚ゴシック Pro R" pitchFamily="34" charset="-128"/>
                <a:ea typeface="小塚ゴシック Pro R" pitchFamily="34" charset="-128"/>
              </a:rPr>
              <a:t>Conventional horn-focused neutrino beam-line, designed/constructed </a:t>
            </a:r>
            <a:r>
              <a:rPr lang="en-US" altLang="ja-JP" sz="1800" dirty="0">
                <a:solidFill>
                  <a:schemeClr val="accent1">
                    <a:lumMod val="50000"/>
                  </a:schemeClr>
                </a:solidFill>
                <a:latin typeface="小塚ゴシック Pro R" pitchFamily="34" charset="-128"/>
                <a:ea typeface="小塚ゴシック Pro R" pitchFamily="34" charset="-128"/>
              </a:rPr>
              <a:t>for T2K long </a:t>
            </a:r>
            <a:r>
              <a:rPr lang="en-US" altLang="ja-JP" sz="1800" dirty="0">
                <a:latin typeface="小塚ゴシック Pro R" pitchFamily="34" charset="-128"/>
                <a:ea typeface="小塚ゴシック Pro R" pitchFamily="34" charset="-128"/>
              </a:rPr>
              <a:t>base-line neutrino oscillation experiment and future Hyper-</a:t>
            </a:r>
            <a:r>
              <a:rPr lang="en-US" altLang="ja-JP" sz="1800" dirty="0" err="1">
                <a:latin typeface="小塚ゴシック Pro R" pitchFamily="34" charset="-128"/>
                <a:ea typeface="小塚ゴシック Pro R" pitchFamily="34" charset="-128"/>
              </a:rPr>
              <a:t>Kamiokande</a:t>
            </a:r>
            <a:r>
              <a:rPr lang="en-US" altLang="ja-JP" sz="1800" dirty="0">
                <a:latin typeface="小塚ゴシック Pro R" pitchFamily="34" charset="-128"/>
                <a:ea typeface="小塚ゴシック Pro R" pitchFamily="34" charset="-128"/>
              </a:rPr>
              <a:t> project</a:t>
            </a:r>
            <a:endParaRPr lang="en-US" altLang="ja-JP" sz="1800" dirty="0">
              <a:solidFill>
                <a:srgbClr val="FF5050"/>
              </a:solidFill>
              <a:latin typeface="小塚ゴシック Pro R" pitchFamily="34" charset="-128"/>
              <a:ea typeface="小塚ゴシック Pro R" pitchFamily="34" charset="-128"/>
            </a:endParaRPr>
          </a:p>
        </p:txBody>
      </p:sp>
      <p:sp>
        <p:nvSpPr>
          <p:cNvPr id="21508" name="スライド番号プレースホルダ 5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endParaRPr lang="ja-JP" altLang="en-US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49" name="グループ化 48"/>
          <p:cNvGrpSpPr/>
          <p:nvPr/>
        </p:nvGrpSpPr>
        <p:grpSpPr>
          <a:xfrm>
            <a:off x="323528" y="1412776"/>
            <a:ext cx="6264696" cy="5087120"/>
            <a:chOff x="251521" y="1420646"/>
            <a:chExt cx="6385296" cy="5185051"/>
          </a:xfrm>
        </p:grpSpPr>
        <p:pic>
          <p:nvPicPr>
            <p:cNvPr id="63" name="Picture 7" descr="C:\Users\Ishida\Documents\コンファレンス\120723-NuFact12\figures\googlemap-jparc-ovr2.jpg"/>
            <p:cNvPicPr>
              <a:picLocks noChangeAspect="1" noChangeArrowheads="1"/>
            </p:cNvPicPr>
            <p:nvPr/>
          </p:nvPicPr>
          <p:blipFill>
            <a:blip r:embed="rId2" cstate="print"/>
            <a:srcRect l="22664" t="-172" r="9810" b="12864"/>
            <a:stretch>
              <a:fillRect/>
            </a:stretch>
          </p:blipFill>
          <p:spPr bwMode="auto">
            <a:xfrm rot="10800000">
              <a:off x="251521" y="1420646"/>
              <a:ext cx="6385296" cy="5185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テキスト ボックス 64"/>
            <p:cNvSpPr txBox="1"/>
            <p:nvPr/>
          </p:nvSpPr>
          <p:spPr bwMode="auto">
            <a:xfrm>
              <a:off x="2578147" y="2487730"/>
              <a:ext cx="699053" cy="483017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kumimoji="1"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Beam</a:t>
              </a:r>
            </a:p>
            <a:p>
              <a:pPr algn="ctr" defTabSz="914400">
                <a:defRPr/>
              </a:pPr>
              <a:r>
                <a:rPr kumimoji="1"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Dump</a:t>
              </a:r>
            </a:p>
          </p:txBody>
        </p:sp>
        <p:sp>
          <p:nvSpPr>
            <p:cNvPr id="66" name="テキスト ボックス 65"/>
            <p:cNvSpPr txBox="1"/>
            <p:nvPr/>
          </p:nvSpPr>
          <p:spPr bwMode="auto">
            <a:xfrm rot="2251639">
              <a:off x="5081031" y="4371990"/>
              <a:ext cx="1039956" cy="4830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kumimoji="1" lang="en-US" altLang="ja-JP" sz="1400" b="1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Primary</a:t>
              </a:r>
            </a:p>
            <a:p>
              <a:pPr algn="ctr" defTabSz="914400">
                <a:defRPr/>
              </a:pPr>
              <a:r>
                <a:rPr kumimoji="1" lang="en-US" altLang="ja-JP" sz="1400" b="1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Beam-line</a:t>
              </a:r>
              <a:endParaRPr kumimoji="1" lang="ja-JP" altLang="en-US" sz="14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cxnSp>
          <p:nvCxnSpPr>
            <p:cNvPr id="67" name="直線矢印コネクタ 31"/>
            <p:cNvCxnSpPr>
              <a:cxnSpLocks noChangeShapeType="1"/>
            </p:cNvCxnSpPr>
            <p:nvPr/>
          </p:nvCxnSpPr>
          <p:spPr bwMode="auto">
            <a:xfrm flipV="1">
              <a:off x="5972067" y="5745006"/>
              <a:ext cx="428564" cy="107988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 type="oval" w="med" len="med"/>
            </a:ln>
          </p:spPr>
        </p:cxnSp>
        <p:sp>
          <p:nvSpPr>
            <p:cNvPr id="68" name="テキスト ボックス 67"/>
            <p:cNvSpPr txBox="1"/>
            <p:nvPr/>
          </p:nvSpPr>
          <p:spPr bwMode="auto">
            <a:xfrm>
              <a:off x="5107892" y="5692702"/>
              <a:ext cx="1063600" cy="4261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kumimoji="1" lang="en-US" altLang="ja-JP" sz="1200" dirty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Extraction</a:t>
              </a:r>
              <a:endParaRPr kumimoji="1" lang="en-US" altLang="ja-JP" sz="14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  <a:p>
              <a:pPr algn="ctr" defTabSz="914400">
                <a:defRPr/>
              </a:pPr>
              <a:r>
                <a:rPr kumimoji="1" lang="en-US" altLang="ja-JP" sz="1200" dirty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Point</a:t>
              </a:r>
              <a:endParaRPr kumimoji="1" lang="ja-JP" altLang="en-US" sz="14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cxnSp>
          <p:nvCxnSpPr>
            <p:cNvPr id="70" name="直線矢印コネクタ 33"/>
            <p:cNvCxnSpPr>
              <a:cxnSpLocks noChangeShapeType="1"/>
            </p:cNvCxnSpPr>
            <p:nvPr/>
          </p:nvCxnSpPr>
          <p:spPr bwMode="auto">
            <a:xfrm flipH="1">
              <a:off x="4505926" y="3418380"/>
              <a:ext cx="531797" cy="634456"/>
            </a:xfrm>
            <a:prstGeom prst="straightConnector1">
              <a:avLst/>
            </a:prstGeom>
            <a:noFill/>
            <a:ln w="19050" algn="ctr">
              <a:solidFill>
                <a:srgbClr val="FF7C80"/>
              </a:solidFill>
              <a:round/>
              <a:headEnd/>
              <a:tailEnd type="oval" w="med" len="med"/>
            </a:ln>
          </p:spPr>
        </p:cxnSp>
        <p:sp>
          <p:nvSpPr>
            <p:cNvPr id="72" name="テキスト ボックス 71"/>
            <p:cNvSpPr txBox="1"/>
            <p:nvPr/>
          </p:nvSpPr>
          <p:spPr bwMode="auto">
            <a:xfrm>
              <a:off x="1713972" y="2753630"/>
              <a:ext cx="983500" cy="483017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kumimoji="1" lang="en-US" altLang="ja-JP" sz="1400" dirty="0" err="1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Muon</a:t>
              </a:r>
              <a:endParaRPr kumimoji="1" lang="en-US" altLang="ja-JP" sz="14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  <a:p>
              <a:pPr algn="ctr" defTabSz="914400">
                <a:defRPr/>
              </a:pPr>
              <a:r>
                <a:rPr kumimoji="1"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Monitors</a:t>
              </a:r>
            </a:p>
          </p:txBody>
        </p:sp>
        <p:cxnSp>
          <p:nvCxnSpPr>
            <p:cNvPr id="77" name="直線矢印コネクタ 44"/>
            <p:cNvCxnSpPr>
              <a:cxnSpLocks noChangeShapeType="1"/>
            </p:cNvCxnSpPr>
            <p:nvPr/>
          </p:nvCxnSpPr>
          <p:spPr bwMode="auto">
            <a:xfrm>
              <a:off x="3043635" y="4415506"/>
              <a:ext cx="1462288" cy="0"/>
            </a:xfrm>
            <a:prstGeom prst="straightConnector1">
              <a:avLst/>
            </a:prstGeom>
            <a:noFill/>
            <a:ln w="9525" algn="ctr">
              <a:solidFill>
                <a:srgbClr val="FFC000"/>
              </a:solidFill>
              <a:round/>
              <a:headEnd type="diamond" w="med" len="med"/>
              <a:tailEnd type="diamond" w="med" len="med"/>
            </a:ln>
          </p:spPr>
        </p:cxnSp>
        <p:sp>
          <p:nvSpPr>
            <p:cNvPr id="78" name="テキスト ボックス 77"/>
            <p:cNvSpPr txBox="1"/>
            <p:nvPr/>
          </p:nvSpPr>
          <p:spPr bwMode="auto">
            <a:xfrm>
              <a:off x="3442323" y="4463753"/>
              <a:ext cx="599628" cy="28412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110m</a:t>
              </a:r>
              <a:endParaRPr kumimoji="1" lang="ja-JP" alt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cxnSp>
          <p:nvCxnSpPr>
            <p:cNvPr id="79" name="直線矢印コネクタ 46"/>
            <p:cNvCxnSpPr>
              <a:cxnSpLocks noChangeShapeType="1"/>
            </p:cNvCxnSpPr>
            <p:nvPr/>
          </p:nvCxnSpPr>
          <p:spPr bwMode="auto">
            <a:xfrm>
              <a:off x="916272" y="4747881"/>
              <a:ext cx="3589252" cy="0"/>
            </a:xfrm>
            <a:prstGeom prst="straightConnector1">
              <a:avLst/>
            </a:prstGeom>
            <a:noFill/>
            <a:ln w="9525" algn="ctr">
              <a:solidFill>
                <a:srgbClr val="FFC000"/>
              </a:solidFill>
              <a:round/>
              <a:headEnd type="diamond" w="med" len="med"/>
              <a:tailEnd type="diamond" w="med" len="med"/>
            </a:ln>
          </p:spPr>
        </p:cxnSp>
        <p:sp>
          <p:nvSpPr>
            <p:cNvPr id="80" name="テキスト ボックス 79"/>
            <p:cNvSpPr txBox="1"/>
            <p:nvPr/>
          </p:nvSpPr>
          <p:spPr bwMode="auto">
            <a:xfrm>
              <a:off x="2378722" y="4796128"/>
              <a:ext cx="599628" cy="28412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400" dirty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280m</a:t>
              </a:r>
              <a:endParaRPr kumimoji="1" lang="ja-JP" altLang="en-US" sz="14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 bwMode="auto">
            <a:xfrm>
              <a:off x="255214" y="4188739"/>
              <a:ext cx="1118386" cy="470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295km</a:t>
              </a:r>
            </a:p>
            <a:p>
              <a:pPr defTabSz="914400">
                <a:defRPr/>
              </a:pPr>
              <a:r>
                <a:rPr kumimoji="1" lang="en-US" altLang="ja-JP" sz="1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To </a:t>
              </a:r>
              <a:r>
                <a:rPr kumimoji="1" lang="en-US" altLang="ja-JP" sz="12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Kamioka</a:t>
              </a:r>
              <a:endParaRPr kumimoji="1" lang="ja-JP" alt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 bwMode="auto">
            <a:xfrm rot="2954893">
              <a:off x="5582235" y="3613215"/>
              <a:ext cx="670659" cy="3409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800" dirty="0"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Main</a:t>
              </a:r>
              <a:endParaRPr kumimoji="1" lang="ja-JP" altLang="en-US" sz="1800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 bwMode="auto">
            <a:xfrm rot="3352015">
              <a:off x="5984851" y="4148118"/>
              <a:ext cx="611466" cy="3409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800" dirty="0"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Ring</a:t>
              </a:r>
              <a:endParaRPr kumimoji="1" lang="ja-JP" altLang="en-US" sz="1800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cxnSp>
          <p:nvCxnSpPr>
            <p:cNvPr id="84" name="直線コネクタ 82"/>
            <p:cNvCxnSpPr>
              <a:cxnSpLocks noChangeShapeType="1"/>
            </p:cNvCxnSpPr>
            <p:nvPr/>
          </p:nvCxnSpPr>
          <p:spPr bwMode="auto">
            <a:xfrm flipH="1">
              <a:off x="251522" y="4083131"/>
              <a:ext cx="3389849" cy="33234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prstDash val="sysDot"/>
              <a:round/>
              <a:headEnd/>
              <a:tailEnd type="arrow" w="med" len="med"/>
            </a:ln>
          </p:spPr>
        </p:cxnSp>
        <p:sp>
          <p:nvSpPr>
            <p:cNvPr id="85" name="テキスト ボックス 84"/>
            <p:cNvSpPr txBox="1"/>
            <p:nvPr/>
          </p:nvSpPr>
          <p:spPr bwMode="auto">
            <a:xfrm>
              <a:off x="4838297" y="2953055"/>
              <a:ext cx="930651" cy="483017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kumimoji="1"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Target</a:t>
              </a:r>
            </a:p>
            <a:p>
              <a:pPr algn="ctr" defTabSz="914400">
                <a:defRPr/>
              </a:pPr>
              <a:r>
                <a:rPr kumimoji="1"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Horns</a:t>
              </a:r>
            </a:p>
          </p:txBody>
        </p:sp>
        <p:cxnSp>
          <p:nvCxnSpPr>
            <p:cNvPr id="86" name="直線矢印コネクタ 33"/>
            <p:cNvCxnSpPr>
              <a:cxnSpLocks noChangeShapeType="1"/>
              <a:stCxn id="106" idx="2"/>
            </p:cNvCxnSpPr>
            <p:nvPr/>
          </p:nvCxnSpPr>
          <p:spPr bwMode="auto">
            <a:xfrm flipH="1">
              <a:off x="916272" y="3302586"/>
              <a:ext cx="132951" cy="808276"/>
            </a:xfrm>
            <a:prstGeom prst="straightConnector1">
              <a:avLst/>
            </a:prstGeom>
            <a:noFill/>
            <a:ln w="19050" algn="ctr">
              <a:solidFill>
                <a:srgbClr val="FF7C80"/>
              </a:solidFill>
              <a:round/>
              <a:headEnd/>
              <a:tailEnd type="oval" w="med" len="med"/>
            </a:ln>
          </p:spPr>
        </p:cxnSp>
        <p:cxnSp>
          <p:nvCxnSpPr>
            <p:cNvPr id="87" name="直線矢印コネクタ 33"/>
            <p:cNvCxnSpPr>
              <a:cxnSpLocks noChangeShapeType="1"/>
            </p:cNvCxnSpPr>
            <p:nvPr/>
          </p:nvCxnSpPr>
          <p:spPr bwMode="auto">
            <a:xfrm flipH="1">
              <a:off x="3811699" y="3019530"/>
              <a:ext cx="299067" cy="731225"/>
            </a:xfrm>
            <a:prstGeom prst="straightConnector1">
              <a:avLst/>
            </a:prstGeom>
            <a:noFill/>
            <a:ln w="19050" algn="ctr">
              <a:solidFill>
                <a:srgbClr val="FF7C80"/>
              </a:solidFill>
              <a:round/>
              <a:headEnd/>
              <a:tailEnd type="none" w="med" len="med"/>
            </a:ln>
          </p:spPr>
        </p:cxnSp>
        <p:cxnSp>
          <p:nvCxnSpPr>
            <p:cNvPr id="88" name="直線矢印コネクタ 87"/>
            <p:cNvCxnSpPr/>
            <p:nvPr/>
          </p:nvCxnSpPr>
          <p:spPr>
            <a:xfrm flipH="1">
              <a:off x="4572400" y="4054351"/>
              <a:ext cx="462633" cy="0"/>
            </a:xfrm>
            <a:prstGeom prst="straightConnector1">
              <a:avLst/>
            </a:prstGeom>
            <a:ln w="28575">
              <a:solidFill>
                <a:srgbClr val="FF5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テキスト ボックス 88"/>
            <p:cNvSpPr txBox="1"/>
            <p:nvPr/>
          </p:nvSpPr>
          <p:spPr>
            <a:xfrm rot="1224435">
              <a:off x="5436396" y="3856015"/>
              <a:ext cx="296263" cy="369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1" lang="en-US" altLang="ja-JP" sz="2000" b="1" dirty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ＭＳ Ｐゴシック" pitchFamily="50" charset="-128"/>
                </a:rPr>
                <a:t>P</a:t>
              </a:r>
              <a:endParaRPr kumimoji="1" lang="ja-JP" altLang="en-US" sz="20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50" charset="-128"/>
              </a:endParaRPr>
            </a:p>
          </p:txBody>
        </p:sp>
        <p:cxnSp>
          <p:nvCxnSpPr>
            <p:cNvPr id="91" name="直線矢印コネクタ 90"/>
            <p:cNvCxnSpPr/>
            <p:nvPr/>
          </p:nvCxnSpPr>
          <p:spPr>
            <a:xfrm flipH="1">
              <a:off x="3841173" y="4054348"/>
              <a:ext cx="598209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テキスト ボックス 92"/>
            <p:cNvSpPr txBox="1"/>
            <p:nvPr/>
          </p:nvSpPr>
          <p:spPr>
            <a:xfrm>
              <a:off x="3911341" y="3713764"/>
              <a:ext cx="300701" cy="369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1" lang="en-US" altLang="ja-JP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ea typeface="ＭＳ Ｐゴシック" pitchFamily="50" charset="-128"/>
                </a:rPr>
                <a:t>p</a:t>
              </a:r>
              <a:endParaRPr kumimoji="1" lang="ja-JP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50" charset="-128"/>
              </a:endParaRPr>
            </a:p>
          </p:txBody>
        </p:sp>
        <p:cxnSp>
          <p:nvCxnSpPr>
            <p:cNvPr id="95" name="直線矢印コネクタ 94"/>
            <p:cNvCxnSpPr/>
            <p:nvPr/>
          </p:nvCxnSpPr>
          <p:spPr>
            <a:xfrm flipH="1">
              <a:off x="3109948" y="4054348"/>
              <a:ext cx="531800" cy="0"/>
            </a:xfrm>
            <a:prstGeom prst="straightConnector1">
              <a:avLst/>
            </a:prstGeom>
            <a:ln w="28575">
              <a:solidFill>
                <a:srgbClr val="00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テキスト ボックス 100"/>
            <p:cNvSpPr txBox="1"/>
            <p:nvPr/>
          </p:nvSpPr>
          <p:spPr>
            <a:xfrm>
              <a:off x="3309373" y="3713764"/>
              <a:ext cx="306621" cy="369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1" lang="en-US" altLang="ja-JP" sz="20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ea typeface="ＭＳ Ｐゴシック" pitchFamily="50" charset="-128"/>
                </a:rPr>
                <a:t>m</a:t>
              </a:r>
              <a:endParaRPr kumimoji="1" lang="ja-JP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50" charset="-128"/>
              </a:endParaRP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2046347" y="3721973"/>
              <a:ext cx="318459" cy="4261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1" lang="en-US" altLang="ja-JP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ea typeface="ＭＳ Ｐゴシック" pitchFamily="50" charset="-128"/>
                </a:rPr>
                <a:t>n</a:t>
              </a:r>
              <a:endParaRPr kumimoji="1"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50" charset="-128"/>
              </a:endParaRPr>
            </a:p>
          </p:txBody>
        </p:sp>
        <p:sp>
          <p:nvSpPr>
            <p:cNvPr id="105" name="テキスト ボックス 104"/>
            <p:cNvSpPr txBox="1"/>
            <p:nvPr/>
          </p:nvSpPr>
          <p:spPr bwMode="auto">
            <a:xfrm>
              <a:off x="3844865" y="2554205"/>
              <a:ext cx="930651" cy="483017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kumimoji="1"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Decay</a:t>
              </a:r>
            </a:p>
            <a:p>
              <a:pPr algn="ctr" defTabSz="914400">
                <a:defRPr/>
              </a:pPr>
              <a:r>
                <a:rPr kumimoji="1"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Volume</a:t>
              </a:r>
            </a:p>
          </p:txBody>
        </p:sp>
        <p:sp>
          <p:nvSpPr>
            <p:cNvPr id="106" name="テキスト ボックス 105"/>
            <p:cNvSpPr txBox="1"/>
            <p:nvPr/>
          </p:nvSpPr>
          <p:spPr bwMode="auto">
            <a:xfrm>
              <a:off x="517422" y="2620680"/>
              <a:ext cx="1063601" cy="681906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kumimoji="1"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Near Neutrino</a:t>
              </a:r>
            </a:p>
            <a:p>
              <a:pPr algn="ctr" defTabSz="914400">
                <a:defRPr/>
              </a:pPr>
              <a:r>
                <a:rPr kumimoji="1"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Detectors</a:t>
              </a:r>
            </a:p>
          </p:txBody>
        </p:sp>
        <p:cxnSp>
          <p:nvCxnSpPr>
            <p:cNvPr id="107" name="直線矢印コネクタ 37"/>
            <p:cNvCxnSpPr>
              <a:cxnSpLocks noChangeShapeType="1"/>
              <a:stCxn id="65" idx="2"/>
            </p:cNvCxnSpPr>
            <p:nvPr/>
          </p:nvCxnSpPr>
          <p:spPr bwMode="auto">
            <a:xfrm>
              <a:off x="2927674" y="2970747"/>
              <a:ext cx="115799" cy="1112384"/>
            </a:xfrm>
            <a:prstGeom prst="straightConnector1">
              <a:avLst/>
            </a:prstGeom>
            <a:noFill/>
            <a:ln w="19050" algn="ctr">
              <a:solidFill>
                <a:srgbClr val="FF7C80"/>
              </a:solidFill>
              <a:round/>
              <a:headEnd/>
              <a:tailEnd type="oval" w="med" len="med"/>
            </a:ln>
          </p:spPr>
        </p:cxnSp>
        <p:cxnSp>
          <p:nvCxnSpPr>
            <p:cNvPr id="108" name="直線矢印コネクタ 107"/>
            <p:cNvCxnSpPr>
              <a:cxnSpLocks noChangeShapeType="1"/>
            </p:cNvCxnSpPr>
            <p:nvPr/>
          </p:nvCxnSpPr>
          <p:spPr bwMode="auto">
            <a:xfrm>
              <a:off x="2378722" y="3152480"/>
              <a:ext cx="598275" cy="930650"/>
            </a:xfrm>
            <a:prstGeom prst="straightConnector1">
              <a:avLst/>
            </a:prstGeom>
            <a:noFill/>
            <a:ln w="19050" algn="ctr">
              <a:solidFill>
                <a:srgbClr val="FF7C80"/>
              </a:solidFill>
              <a:round/>
              <a:headEnd/>
              <a:tailEnd type="oval" w="med" len="med"/>
            </a:ln>
          </p:spPr>
        </p:cxnSp>
        <p:sp>
          <p:nvSpPr>
            <p:cNvPr id="109" name="右中かっこ 108"/>
            <p:cNvSpPr/>
            <p:nvPr/>
          </p:nvSpPr>
          <p:spPr bwMode="auto">
            <a:xfrm rot="5400000" flipH="1">
              <a:off x="3758149" y="3169169"/>
              <a:ext cx="99713" cy="1262885"/>
            </a:xfrm>
            <a:prstGeom prst="rightBrace">
              <a:avLst/>
            </a:prstGeom>
            <a:noFill/>
            <a:ln w="1905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0" name="テキスト ボックス 109"/>
            <p:cNvSpPr txBox="1"/>
            <p:nvPr/>
          </p:nvSpPr>
          <p:spPr bwMode="auto">
            <a:xfrm>
              <a:off x="3587985" y="5408041"/>
              <a:ext cx="590749" cy="3409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800" dirty="0"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MLF</a:t>
              </a:r>
              <a:endParaRPr kumimoji="1" lang="ja-JP" altLang="en-US" sz="1800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sp>
          <p:nvSpPr>
            <p:cNvPr id="111" name="テキスト ボックス 110"/>
            <p:cNvSpPr txBox="1"/>
            <p:nvPr/>
          </p:nvSpPr>
          <p:spPr bwMode="auto">
            <a:xfrm>
              <a:off x="3966222" y="1590015"/>
              <a:ext cx="543394" cy="3409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800" dirty="0"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RCS</a:t>
              </a:r>
              <a:endParaRPr kumimoji="1" lang="ja-JP" altLang="en-US" sz="1800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</p:grpSp>
      <p:grpSp>
        <p:nvGrpSpPr>
          <p:cNvPr id="60" name="グループ化 43"/>
          <p:cNvGrpSpPr>
            <a:grpSpLocks/>
          </p:cNvGrpSpPr>
          <p:nvPr/>
        </p:nvGrpSpPr>
        <p:grpSpPr bwMode="auto">
          <a:xfrm rot="10800000">
            <a:off x="6897905" y="1499745"/>
            <a:ext cx="2051419" cy="3225399"/>
            <a:chOff x="165100" y="3187700"/>
            <a:chExt cx="1603375" cy="2520950"/>
          </a:xfrm>
        </p:grpSpPr>
        <p:pic>
          <p:nvPicPr>
            <p:cNvPr id="120" name="Picture 44" descr="C:\Users\Ishida\Documents\パンフレット\良く使う図版・写真\T2K鳥瞰図\J-PARC-GoogleEarth-s.jpg"/>
            <p:cNvPicPr>
              <a:picLocks noChangeAspect="1" noChangeArrowheads="1"/>
            </p:cNvPicPr>
            <p:nvPr/>
          </p:nvPicPr>
          <p:blipFill>
            <a:blip r:embed="rId3" cstate="print"/>
            <a:srcRect l="19453" t="22479" r="20715" b="16663"/>
            <a:stretch>
              <a:fillRect/>
            </a:stretch>
          </p:blipFill>
          <p:spPr bwMode="auto">
            <a:xfrm rot="5400000">
              <a:off x="-293687" y="3646487"/>
              <a:ext cx="2520950" cy="160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" name="角丸四角形 44"/>
            <p:cNvSpPr>
              <a:spLocks noChangeArrowheads="1"/>
            </p:cNvSpPr>
            <p:nvPr/>
          </p:nvSpPr>
          <p:spPr bwMode="auto">
            <a:xfrm>
              <a:off x="669156" y="4052465"/>
              <a:ext cx="936000" cy="720000"/>
            </a:xfrm>
            <a:prstGeom prst="roundRect">
              <a:avLst>
                <a:gd name="adj" fmla="val 7764"/>
              </a:avLst>
            </a:prstGeom>
            <a:noFill/>
            <a:ln w="19050" algn="ctr">
              <a:solidFill>
                <a:srgbClr val="FF9900"/>
              </a:solidFill>
              <a:prstDash val="sysDot"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/>
              <a:endParaRPr kumimoji="1" lang="ja-JP" altLang="en-US" sz="200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grpSp>
        <p:nvGrpSpPr>
          <p:cNvPr id="112" name="グループ化 80"/>
          <p:cNvGrpSpPr>
            <a:grpSpLocks/>
          </p:cNvGrpSpPr>
          <p:nvPr/>
        </p:nvGrpSpPr>
        <p:grpSpPr bwMode="auto">
          <a:xfrm rot="10800000">
            <a:off x="8587421" y="995679"/>
            <a:ext cx="314510" cy="445468"/>
            <a:chOff x="7614788" y="5877266"/>
            <a:chExt cx="537666" cy="759789"/>
          </a:xfrm>
        </p:grpSpPr>
        <p:grpSp>
          <p:nvGrpSpPr>
            <p:cNvPr id="114" name="グループ化 78"/>
            <p:cNvGrpSpPr>
              <a:grpSpLocks/>
            </p:cNvGrpSpPr>
            <p:nvPr/>
          </p:nvGrpSpPr>
          <p:grpSpPr bwMode="auto">
            <a:xfrm>
              <a:off x="7668346" y="5877266"/>
              <a:ext cx="432047" cy="432054"/>
              <a:chOff x="6660234" y="5661242"/>
              <a:chExt cx="432047" cy="432054"/>
            </a:xfrm>
          </p:grpSpPr>
          <p:sp>
            <p:nvSpPr>
              <p:cNvPr id="116" name="円/楕円 71"/>
              <p:cNvSpPr>
                <a:spLocks noChangeArrowheads="1"/>
              </p:cNvSpPr>
              <p:nvPr/>
            </p:nvSpPr>
            <p:spPr bwMode="auto">
              <a:xfrm>
                <a:off x="6660234" y="5661242"/>
                <a:ext cx="432047" cy="432048"/>
              </a:xfrm>
              <a:prstGeom prst="ellipse">
                <a:avLst/>
              </a:prstGeom>
              <a:solidFill>
                <a:schemeClr val="bg1">
                  <a:alpha val="50195"/>
                </a:schemeClr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/>
                <a:endParaRPr kumimoji="1" lang="ja-JP" altLang="en-US" sz="180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cxnSp>
            <p:nvCxnSpPr>
              <p:cNvPr id="117" name="直線コネクタ 73"/>
              <p:cNvCxnSpPr>
                <a:cxnSpLocks noChangeShapeType="1"/>
                <a:stCxn id="116" idx="4"/>
                <a:endCxn id="116" idx="1"/>
              </p:cNvCxnSpPr>
              <p:nvPr/>
            </p:nvCxnSpPr>
            <p:spPr bwMode="auto">
              <a:xfrm flipH="1" flipV="1">
                <a:off x="6723504" y="5724520"/>
                <a:ext cx="152752" cy="368776"/>
              </a:xfrm>
              <a:prstGeom prst="line">
                <a:avLst/>
              </a:prstGeom>
              <a:noFill/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118" name="直線コネクタ 75"/>
              <p:cNvCxnSpPr>
                <a:cxnSpLocks noChangeShapeType="1"/>
                <a:stCxn id="116" idx="4"/>
                <a:endCxn id="116" idx="7"/>
              </p:cNvCxnSpPr>
              <p:nvPr/>
            </p:nvCxnSpPr>
            <p:spPr bwMode="auto">
              <a:xfrm flipV="1">
                <a:off x="6876256" y="5724520"/>
                <a:ext cx="152752" cy="368776"/>
              </a:xfrm>
              <a:prstGeom prst="line">
                <a:avLst/>
              </a:prstGeom>
              <a:noFill/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119" name="直線コネクタ 77"/>
              <p:cNvCxnSpPr>
                <a:cxnSpLocks noChangeShapeType="1"/>
                <a:stCxn id="116" idx="1"/>
                <a:endCxn id="116" idx="7"/>
              </p:cNvCxnSpPr>
              <p:nvPr/>
            </p:nvCxnSpPr>
            <p:spPr bwMode="auto">
              <a:xfrm>
                <a:off x="6723504" y="5724520"/>
                <a:ext cx="305504" cy="0"/>
              </a:xfrm>
              <a:prstGeom prst="line">
                <a:avLst/>
              </a:prstGeom>
              <a:noFill/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</p:cxnSp>
        </p:grpSp>
        <p:sp>
          <p:nvSpPr>
            <p:cNvPr id="115" name="テキスト ボックス 79"/>
            <p:cNvSpPr txBox="1">
              <a:spLocks noChangeArrowheads="1"/>
            </p:cNvSpPr>
            <p:nvPr/>
          </p:nvSpPr>
          <p:spPr bwMode="auto">
            <a:xfrm>
              <a:off x="7614788" y="6164606"/>
              <a:ext cx="537666" cy="47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200" b="1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50" charset="-128"/>
                </a:rPr>
                <a:t>N</a:t>
              </a:r>
              <a:endParaRPr kumimoji="1" lang="ja-JP" altLang="en-US" sz="1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13" name="テキスト ボックス 47"/>
          <p:cNvSpPr txBox="1">
            <a:spLocks noChangeArrowheads="1"/>
          </p:cNvSpPr>
          <p:nvPr/>
        </p:nvSpPr>
        <p:spPr bwMode="auto">
          <a:xfrm>
            <a:off x="7103829" y="1238306"/>
            <a:ext cx="1375323" cy="32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kumimoji="1" lang="en-US" altLang="ja-JP" sz="1600" dirty="0">
                <a:solidFill>
                  <a:srgbClr val="00B0F0"/>
                </a:solidFill>
                <a:latin typeface="小塚ゴシック Pro M" pitchFamily="34" charset="-128"/>
                <a:ea typeface="小塚ゴシック Pro M" pitchFamily="34" charset="-128"/>
              </a:rPr>
              <a:t>J-PARC, Tokai</a:t>
            </a:r>
            <a:endParaRPr kumimoji="1" lang="ja-JP" altLang="en-US" sz="1600" dirty="0">
              <a:solidFill>
                <a:srgbClr val="00B0F0"/>
              </a:solidFill>
              <a:latin typeface="小塚ゴシック Pro M" pitchFamily="34" charset="-128"/>
              <a:ea typeface="小塚ゴシック Pro M" pitchFamily="34" charset="-128"/>
            </a:endParaRPr>
          </a:p>
        </p:txBody>
      </p:sp>
      <p:sp>
        <p:nvSpPr>
          <p:cNvPr id="50" name="テキスト ボックス 47"/>
          <p:cNvSpPr txBox="1">
            <a:spLocks noChangeArrowheads="1"/>
          </p:cNvSpPr>
          <p:nvPr/>
        </p:nvSpPr>
        <p:spPr bwMode="auto">
          <a:xfrm>
            <a:off x="6717639" y="4848897"/>
            <a:ext cx="2387678" cy="147732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kumimoji="1" lang="en-US" altLang="ja-JP" sz="1800" dirty="0">
                <a:solidFill>
                  <a:srgbClr val="00B0F0"/>
                </a:solidFill>
                <a:latin typeface="小塚ゴシック Pro M" pitchFamily="34" charset="-128"/>
                <a:ea typeface="小塚ゴシック Pro M" pitchFamily="34" charset="-128"/>
              </a:rPr>
              <a:t>Design beam power</a:t>
            </a:r>
          </a:p>
          <a:p>
            <a:pPr algn="ctr" defTabSz="914400"/>
            <a:r>
              <a:rPr kumimoji="1" lang="en-US" altLang="ja-JP" sz="1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</a:rPr>
              <a:t>750kW</a:t>
            </a:r>
          </a:p>
          <a:p>
            <a:pPr algn="ctr" defTabSz="914400"/>
            <a:r>
              <a:rPr kumimoji="1" lang="en-US" altLang="ja-JP" sz="1800" dirty="0">
                <a:solidFill>
                  <a:srgbClr val="00B0F0"/>
                </a:solidFill>
                <a:latin typeface="小塚ゴシック Pro M" pitchFamily="34" charset="-128"/>
                <a:ea typeface="小塚ゴシック Pro M" pitchFamily="34" charset="-128"/>
              </a:rPr>
              <a:t>Future upgrade aiming to</a:t>
            </a:r>
          </a:p>
          <a:p>
            <a:pPr algn="ctr" defTabSz="914400"/>
            <a:r>
              <a:rPr kumimoji="1" lang="en-US" altLang="ja-JP" sz="1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</a:rPr>
              <a:t>1.3MW</a:t>
            </a:r>
            <a:endParaRPr kumimoji="1" lang="ja-JP" altLang="en-US" sz="18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小塚ゴシック Pro M" pitchFamily="34" charset="-128"/>
              <a:ea typeface="小塚ゴシック Pro M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6154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endParaRPr lang="ja-JP" altLang="en-US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5" name="コンテンツ プレースホルダ 34"/>
          <p:cNvSpPr>
            <a:spLocks noGrp="1"/>
          </p:cNvSpPr>
          <p:nvPr>
            <p:ph idx="1"/>
          </p:nvPr>
        </p:nvSpPr>
        <p:spPr>
          <a:xfrm>
            <a:off x="107950" y="764704"/>
            <a:ext cx="8863013" cy="288032"/>
          </a:xfrm>
        </p:spPr>
        <p:txBody>
          <a:bodyPr/>
          <a:lstStyle/>
          <a:p>
            <a:endParaRPr kumimoji="1" lang="ja-JP" altLang="en-US" dirty="0"/>
          </a:p>
        </p:txBody>
      </p:sp>
      <p:grpSp>
        <p:nvGrpSpPr>
          <p:cNvPr id="54" name="グループ化 53"/>
          <p:cNvGrpSpPr/>
          <p:nvPr/>
        </p:nvGrpSpPr>
        <p:grpSpPr>
          <a:xfrm>
            <a:off x="35496" y="3478069"/>
            <a:ext cx="4752528" cy="2903259"/>
            <a:chOff x="1438690" y="3068960"/>
            <a:chExt cx="5304350" cy="3240360"/>
          </a:xfrm>
        </p:grpSpPr>
        <p:pic>
          <p:nvPicPr>
            <p:cNvPr id="55" name="Picture 2" descr="C:\Users\Ishida\Documents\JPARCnu\パンフレット\0908\SRC-Corr-090717\TS-sel.jpg"/>
            <p:cNvPicPr>
              <a:picLocks noChangeAspect="1" noChangeArrowheads="1"/>
            </p:cNvPicPr>
            <p:nvPr/>
          </p:nvPicPr>
          <p:blipFill>
            <a:blip r:embed="rId2" cstate="print"/>
            <a:srcRect l="3305" t="10389" r="2769" b="16170"/>
            <a:stretch>
              <a:fillRect/>
            </a:stretch>
          </p:blipFill>
          <p:spPr bwMode="auto">
            <a:xfrm>
              <a:off x="1547664" y="3068960"/>
              <a:ext cx="5195376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6" name="直線矢印コネクタ 6"/>
            <p:cNvCxnSpPr>
              <a:cxnSpLocks noChangeShapeType="1"/>
            </p:cNvCxnSpPr>
            <p:nvPr/>
          </p:nvCxnSpPr>
          <p:spPr bwMode="auto">
            <a:xfrm flipV="1">
              <a:off x="1761115" y="3268525"/>
              <a:ext cx="4895486" cy="362603"/>
            </a:xfrm>
            <a:prstGeom prst="straightConnector1">
              <a:avLst/>
            </a:prstGeom>
            <a:noFill/>
            <a:ln w="19050" algn="ctr">
              <a:solidFill>
                <a:srgbClr val="FF99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57" name="テキスト ボックス 7"/>
            <p:cNvSpPr txBox="1">
              <a:spLocks noChangeArrowheads="1"/>
            </p:cNvSpPr>
            <p:nvPr/>
          </p:nvSpPr>
          <p:spPr bwMode="auto">
            <a:xfrm rot="21344253">
              <a:off x="3906225" y="3143044"/>
              <a:ext cx="735240" cy="326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400" dirty="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rPr>
                <a:t>15.0m</a:t>
              </a:r>
              <a:endParaRPr kumimoji="1" lang="ja-JP" altLang="en-US" sz="1400" dirty="0">
                <a:solidFill>
                  <a:srgbClr val="FFC000"/>
                </a:solidFill>
                <a:latin typeface="小塚ゴシック Pro M" pitchFamily="34" charset="-128"/>
                <a:ea typeface="小塚ゴシック Pro M" pitchFamily="34" charset="-128"/>
              </a:endParaRPr>
            </a:p>
          </p:txBody>
        </p:sp>
        <p:sp>
          <p:nvSpPr>
            <p:cNvPr id="60" name="テキスト ボックス 17"/>
            <p:cNvSpPr txBox="1">
              <a:spLocks noChangeArrowheads="1"/>
            </p:cNvSpPr>
            <p:nvPr/>
          </p:nvSpPr>
          <p:spPr bwMode="auto">
            <a:xfrm>
              <a:off x="2395785" y="4386943"/>
              <a:ext cx="798183" cy="326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400" dirty="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rPr>
                <a:t>Horn-1</a:t>
              </a:r>
            </a:p>
          </p:txBody>
        </p:sp>
        <p:sp>
          <p:nvSpPr>
            <p:cNvPr id="62" name="正方形/長方形 23"/>
            <p:cNvSpPr>
              <a:spLocks noChangeArrowheads="1"/>
            </p:cNvSpPr>
            <p:nvPr/>
          </p:nvSpPr>
          <p:spPr bwMode="auto">
            <a:xfrm>
              <a:off x="3111696" y="4356685"/>
              <a:ext cx="798183" cy="326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400" dirty="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rPr>
                <a:t>Horn-2</a:t>
              </a:r>
              <a:endParaRPr kumimoji="1" lang="ja-JP" altLang="en-US" sz="1600" dirty="0">
                <a:solidFill>
                  <a:srgbClr val="FFC000"/>
                </a:solidFill>
                <a:latin typeface="小塚ゴシック Pro M" pitchFamily="34" charset="-128"/>
                <a:ea typeface="小塚ゴシック Pro M" pitchFamily="34" charset="-128"/>
              </a:endParaRPr>
            </a:p>
          </p:txBody>
        </p:sp>
        <p:sp>
          <p:nvSpPr>
            <p:cNvPr id="63" name="正方形/長方形 24"/>
            <p:cNvSpPr>
              <a:spLocks noChangeArrowheads="1"/>
            </p:cNvSpPr>
            <p:nvPr/>
          </p:nvSpPr>
          <p:spPr bwMode="auto">
            <a:xfrm>
              <a:off x="5295466" y="4184534"/>
              <a:ext cx="798183" cy="326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400" dirty="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rPr>
                <a:t>Horn-3</a:t>
              </a:r>
              <a:endParaRPr kumimoji="1" lang="ja-JP" altLang="en-US" sz="1600" dirty="0">
                <a:solidFill>
                  <a:srgbClr val="FFC000"/>
                </a:solidFill>
                <a:latin typeface="小塚ゴシック Pro M" pitchFamily="34" charset="-128"/>
                <a:ea typeface="小塚ゴシック Pro M" pitchFamily="34" charset="-128"/>
              </a:endParaRPr>
            </a:p>
          </p:txBody>
        </p:sp>
        <p:cxnSp>
          <p:nvCxnSpPr>
            <p:cNvPr id="64" name="直線矢印コネクタ 35"/>
            <p:cNvCxnSpPr>
              <a:cxnSpLocks noChangeShapeType="1"/>
            </p:cNvCxnSpPr>
            <p:nvPr/>
          </p:nvCxnSpPr>
          <p:spPr bwMode="auto">
            <a:xfrm>
              <a:off x="1675220" y="4385163"/>
              <a:ext cx="53889" cy="845491"/>
            </a:xfrm>
            <a:prstGeom prst="straightConnector1">
              <a:avLst/>
            </a:prstGeom>
            <a:noFill/>
            <a:ln w="19050" algn="ctr">
              <a:solidFill>
                <a:srgbClr val="FF9900"/>
              </a:solidFill>
              <a:round/>
              <a:headEnd/>
              <a:tailEnd type="arrow" w="med" len="med"/>
            </a:ln>
          </p:spPr>
        </p:cxnSp>
        <p:sp>
          <p:nvSpPr>
            <p:cNvPr id="65" name="テキスト ボックス 37"/>
            <p:cNvSpPr txBox="1">
              <a:spLocks noChangeArrowheads="1"/>
            </p:cNvSpPr>
            <p:nvPr/>
          </p:nvSpPr>
          <p:spPr bwMode="auto">
            <a:xfrm>
              <a:off x="1491316" y="3791742"/>
              <a:ext cx="1045210" cy="6526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</a:rPr>
                <a:t>Beam </a:t>
              </a:r>
            </a:p>
            <a:p>
              <a:pPr defTabSz="914400"/>
              <a:r>
                <a:rPr kumimoji="1" lang="en-US" altLang="ja-JP" sz="1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</a:rPr>
                <a:t>window</a:t>
              </a:r>
            </a:p>
          </p:txBody>
        </p:sp>
        <p:sp>
          <p:nvSpPr>
            <p:cNvPr id="69" name="右矢印 42"/>
            <p:cNvSpPr>
              <a:spLocks noChangeArrowheads="1"/>
            </p:cNvSpPr>
            <p:nvPr/>
          </p:nvSpPr>
          <p:spPr bwMode="auto">
            <a:xfrm>
              <a:off x="1438690" y="5158220"/>
              <a:ext cx="260505" cy="229226"/>
            </a:xfrm>
            <a:prstGeom prst="rightArrow">
              <a:avLst>
                <a:gd name="adj1" fmla="val 50000"/>
                <a:gd name="adj2" fmla="val 50364"/>
              </a:avLst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/>
              <a:endParaRPr kumimoji="1" lang="ja-JP" altLang="en-US" sz="1600">
                <a:solidFill>
                  <a:srgbClr val="000000"/>
                </a:solidFill>
                <a:latin typeface="小塚ゴシック Pro M" pitchFamily="34" charset="-128"/>
                <a:ea typeface="小塚ゴシック Pro M" pitchFamily="34" charset="-128"/>
              </a:endParaRPr>
            </a:p>
          </p:txBody>
        </p:sp>
      </p:grpSp>
      <p:sp>
        <p:nvSpPr>
          <p:cNvPr id="22531" name="タイトル 1"/>
          <p:cNvSpPr>
            <a:spLocks noGrp="1"/>
          </p:cNvSpPr>
          <p:nvPr>
            <p:ph type="title"/>
          </p:nvPr>
        </p:nvSpPr>
        <p:spPr>
          <a:xfrm>
            <a:off x="324378" y="40284"/>
            <a:ext cx="8332016" cy="604838"/>
          </a:xfrm>
        </p:spPr>
        <p:txBody>
          <a:bodyPr/>
          <a:lstStyle/>
          <a:p>
            <a:pPr algn="ctr"/>
            <a:r>
              <a:rPr lang="en-US" altLang="ja-JP" sz="3600" dirty="0"/>
              <a:t>Target Facility (Secondary Beam-line)</a:t>
            </a:r>
            <a:endParaRPr lang="ja-JP" altLang="en-US" sz="3600" dirty="0"/>
          </a:p>
        </p:txBody>
      </p:sp>
      <p:sp>
        <p:nvSpPr>
          <p:cNvPr id="111" name="Rectangle 2" descr="ブーケ"/>
          <p:cNvSpPr>
            <a:spLocks noChangeArrowheads="1"/>
          </p:cNvSpPr>
          <p:nvPr/>
        </p:nvSpPr>
        <p:spPr bwMode="auto">
          <a:xfrm>
            <a:off x="8928512" y="692696"/>
            <a:ext cx="216000" cy="5400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endParaRPr kumimoji="1" lang="ja-JP" altLang="en-US" sz="1800">
              <a:solidFill>
                <a:srgbClr val="000000"/>
              </a:solidFill>
              <a:latin typeface="Times New Roman" charset="0"/>
              <a:ea typeface="ＭＳ Ｐゴシック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769376" y="1145065"/>
            <a:ext cx="5651755" cy="1923895"/>
            <a:chOff x="-36512" y="908720"/>
            <a:chExt cx="6123715" cy="2084554"/>
          </a:xfrm>
        </p:grpSpPr>
        <p:grpSp>
          <p:nvGrpSpPr>
            <p:cNvPr id="70" name="グループ化 69"/>
            <p:cNvGrpSpPr/>
            <p:nvPr/>
          </p:nvGrpSpPr>
          <p:grpSpPr>
            <a:xfrm>
              <a:off x="-36512" y="908720"/>
              <a:ext cx="6123715" cy="2084554"/>
              <a:chOff x="833826" y="178392"/>
              <a:chExt cx="8018747" cy="2729636"/>
            </a:xfrm>
          </p:grpSpPr>
          <p:grpSp>
            <p:nvGrpSpPr>
              <p:cNvPr id="71" name="Group 34"/>
              <p:cNvGrpSpPr>
                <a:grpSpLocks noChangeAspect="1"/>
              </p:cNvGrpSpPr>
              <p:nvPr/>
            </p:nvGrpSpPr>
            <p:grpSpPr bwMode="auto">
              <a:xfrm>
                <a:off x="833826" y="188640"/>
                <a:ext cx="7407275" cy="2719388"/>
                <a:chOff x="431" y="775"/>
                <a:chExt cx="4666" cy="1713"/>
              </a:xfrm>
            </p:grpSpPr>
            <p:sp>
              <p:nvSpPr>
                <p:cNvPr id="102" name="AutoShape 3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31" y="775"/>
                  <a:ext cx="4666" cy="1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kumimoji="1" lang="ja-JP" altLang="en-US" sz="1600">
                    <a:solidFill>
                      <a:srgbClr val="000000"/>
                    </a:solidFill>
                    <a:latin typeface="小塚ゴシック Pro M" pitchFamily="34" charset="-128"/>
                    <a:ea typeface="小塚ゴシック Pro M" pitchFamily="34" charset="-128"/>
                  </a:endParaRPr>
                </a:p>
              </p:txBody>
            </p:sp>
            <p:sp>
              <p:nvSpPr>
                <p:cNvPr id="103" name="Rectangle 35"/>
                <p:cNvSpPr>
                  <a:spLocks noChangeArrowheads="1"/>
                </p:cNvSpPr>
                <p:nvPr/>
              </p:nvSpPr>
              <p:spPr bwMode="auto">
                <a:xfrm>
                  <a:off x="431" y="775"/>
                  <a:ext cx="4666" cy="1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kumimoji="1" lang="ja-JP" altLang="en-US" sz="1600">
                    <a:solidFill>
                      <a:srgbClr val="000000"/>
                    </a:solidFill>
                    <a:latin typeface="小塚ゴシック Pro M" pitchFamily="34" charset="-128"/>
                    <a:ea typeface="小塚ゴシック Pro M" pitchFamily="34" charset="-128"/>
                  </a:endParaRPr>
                </a:p>
              </p:txBody>
            </p:sp>
            <p:pic>
              <p:nvPicPr>
                <p:cNvPr id="104" name="Picture 3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851"/>
                <a:stretch>
                  <a:fillRect/>
                </a:stretch>
              </p:blipFill>
              <p:spPr bwMode="auto">
                <a:xfrm>
                  <a:off x="564" y="775"/>
                  <a:ext cx="4533" cy="1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5" name="Rectangle 37"/>
                <p:cNvSpPr>
                  <a:spLocks noChangeArrowheads="1"/>
                </p:cNvSpPr>
                <p:nvPr/>
              </p:nvSpPr>
              <p:spPr bwMode="auto">
                <a:xfrm>
                  <a:off x="431" y="775"/>
                  <a:ext cx="4666" cy="1713"/>
                </a:xfrm>
                <a:prstGeom prst="rect">
                  <a:avLst/>
                </a:prstGeom>
                <a:noFill/>
                <a:ln w="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kumimoji="1" lang="ja-JP" altLang="en-US" sz="1600">
                    <a:solidFill>
                      <a:srgbClr val="000000"/>
                    </a:solidFill>
                    <a:latin typeface="小塚ゴシック Pro M" pitchFamily="34" charset="-128"/>
                    <a:ea typeface="小塚ゴシック Pro M" pitchFamily="34" charset="-128"/>
                  </a:endParaRPr>
                </a:p>
              </p:txBody>
            </p:sp>
          </p:grpSp>
          <p:sp>
            <p:nvSpPr>
              <p:cNvPr id="72" name="Text Box 193"/>
              <p:cNvSpPr txBox="1">
                <a:spLocks noChangeAspect="1" noChangeArrowheads="1"/>
              </p:cNvSpPr>
              <p:nvPr/>
            </p:nvSpPr>
            <p:spPr bwMode="auto">
              <a:xfrm rot="204347">
                <a:off x="4403830" y="1407742"/>
                <a:ext cx="2130425" cy="318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914400">
                  <a:lnSpc>
                    <a:spcPct val="70000"/>
                  </a:lnSpc>
                </a:pPr>
                <a:r>
                  <a:rPr kumimoji="1" lang="en-US" altLang="ja-JP" sz="1200" dirty="0">
                    <a:solidFill>
                      <a:srgbClr val="FF7C8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Decay Volume</a:t>
                </a:r>
              </a:p>
            </p:txBody>
          </p:sp>
          <p:sp>
            <p:nvSpPr>
              <p:cNvPr id="73" name="Text Box 195"/>
              <p:cNvSpPr txBox="1">
                <a:spLocks noChangeAspect="1" noChangeArrowheads="1"/>
              </p:cNvSpPr>
              <p:nvPr/>
            </p:nvSpPr>
            <p:spPr bwMode="auto">
              <a:xfrm>
                <a:off x="6796280" y="1180087"/>
                <a:ext cx="1863736" cy="318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914400">
                  <a:lnSpc>
                    <a:spcPct val="70000"/>
                  </a:lnSpc>
                </a:pPr>
                <a:r>
                  <a:rPr kumimoji="1" lang="en-US" altLang="ja-JP" sz="1200" dirty="0">
                    <a:solidFill>
                      <a:srgbClr val="FF7C8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Beam Dump</a:t>
                </a:r>
              </a:p>
            </p:txBody>
          </p:sp>
          <p:cxnSp>
            <p:nvCxnSpPr>
              <p:cNvPr id="74" name="直線コネクタ 15"/>
              <p:cNvCxnSpPr>
                <a:cxnSpLocks noChangeShapeType="1"/>
              </p:cNvCxnSpPr>
              <p:nvPr/>
            </p:nvCxnSpPr>
            <p:spPr bwMode="auto">
              <a:xfrm>
                <a:off x="1738701" y="1988865"/>
                <a:ext cx="792162" cy="144463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75" name="直線コネクタ 16"/>
              <p:cNvCxnSpPr>
                <a:cxnSpLocks noChangeShapeType="1"/>
              </p:cNvCxnSpPr>
              <p:nvPr/>
            </p:nvCxnSpPr>
            <p:spPr bwMode="auto">
              <a:xfrm flipV="1">
                <a:off x="2530863" y="2060303"/>
                <a:ext cx="0" cy="73025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76" name="直線コネクタ 18"/>
              <p:cNvCxnSpPr>
                <a:cxnSpLocks noChangeShapeType="1"/>
              </p:cNvCxnSpPr>
              <p:nvPr/>
            </p:nvCxnSpPr>
            <p:spPr bwMode="auto">
              <a:xfrm>
                <a:off x="2530863" y="2060303"/>
                <a:ext cx="4679950" cy="431800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77" name="直線コネクタ 24"/>
              <p:cNvCxnSpPr>
                <a:cxnSpLocks noChangeShapeType="1"/>
              </p:cNvCxnSpPr>
              <p:nvPr/>
            </p:nvCxnSpPr>
            <p:spPr bwMode="auto">
              <a:xfrm>
                <a:off x="2530863" y="1917428"/>
                <a:ext cx="4639667" cy="287436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78" name="直線コネクタ 31"/>
              <p:cNvCxnSpPr>
                <a:cxnSpLocks noChangeShapeType="1"/>
              </p:cNvCxnSpPr>
              <p:nvPr/>
            </p:nvCxnSpPr>
            <p:spPr bwMode="auto">
              <a:xfrm flipV="1">
                <a:off x="2530863" y="1701528"/>
                <a:ext cx="0" cy="215900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79" name="直線コネクタ 33"/>
              <p:cNvCxnSpPr>
                <a:cxnSpLocks noChangeShapeType="1"/>
              </p:cNvCxnSpPr>
              <p:nvPr/>
            </p:nvCxnSpPr>
            <p:spPr bwMode="auto">
              <a:xfrm flipH="1" flipV="1">
                <a:off x="1738701" y="1701528"/>
                <a:ext cx="801687" cy="7937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80" name="直線コネクタ 36"/>
              <p:cNvCxnSpPr>
                <a:cxnSpLocks noChangeShapeType="1"/>
              </p:cNvCxnSpPr>
              <p:nvPr/>
            </p:nvCxnSpPr>
            <p:spPr bwMode="auto">
              <a:xfrm flipV="1">
                <a:off x="1738701" y="1701528"/>
                <a:ext cx="0" cy="287337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81" name="直線コネクタ 38"/>
              <p:cNvCxnSpPr>
                <a:cxnSpLocks noChangeShapeType="1"/>
              </p:cNvCxnSpPr>
              <p:nvPr/>
            </p:nvCxnSpPr>
            <p:spPr bwMode="auto">
              <a:xfrm flipH="1">
                <a:off x="7210813" y="2204864"/>
                <a:ext cx="360363" cy="0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82" name="直線コネクタ 40"/>
              <p:cNvCxnSpPr>
                <a:cxnSpLocks noChangeShapeType="1"/>
              </p:cNvCxnSpPr>
              <p:nvPr/>
            </p:nvCxnSpPr>
            <p:spPr bwMode="auto">
              <a:xfrm flipV="1">
                <a:off x="7571176" y="2204765"/>
                <a:ext cx="0" cy="287338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83" name="直線コネクタ 41"/>
              <p:cNvCxnSpPr>
                <a:cxnSpLocks noChangeShapeType="1"/>
              </p:cNvCxnSpPr>
              <p:nvPr/>
            </p:nvCxnSpPr>
            <p:spPr bwMode="auto">
              <a:xfrm flipH="1">
                <a:off x="7210813" y="2492103"/>
                <a:ext cx="360363" cy="0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84" name="直線矢印コネクタ 44"/>
              <p:cNvCxnSpPr>
                <a:cxnSpLocks noChangeShapeType="1"/>
              </p:cNvCxnSpPr>
              <p:nvPr/>
            </p:nvCxnSpPr>
            <p:spPr bwMode="auto">
              <a:xfrm flipH="1">
                <a:off x="6340319" y="781647"/>
                <a:ext cx="380278" cy="1355444"/>
              </a:xfrm>
              <a:prstGeom prst="straightConnector1">
                <a:avLst/>
              </a:prstGeom>
              <a:noFill/>
              <a:ln w="9525" algn="ctr">
                <a:solidFill>
                  <a:srgbClr val="FF5050"/>
                </a:solidFill>
                <a:round/>
                <a:headEnd/>
                <a:tailEnd type="diamond" w="med" len="med"/>
              </a:ln>
            </p:spPr>
          </p:cxnSp>
          <p:sp>
            <p:nvSpPr>
              <p:cNvPr id="85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5650205" y="178392"/>
                <a:ext cx="2638701" cy="742348"/>
              </a:xfrm>
              <a:prstGeom prst="rect">
                <a:avLst/>
              </a:prstGeom>
              <a:solidFill>
                <a:srgbClr val="FFFFCC"/>
              </a:solidFill>
              <a:ln w="28575">
                <a:solidFill>
                  <a:srgbClr val="FF9900"/>
                </a:solidFill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/>
                <a:r>
                  <a:rPr kumimoji="1" lang="en-US" altLang="ja-JP" sz="1400" dirty="0">
                    <a:solidFill>
                      <a:srgbClr val="FF7C8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Helium Vessel </a:t>
                </a:r>
              </a:p>
              <a:p>
                <a:pPr algn="ctr" defTabSz="914400"/>
                <a:r>
                  <a:rPr kumimoji="1" lang="en-US" altLang="ja-JP" sz="1400" dirty="0">
                    <a:solidFill>
                      <a:srgbClr val="FF7C8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L=110m, V=1,300m</a:t>
                </a:r>
                <a:r>
                  <a:rPr kumimoji="1" lang="en-US" altLang="ja-JP" sz="1400" baseline="30000" dirty="0">
                    <a:solidFill>
                      <a:srgbClr val="FF7C8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3</a:t>
                </a:r>
                <a:endParaRPr kumimoji="1" lang="ja-JP" altLang="en-US" sz="1400" dirty="0">
                  <a:solidFill>
                    <a:srgbClr val="FF7C8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86" name="二等辺三角形 46"/>
              <p:cNvSpPr>
                <a:spLocks noChangeArrowheads="1"/>
              </p:cNvSpPr>
              <p:nvPr/>
            </p:nvSpPr>
            <p:spPr bwMode="auto">
              <a:xfrm rot="16440000">
                <a:off x="5177681" y="-782231"/>
                <a:ext cx="127058" cy="5976013"/>
              </a:xfrm>
              <a:prstGeom prst="triangle">
                <a:avLst>
                  <a:gd name="adj" fmla="val 50000"/>
                </a:avLst>
              </a:prstGeom>
              <a:solidFill>
                <a:srgbClr val="FFC000">
                  <a:alpha val="50195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914400"/>
                <a:endParaRPr kumimoji="1" lang="ja-JP" altLang="en-US" sz="1600">
                  <a:solidFill>
                    <a:srgbClr val="0000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87" name="テキスト ボックス 47"/>
              <p:cNvSpPr txBox="1">
                <a:spLocks noChangeArrowheads="1"/>
              </p:cNvSpPr>
              <p:nvPr/>
            </p:nvSpPr>
            <p:spPr bwMode="auto">
              <a:xfrm>
                <a:off x="8167793" y="1713515"/>
                <a:ext cx="564493" cy="655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/>
                <a:r>
                  <a:rPr kumimoji="1" lang="en-US" altLang="ja-JP" sz="1200" dirty="0">
                    <a:solidFill>
                      <a:srgbClr val="FF505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OA</a:t>
                </a:r>
              </a:p>
              <a:p>
                <a:pPr algn="ctr" defTabSz="914400"/>
                <a:r>
                  <a:rPr kumimoji="1" lang="en-US" altLang="ja-JP" sz="1200" dirty="0">
                    <a:solidFill>
                      <a:srgbClr val="FF505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2</a:t>
                </a:r>
                <a:r>
                  <a:rPr kumimoji="1" lang="en-US" altLang="ja-JP" sz="1200" baseline="30000" dirty="0">
                    <a:solidFill>
                      <a:srgbClr val="FF505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o</a:t>
                </a:r>
                <a:endParaRPr kumimoji="1" lang="ja-JP" altLang="en-US" sz="1200" baseline="30000" dirty="0">
                  <a:solidFill>
                    <a:srgbClr val="FF505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88" name="テキスト ボックス 48"/>
              <p:cNvSpPr txBox="1">
                <a:spLocks noChangeArrowheads="1"/>
              </p:cNvSpPr>
              <p:nvPr/>
            </p:nvSpPr>
            <p:spPr bwMode="auto">
              <a:xfrm>
                <a:off x="8197244" y="2221806"/>
                <a:ext cx="655329" cy="4030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kumimoji="1" lang="en-US" altLang="ja-JP" sz="1200" dirty="0">
                    <a:solidFill>
                      <a:srgbClr val="FF505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2.5</a:t>
                </a:r>
                <a:r>
                  <a:rPr kumimoji="1" lang="en-US" altLang="ja-JP" sz="1200" baseline="30000" dirty="0">
                    <a:solidFill>
                      <a:srgbClr val="FF505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o</a:t>
                </a:r>
                <a:endParaRPr kumimoji="1" lang="ja-JP" altLang="en-US" sz="1100" baseline="30000" dirty="0">
                  <a:solidFill>
                    <a:srgbClr val="FF505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90" name="テキスト ボックス 48"/>
              <p:cNvSpPr txBox="1">
                <a:spLocks noChangeArrowheads="1"/>
              </p:cNvSpPr>
              <p:nvPr/>
            </p:nvSpPr>
            <p:spPr bwMode="auto">
              <a:xfrm>
                <a:off x="8161101" y="2475952"/>
                <a:ext cx="580414" cy="371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kumimoji="1" lang="en-US" altLang="ja-JP" sz="1100" dirty="0">
                    <a:solidFill>
                      <a:srgbClr val="00B0F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[3</a:t>
                </a:r>
                <a:r>
                  <a:rPr kumimoji="1" lang="en-US" altLang="ja-JP" sz="1100" baseline="30000" dirty="0">
                    <a:solidFill>
                      <a:srgbClr val="00B0F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o</a:t>
                </a:r>
                <a:r>
                  <a:rPr kumimoji="1" lang="en-US" altLang="ja-JP" sz="1100" dirty="0">
                    <a:solidFill>
                      <a:srgbClr val="00B0F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]</a:t>
                </a:r>
                <a:endParaRPr kumimoji="1" lang="ja-JP" altLang="en-US" sz="1100" dirty="0">
                  <a:solidFill>
                    <a:srgbClr val="00B0F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pic>
            <p:nvPicPr>
              <p:cNvPr id="91" name="Picture 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69537" y="1811064"/>
                <a:ext cx="846470" cy="32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4" name="グループ化 88"/>
              <p:cNvGrpSpPr/>
              <p:nvPr/>
            </p:nvGrpSpPr>
            <p:grpSpPr>
              <a:xfrm>
                <a:off x="7782610" y="1484784"/>
                <a:ext cx="108000" cy="648040"/>
                <a:chOff x="7452320" y="1484784"/>
                <a:chExt cx="144000" cy="648040"/>
              </a:xfrm>
            </p:grpSpPr>
            <p:pic>
              <p:nvPicPr>
                <p:cNvPr id="99" name="Picture 3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r="82986" b="11101"/>
                <a:stretch>
                  <a:fillRect/>
                </a:stretch>
              </p:blipFill>
              <p:spPr bwMode="auto">
                <a:xfrm flipH="1">
                  <a:off x="7452320" y="1844824"/>
                  <a:ext cx="144000" cy="28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3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r="82986" b="11101"/>
                <a:stretch>
                  <a:fillRect/>
                </a:stretch>
              </p:blipFill>
              <p:spPr bwMode="auto">
                <a:xfrm flipH="1">
                  <a:off x="7452320" y="1628800"/>
                  <a:ext cx="144000" cy="28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3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r="82986" b="11101"/>
                <a:stretch>
                  <a:fillRect/>
                </a:stretch>
              </p:blipFill>
              <p:spPr bwMode="auto">
                <a:xfrm flipH="1">
                  <a:off x="7452320" y="1484784"/>
                  <a:ext cx="144000" cy="28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95" name="正方形/長方形 94"/>
              <p:cNvSpPr/>
              <p:nvPr/>
            </p:nvSpPr>
            <p:spPr>
              <a:xfrm>
                <a:off x="7782610" y="1484784"/>
                <a:ext cx="108000" cy="6480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ja-JP" altLang="en-US" sz="1600">
                  <a:solidFill>
                    <a:srgbClr val="FFFFFF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96" name="正方形/長方形 95"/>
              <p:cNvSpPr/>
              <p:nvPr/>
            </p:nvSpPr>
            <p:spPr>
              <a:xfrm>
                <a:off x="1481898" y="404664"/>
                <a:ext cx="432048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ja-JP" altLang="en-US" sz="1600">
                  <a:solidFill>
                    <a:srgbClr val="FFFFFF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97" name="正方形/長方形 96"/>
              <p:cNvSpPr/>
              <p:nvPr/>
            </p:nvSpPr>
            <p:spPr>
              <a:xfrm>
                <a:off x="2562018" y="404664"/>
                <a:ext cx="432048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ja-JP" altLang="en-US" sz="1600">
                  <a:solidFill>
                    <a:srgbClr val="FFFFFF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98" name="Text Box 194"/>
              <p:cNvSpPr txBox="1">
                <a:spLocks noChangeAspect="1" noChangeArrowheads="1"/>
              </p:cNvSpPr>
              <p:nvPr/>
            </p:nvSpPr>
            <p:spPr bwMode="auto">
              <a:xfrm>
                <a:off x="1365861" y="385533"/>
                <a:ext cx="1809508" cy="314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914400">
                  <a:lnSpc>
                    <a:spcPct val="70000"/>
                  </a:lnSpc>
                </a:pPr>
                <a:r>
                  <a:rPr kumimoji="1" lang="en-US" altLang="ja-JP" sz="1200" dirty="0">
                    <a:solidFill>
                      <a:srgbClr val="FF7C8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Target Station</a:t>
                </a:r>
              </a:p>
            </p:txBody>
          </p:sp>
        </p:grpSp>
        <p:cxnSp>
          <p:nvCxnSpPr>
            <p:cNvPr id="114" name="直線矢印コネクタ 15"/>
            <p:cNvCxnSpPr>
              <a:cxnSpLocks noChangeShapeType="1"/>
            </p:cNvCxnSpPr>
            <p:nvPr/>
          </p:nvCxnSpPr>
          <p:spPr bwMode="auto">
            <a:xfrm flipH="1">
              <a:off x="4950679" y="1650147"/>
              <a:ext cx="1079314" cy="931125"/>
            </a:xfrm>
            <a:prstGeom prst="straightConnector1">
              <a:avLst/>
            </a:prstGeom>
            <a:noFill/>
            <a:ln w="19050" algn="ctr">
              <a:solidFill>
                <a:srgbClr val="FF9900"/>
              </a:solidFill>
              <a:round/>
              <a:headEnd/>
              <a:tailEnd type="oval" w="med" len="med"/>
            </a:ln>
          </p:spPr>
        </p:cxnSp>
      </p:grpSp>
      <p:grpSp>
        <p:nvGrpSpPr>
          <p:cNvPr id="2" name="グループ化 1"/>
          <p:cNvGrpSpPr/>
          <p:nvPr/>
        </p:nvGrpSpPr>
        <p:grpSpPr>
          <a:xfrm>
            <a:off x="4930804" y="3505169"/>
            <a:ext cx="4059237" cy="2852738"/>
            <a:chOff x="6728142" y="2291333"/>
            <a:chExt cx="4059237" cy="2852738"/>
          </a:xfrm>
        </p:grpSpPr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28142" y="2291333"/>
              <a:ext cx="4059237" cy="285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" name="Rectangle 3"/>
            <p:cNvSpPr>
              <a:spLocks noChangeArrowheads="1"/>
            </p:cNvSpPr>
            <p:nvPr/>
          </p:nvSpPr>
          <p:spPr bwMode="auto">
            <a:xfrm>
              <a:off x="7364209" y="3313663"/>
              <a:ext cx="669250" cy="356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82945" rIns="82945" bIns="41473">
              <a:spAutoFit/>
            </a:bodyPr>
            <a:lstStyle/>
            <a:p>
              <a:pPr defTabSz="9144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</a:pPr>
              <a:r>
                <a:rPr kumimoji="1" lang="en-US" altLang="ja-JP" sz="15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Baffle</a:t>
              </a:r>
            </a:p>
          </p:txBody>
        </p:sp>
        <p:sp>
          <p:nvSpPr>
            <p:cNvPr id="115" name="Rectangle 4"/>
            <p:cNvSpPr>
              <a:spLocks noChangeArrowheads="1"/>
            </p:cNvSpPr>
            <p:nvPr/>
          </p:nvSpPr>
          <p:spPr bwMode="auto">
            <a:xfrm>
              <a:off x="9460131" y="4663250"/>
              <a:ext cx="775049" cy="356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82945" rIns="82945" bIns="41473">
              <a:spAutoFit/>
            </a:bodyPr>
            <a:lstStyle/>
            <a:p>
              <a:pPr defTabSz="9144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</a:pPr>
              <a:r>
                <a:rPr kumimoji="1" lang="en-US" altLang="ja-JP" sz="15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Horn-1</a:t>
              </a:r>
            </a:p>
          </p:txBody>
        </p:sp>
        <p:sp>
          <p:nvSpPr>
            <p:cNvPr id="117" name="Rectangle 5"/>
            <p:cNvSpPr>
              <a:spLocks noChangeArrowheads="1"/>
            </p:cNvSpPr>
            <p:nvPr/>
          </p:nvSpPr>
          <p:spPr bwMode="auto">
            <a:xfrm>
              <a:off x="9943915" y="2484755"/>
              <a:ext cx="843464" cy="402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lIns="82945" tIns="82945" rIns="82945" bIns="41473">
              <a:spAutoFit/>
            </a:bodyPr>
            <a:lstStyle/>
            <a:p>
              <a:pPr defTabSz="9144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</a:pPr>
              <a:r>
                <a:rPr kumimoji="1" lang="en-US" altLang="ja-JP" sz="1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Target</a:t>
              </a:r>
            </a:p>
          </p:txBody>
        </p:sp>
        <p:cxnSp>
          <p:nvCxnSpPr>
            <p:cNvPr id="124" name="直線矢印コネクタ 123"/>
            <p:cNvCxnSpPr>
              <a:stCxn id="117" idx="2"/>
            </p:cNvCxnSpPr>
            <p:nvPr/>
          </p:nvCxnSpPr>
          <p:spPr bwMode="auto">
            <a:xfrm flipH="1">
              <a:off x="9460131" y="2887387"/>
              <a:ext cx="905516" cy="1177997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92" name="直線矢印コネクタ 91"/>
          <p:cNvCxnSpPr/>
          <p:nvPr/>
        </p:nvCxnSpPr>
        <p:spPr bwMode="auto">
          <a:xfrm>
            <a:off x="6229174" y="4052380"/>
            <a:ext cx="699320" cy="122684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3" name="Rectangle 5"/>
          <p:cNvSpPr>
            <a:spLocks noChangeArrowheads="1"/>
          </p:cNvSpPr>
          <p:nvPr/>
        </p:nvSpPr>
        <p:spPr bwMode="auto">
          <a:xfrm>
            <a:off x="5447238" y="3644757"/>
            <a:ext cx="1049162" cy="55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82945" rIns="82945" bIns="41473">
            <a:spAutoFit/>
          </a:bodyPr>
          <a:lstStyle/>
          <a:p>
            <a:pPr defTabSz="9144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kumimoji="1" lang="en-US" altLang="ja-JP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OTR beam </a:t>
            </a:r>
          </a:p>
          <a:p>
            <a:pPr defTabSz="9144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kumimoji="1" lang="en-US" altLang="ja-JP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monitor</a:t>
            </a:r>
          </a:p>
        </p:txBody>
      </p:sp>
      <p:pic>
        <p:nvPicPr>
          <p:cNvPr id="107" name="Picture 3" descr="C:\Users\Ishida\Documents\コンファレンス\120723-NuFact12\figures\horns-in-vessel-01.jpg"/>
          <p:cNvPicPr>
            <a:picLocks noChangeAspect="1" noChangeArrowheads="1"/>
          </p:cNvPicPr>
          <p:nvPr/>
        </p:nvPicPr>
        <p:blipFill>
          <a:blip r:embed="rId7" cstate="print">
            <a:lum bright="5000" contrast="10000"/>
          </a:blip>
          <a:srcRect l="50782" t="9701" r="8404" b="11011"/>
          <a:stretch>
            <a:fillRect/>
          </a:stretch>
        </p:blipFill>
        <p:spPr bwMode="auto">
          <a:xfrm>
            <a:off x="101093" y="916789"/>
            <a:ext cx="1734603" cy="244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2" descr="C:\Users\Ishida\Documents\JPARCnu\Photos\090314-inDV\P2270038s.jpg"/>
          <p:cNvPicPr>
            <a:picLocks noChangeAspect="1" noChangeArrowheads="1"/>
          </p:cNvPicPr>
          <p:nvPr/>
        </p:nvPicPr>
        <p:blipFill>
          <a:blip r:embed="rId8" cstate="print"/>
          <a:srcRect r="5455"/>
          <a:stretch>
            <a:fillRect/>
          </a:stretch>
        </p:blipFill>
        <p:spPr bwMode="auto">
          <a:xfrm>
            <a:off x="7361826" y="892330"/>
            <a:ext cx="1730700" cy="244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" name="正方形/長方形 24"/>
          <p:cNvSpPr>
            <a:spLocks noChangeArrowheads="1"/>
          </p:cNvSpPr>
          <p:nvPr/>
        </p:nvSpPr>
        <p:spPr bwMode="auto">
          <a:xfrm>
            <a:off x="97052" y="943048"/>
            <a:ext cx="683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kumimoji="1" lang="en-US" altLang="ja-JP" sz="1200" dirty="0">
                <a:solidFill>
                  <a:srgbClr val="FFC0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Horn-3</a:t>
            </a:r>
            <a:endParaRPr kumimoji="1" lang="ja-JP" altLang="en-US" sz="1400" dirty="0">
              <a:solidFill>
                <a:srgbClr val="FFC000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112" name="正方形/長方形 24"/>
          <p:cNvSpPr>
            <a:spLocks noChangeArrowheads="1"/>
          </p:cNvSpPr>
          <p:nvPr/>
        </p:nvSpPr>
        <p:spPr bwMode="auto">
          <a:xfrm>
            <a:off x="7724461" y="876768"/>
            <a:ext cx="13869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/>
            <a:r>
              <a:rPr kumimoji="1" lang="en-US" altLang="ja-JP" sz="1200" dirty="0">
                <a:solidFill>
                  <a:srgbClr val="FFC000"/>
                </a:solidFill>
                <a:latin typeface="小塚ゴシック Pro M" pitchFamily="34" charset="-128"/>
                <a:ea typeface="小塚ゴシック Pro M" pitchFamily="34" charset="-128"/>
              </a:rPr>
              <a:t>Hadron Absorber</a:t>
            </a:r>
            <a:endParaRPr kumimoji="1" lang="ja-JP" altLang="en-US" sz="1400" dirty="0">
              <a:solidFill>
                <a:srgbClr val="FFC000"/>
              </a:solidFill>
              <a:latin typeface="小塚ゴシック Pro M" pitchFamily="34" charset="-128"/>
              <a:ea typeface="小塚ゴシック Pro M" pitchFamily="34" charset="-128"/>
            </a:endParaRPr>
          </a:p>
        </p:txBody>
      </p:sp>
      <p:cxnSp>
        <p:nvCxnSpPr>
          <p:cNvPr id="118" name="直線矢印コネクタ 15"/>
          <p:cNvCxnSpPr>
            <a:cxnSpLocks noChangeShapeType="1"/>
          </p:cNvCxnSpPr>
          <p:nvPr/>
        </p:nvCxnSpPr>
        <p:spPr bwMode="auto">
          <a:xfrm>
            <a:off x="1854667" y="1396277"/>
            <a:ext cx="1060378" cy="974048"/>
          </a:xfrm>
          <a:prstGeom prst="straightConnector1">
            <a:avLst/>
          </a:prstGeom>
          <a:noFill/>
          <a:ln w="19050" algn="ctr">
            <a:solidFill>
              <a:srgbClr val="FF9900"/>
            </a:solidFill>
            <a:round/>
            <a:headEnd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279433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1AC997-DCBC-4373-8079-E92370DA8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LBNF, The Last Neutrino Beam?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29D769-B6AF-4596-AF8C-927E12F19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LBNF may well be the last conventional long-baseline neutrino beam built</a:t>
            </a:r>
          </a:p>
          <a:p>
            <a:pPr lvl="1"/>
            <a:r>
              <a:rPr lang="en-US" dirty="0"/>
              <a:t>Must be built so as to explore necessary physics</a:t>
            </a:r>
          </a:p>
          <a:p>
            <a:pPr lvl="1"/>
            <a:r>
              <a:rPr lang="en-US" dirty="0"/>
              <a:t>Will have some measure of flexibility</a:t>
            </a:r>
          </a:p>
          <a:p>
            <a:r>
              <a:rPr lang="en-US" dirty="0"/>
              <a:t>If there are to be future beams, it depends on what we learn</a:t>
            </a:r>
          </a:p>
          <a:p>
            <a:endParaRPr lang="en-US" dirty="0"/>
          </a:p>
          <a:p>
            <a:r>
              <a:rPr lang="en-US" dirty="0"/>
              <a:t>Plan for this talk:</a:t>
            </a:r>
          </a:p>
          <a:p>
            <a:pPr lvl="1"/>
            <a:r>
              <a:rPr lang="en-US" dirty="0"/>
              <a:t>Neutrino Beam Features</a:t>
            </a:r>
          </a:p>
          <a:p>
            <a:pPr lvl="1"/>
            <a:r>
              <a:rPr lang="en-US" dirty="0"/>
              <a:t>Neutrino Beam Challenges</a:t>
            </a:r>
          </a:p>
          <a:p>
            <a:pPr lvl="1"/>
            <a:r>
              <a:rPr lang="en-US" dirty="0"/>
              <a:t>Neutrino Beams in Action</a:t>
            </a:r>
          </a:p>
          <a:p>
            <a:pPr lvl="1"/>
            <a:r>
              <a:rPr lang="en-US" dirty="0"/>
              <a:t>Future Possibilities</a:t>
            </a:r>
          </a:p>
          <a:p>
            <a:endParaRPr lang="en-US" dirty="0"/>
          </a:p>
          <a:p>
            <a:r>
              <a:rPr lang="en-US" dirty="0"/>
              <a:t>Our knowledge and ability of neutrino beams will improve over the next decade, for existing and future neutrino beams</a:t>
            </a:r>
          </a:p>
        </p:txBody>
      </p:sp>
    </p:spTree>
    <p:extLst>
      <p:ext uri="{BB962C8B-B14F-4D97-AF65-F5344CB8AC3E}">
        <p14:creationId xmlns:p14="http://schemas.microsoft.com/office/powerpoint/2010/main" val="1546350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7" y="87858"/>
            <a:ext cx="8647435" cy="604838"/>
          </a:xfrm>
        </p:spPr>
        <p:txBody>
          <a:bodyPr/>
          <a:lstStyle/>
          <a:p>
            <a:r>
              <a:rPr kumimoji="1" lang="en-US" altLang="ja-JP" dirty="0"/>
              <a:t>Power upgrade scenario  / T2K-2 and Hyper-K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736658"/>
            <a:ext cx="8844167" cy="4517180"/>
          </a:xfrm>
        </p:spPr>
        <p:txBody>
          <a:bodyPr/>
          <a:lstStyle/>
          <a:p>
            <a:r>
              <a:rPr lang="en-US" altLang="ja-JP" sz="1800" dirty="0"/>
              <a:t>MR power upgrade : Higher repetition rate scheme is adopted to achieve the design beam intensity (750kW) as </a:t>
            </a:r>
            <a:r>
              <a:rPr lang="en-US" altLang="ja-JP" sz="1800" dirty="0">
                <a:solidFill>
                  <a:srgbClr val="0070C0"/>
                </a:solidFill>
              </a:rPr>
              <a:t>mid-term upgrade plan</a:t>
            </a:r>
          </a:p>
          <a:p>
            <a:pPr lvl="1"/>
            <a:r>
              <a:rPr lang="en-US" altLang="ja-JP" sz="1400" dirty="0"/>
              <a:t>Rep. rate will be increased from 0.4Hz to 1Hz by replacing magnet PS’s and RF cavities.</a:t>
            </a:r>
          </a:p>
          <a:p>
            <a:pPr lvl="1"/>
            <a:r>
              <a:rPr lang="en-US" altLang="ja-JP" sz="1400" dirty="0">
                <a:solidFill>
                  <a:srgbClr val="0070C0"/>
                </a:solidFill>
              </a:rPr>
              <a:t>Budget for Magnet power supply upgrade has been secured in JFY2016</a:t>
            </a:r>
            <a:r>
              <a:rPr lang="en-US" altLang="ja-JP" sz="1400" dirty="0"/>
              <a:t>, and new PS’s to be operational from JFY2018</a:t>
            </a:r>
            <a:r>
              <a:rPr lang="en-US" altLang="ja-JP" sz="1400" dirty="0">
                <a:sym typeface="Wingdings" panose="05000000000000000000" pitchFamily="2" charset="2"/>
              </a:rPr>
              <a:t> </a:t>
            </a:r>
            <a:endParaRPr lang="en-US" altLang="ja-JP" sz="1400" dirty="0"/>
          </a:p>
          <a:p>
            <a:pPr lvl="1"/>
            <a:r>
              <a:rPr lang="en-US" altLang="ja-JP" sz="1400" dirty="0"/>
              <a:t>Recent accelerator improvements / intensive studies :  &gt; 1MW is well within the scope, to be realized in 2020-25.</a:t>
            </a:r>
          </a:p>
          <a:p>
            <a:pPr lvl="1"/>
            <a:r>
              <a:rPr lang="en-US" altLang="ja-JP" sz="1400" dirty="0"/>
              <a:t>Goal of the mid-term plan is </a:t>
            </a:r>
            <a:r>
              <a:rPr lang="en-US" altLang="ja-JP" sz="1400" dirty="0">
                <a:solidFill>
                  <a:srgbClr val="FF5050"/>
                </a:solidFill>
              </a:rPr>
              <a:t>to realize 1.3MW operation</a:t>
            </a:r>
            <a:r>
              <a:rPr lang="en-US" altLang="ja-JP" sz="1400" dirty="0"/>
              <a:t>, corresponding to full RCS 1MW-equivalent beam, injected/extracted with 1.16 sec cycle. </a:t>
            </a:r>
          </a:p>
          <a:p>
            <a:r>
              <a:rPr lang="en-US" altLang="ja-JP" sz="1800" b="1" dirty="0">
                <a:solidFill>
                  <a:srgbClr val="FF5050"/>
                </a:solidFill>
              </a:rPr>
              <a:t>T2K-2 </a:t>
            </a:r>
            <a:r>
              <a:rPr lang="en-US" altLang="ja-JP" sz="1800" dirty="0"/>
              <a:t>: </a:t>
            </a:r>
            <a:r>
              <a:rPr lang="en-US" altLang="ja-JP" sz="1800" dirty="0" err="1"/>
              <a:t>EoI</a:t>
            </a:r>
            <a:r>
              <a:rPr lang="en-US" altLang="ja-JP" sz="1800" dirty="0"/>
              <a:t> submitted to J-PARC PAC (Feb.2016) </a:t>
            </a:r>
          </a:p>
          <a:p>
            <a:pPr lvl="1"/>
            <a:r>
              <a:rPr lang="en-US" altLang="ja-JP" sz="1400" dirty="0"/>
              <a:t>Interconnect “desert” between T2K/NOVA and DUNE/Hyper-K era</a:t>
            </a:r>
          </a:p>
          <a:p>
            <a:pPr lvl="1"/>
            <a:r>
              <a:rPr lang="en-US" altLang="ja-JP" sz="1400" dirty="0"/>
              <a:t>Accumulate</a:t>
            </a:r>
            <a:r>
              <a:rPr lang="en-US" altLang="ja-JP" sz="1400" dirty="0">
                <a:solidFill>
                  <a:srgbClr val="FF5050"/>
                </a:solidFill>
              </a:rPr>
              <a:t> 2 x 10</a:t>
            </a:r>
            <a:r>
              <a:rPr lang="en-US" altLang="ja-JP" sz="1400" baseline="30000" dirty="0">
                <a:solidFill>
                  <a:srgbClr val="FF5050"/>
                </a:solidFill>
              </a:rPr>
              <a:t>22 </a:t>
            </a:r>
            <a:r>
              <a:rPr lang="en-US" altLang="ja-JP" sz="1400" dirty="0">
                <a:solidFill>
                  <a:srgbClr val="FF5050"/>
                </a:solidFill>
              </a:rPr>
              <a:t>POT by around 2026</a:t>
            </a:r>
            <a:endParaRPr lang="en-US" altLang="ja-JP" sz="1400" dirty="0"/>
          </a:p>
          <a:p>
            <a:pPr lvl="1"/>
            <a:r>
              <a:rPr lang="en-US" altLang="ja-JP" sz="1400" dirty="0"/>
              <a:t>Another 50% increase of statistics by increasing horn/current, analysis upgrades</a:t>
            </a:r>
          </a:p>
          <a:p>
            <a:pPr lvl="1"/>
            <a:r>
              <a:rPr lang="en-US" altLang="ja-JP" sz="1400" dirty="0">
                <a:solidFill>
                  <a:srgbClr val="FF5050"/>
                </a:solidFill>
              </a:rPr>
              <a:t>&gt; 3 sigma CPV sensitivity</a:t>
            </a:r>
            <a:endParaRPr lang="en-US" altLang="ja-JP" sz="1600" dirty="0">
              <a:solidFill>
                <a:srgbClr val="FF5050"/>
              </a:solidFill>
            </a:endParaRPr>
          </a:p>
          <a:p>
            <a:pPr lvl="1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ja-JP" altLang="en-US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 bwMode="auto">
          <a:xfrm>
            <a:off x="179512" y="4365104"/>
            <a:ext cx="4258005" cy="297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2"/>
              </a:buBlip>
              <a:defRPr kumimoji="1" sz="2800">
                <a:solidFill>
                  <a:schemeClr val="hlink"/>
                </a:solidFill>
                <a:latin typeface="Verdana" pitchFamily="34" charset="0"/>
                <a:ea typeface="+mn-ea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3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5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6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6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6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6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defTabSz="914400"/>
            <a:r>
              <a:rPr lang="en-US" altLang="ja-JP" sz="1800" kern="0" dirty="0">
                <a:solidFill>
                  <a:srgbClr val="009999"/>
                </a:solidFill>
              </a:rPr>
              <a:t>Hyper-</a:t>
            </a:r>
            <a:r>
              <a:rPr lang="en-US" altLang="ja-JP" sz="1800" kern="0" dirty="0" err="1">
                <a:solidFill>
                  <a:srgbClr val="009999"/>
                </a:solidFill>
              </a:rPr>
              <a:t>Kamiokande</a:t>
            </a:r>
            <a:r>
              <a:rPr lang="en-US" altLang="ja-JP" sz="1800" kern="0" dirty="0">
                <a:solidFill>
                  <a:srgbClr val="009999"/>
                </a:solidFill>
              </a:rPr>
              <a:t> project</a:t>
            </a:r>
          </a:p>
          <a:p>
            <a:pPr lvl="1" defTabSz="914400">
              <a:buClr>
                <a:srgbClr val="333399"/>
              </a:buClr>
            </a:pPr>
            <a:r>
              <a:rPr lang="en-US" altLang="ja-JP" sz="1400" kern="0" dirty="0">
                <a:solidFill>
                  <a:srgbClr val="000000"/>
                </a:solidFill>
              </a:rPr>
              <a:t>X ~20 fiducial volume</a:t>
            </a:r>
          </a:p>
          <a:p>
            <a:pPr lvl="1" defTabSz="914400">
              <a:buClr>
                <a:srgbClr val="333399"/>
              </a:buClr>
            </a:pPr>
            <a:r>
              <a:rPr lang="en-US" altLang="ja-JP" sz="1400" kern="0" dirty="0">
                <a:solidFill>
                  <a:srgbClr val="000000"/>
                </a:solidFill>
              </a:rPr>
              <a:t>1.3MW beam power </a:t>
            </a:r>
          </a:p>
          <a:p>
            <a:pPr lvl="1" defTabSz="914400">
              <a:buClr>
                <a:srgbClr val="333399"/>
              </a:buClr>
            </a:pPr>
            <a:r>
              <a:rPr lang="en-US" altLang="ja-JP" sz="1400" kern="0" dirty="0">
                <a:solidFill>
                  <a:srgbClr val="000000"/>
                </a:solidFill>
              </a:rPr>
              <a:t>10 sigma (7 sigma) sensitivities for </a:t>
            </a:r>
            <a:r>
              <a:rPr lang="en-US" altLang="ja-JP" sz="1400" kern="0" dirty="0" err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1400" kern="0" baseline="-25000" dirty="0" err="1">
                <a:solidFill>
                  <a:srgbClr val="000000"/>
                </a:solidFill>
              </a:rPr>
              <a:t>CP</a:t>
            </a:r>
            <a:r>
              <a:rPr lang="en-US" altLang="ja-JP" sz="1400" kern="0" dirty="0">
                <a:solidFill>
                  <a:srgbClr val="000000"/>
                </a:solidFill>
              </a:rPr>
              <a:t> = ±90 (45) degrees</a:t>
            </a:r>
          </a:p>
          <a:p>
            <a:pPr lvl="1" defTabSz="914400">
              <a:buClr>
                <a:srgbClr val="333399"/>
              </a:buClr>
            </a:pPr>
            <a:r>
              <a:rPr lang="en-US" altLang="ja-JP" sz="1400" kern="0" dirty="0">
                <a:solidFill>
                  <a:srgbClr val="000000"/>
                </a:solidFill>
              </a:rPr>
              <a:t>Hopefully to be started from JFY 2026, assuming budget approval in JFY2018</a:t>
            </a:r>
          </a:p>
          <a:p>
            <a:pPr defTabSz="914400"/>
            <a:endParaRPr lang="ja-JP" altLang="en-US" sz="2400" kern="0" dirty="0">
              <a:solidFill>
                <a:srgbClr val="009999"/>
              </a:solidFill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/>
          </p:nvPr>
        </p:nvGraphicFramePr>
        <p:xfrm>
          <a:off x="4368802" y="4365104"/>
          <a:ext cx="4652924" cy="208823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88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5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Beam</a:t>
                      </a:r>
                      <a:r>
                        <a:rPr kumimoji="1" lang="en-US" altLang="ja-JP" sz="1500" baseline="0" dirty="0"/>
                        <a:t> </a:t>
                      </a:r>
                      <a:r>
                        <a:rPr kumimoji="1" lang="en-US" altLang="ja-JP" sz="1500" baseline="0" dirty="0" err="1"/>
                        <a:t>Powe</a:t>
                      </a:r>
                      <a:endParaRPr kumimoji="1" lang="ja-JP" altLang="en-US" sz="1500" dirty="0"/>
                    </a:p>
                  </a:txBody>
                  <a:tcPr marL="84330" marR="84330" marT="42165" marB="421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err="1"/>
                        <a:t>ppp</a:t>
                      </a:r>
                      <a:endParaRPr kumimoji="1" lang="ja-JP" altLang="en-US" sz="1500" dirty="0"/>
                    </a:p>
                  </a:txBody>
                  <a:tcPr marL="84330" marR="84330" marT="42165" marB="421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Rep. cycle</a:t>
                      </a:r>
                      <a:endParaRPr kumimoji="1" lang="ja-JP" altLang="en-US" sz="1500" dirty="0"/>
                    </a:p>
                  </a:txBody>
                  <a:tcPr marL="84330" marR="84330" marT="42165" marB="4216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390kW (achieved)</a:t>
                      </a:r>
                      <a:endParaRPr kumimoji="1" lang="ja-JP" altLang="en-US" sz="1500" dirty="0"/>
                    </a:p>
                  </a:txBody>
                  <a:tcPr marL="84330" marR="84330" marT="42165" marB="421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2.0 x 10</a:t>
                      </a:r>
                      <a:r>
                        <a:rPr kumimoji="1" lang="en-US" altLang="ja-JP" sz="1500" baseline="30000" dirty="0"/>
                        <a:t>14</a:t>
                      </a:r>
                      <a:endParaRPr kumimoji="1" lang="ja-JP" altLang="en-US" sz="1500" baseline="30000" dirty="0"/>
                    </a:p>
                  </a:txBody>
                  <a:tcPr marL="84330" marR="84330" marT="42165" marB="421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2.48 sec</a:t>
                      </a:r>
                      <a:endParaRPr kumimoji="1" lang="ja-JP" altLang="en-US" sz="1500" dirty="0"/>
                    </a:p>
                  </a:txBody>
                  <a:tcPr marL="84330" marR="84330" marT="42165" marB="4216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5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750kW (proposed)</a:t>
                      </a:r>
                      <a:endParaRPr kumimoji="1" lang="ja-JP" altLang="en-US" sz="1500" dirty="0"/>
                    </a:p>
                  </a:txBody>
                  <a:tcPr marL="84330" marR="84330" marT="42165" marB="4216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2.0 x 10</a:t>
                      </a:r>
                      <a:r>
                        <a:rPr kumimoji="1" lang="en-US" altLang="ja-JP" sz="1500" baseline="30000" dirty="0"/>
                        <a:t>14</a:t>
                      </a:r>
                      <a:endParaRPr kumimoji="1" lang="ja-JP" altLang="en-US" sz="1500" baseline="30000" dirty="0"/>
                    </a:p>
                  </a:txBody>
                  <a:tcPr marL="84330" marR="84330" marT="42165" marB="421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1.3 sec</a:t>
                      </a:r>
                      <a:endParaRPr kumimoji="1" lang="ja-JP" altLang="en-US" sz="1500" dirty="0"/>
                    </a:p>
                  </a:txBody>
                  <a:tcPr marL="84330" marR="84330" marT="42165" marB="4216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47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750kW [original plan]</a:t>
                      </a:r>
                      <a:endParaRPr kumimoji="1" lang="ja-JP" altLang="en-US" sz="1500" dirty="0"/>
                    </a:p>
                  </a:txBody>
                  <a:tcPr marL="84330" marR="84330" marT="42165" marB="4216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 3.3 x 10</a:t>
                      </a:r>
                      <a:r>
                        <a:rPr kumimoji="1" lang="en-US" altLang="ja-JP" sz="1500" baseline="30000" dirty="0"/>
                        <a:t>14</a:t>
                      </a:r>
                      <a:endParaRPr kumimoji="1" lang="ja-JP" altLang="en-US" sz="1500" baseline="30000" dirty="0"/>
                    </a:p>
                  </a:txBody>
                  <a:tcPr marL="84330" marR="84330" marT="42165" marB="421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2.1 sec</a:t>
                      </a:r>
                      <a:endParaRPr kumimoji="1" lang="ja-JP" altLang="en-US" sz="1500" dirty="0"/>
                    </a:p>
                  </a:txBody>
                  <a:tcPr marL="84330" marR="84330" marT="42165" marB="4216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1.3 MW (proposed)</a:t>
                      </a:r>
                      <a:endParaRPr kumimoji="1" lang="ja-JP" altLang="en-US" sz="1500" dirty="0"/>
                    </a:p>
                  </a:txBody>
                  <a:tcPr marL="84330" marR="84330" marT="42165" marB="4216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3.2</a:t>
                      </a:r>
                      <a:r>
                        <a:rPr kumimoji="1" lang="en-US" altLang="ja-JP" sz="1500" baseline="0" dirty="0"/>
                        <a:t> x</a:t>
                      </a:r>
                      <a:r>
                        <a:rPr kumimoji="1" lang="en-US" altLang="ja-JP" sz="1500" dirty="0"/>
                        <a:t> 10</a:t>
                      </a:r>
                      <a:r>
                        <a:rPr kumimoji="1" lang="en-US" altLang="ja-JP" sz="1500" baseline="30000" dirty="0"/>
                        <a:t>14</a:t>
                      </a:r>
                      <a:endParaRPr kumimoji="1" lang="ja-JP" altLang="en-US" sz="1500" baseline="30000" dirty="0"/>
                    </a:p>
                  </a:txBody>
                  <a:tcPr marL="84330" marR="84330" marT="42165" marB="421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1.16 sec</a:t>
                      </a:r>
                      <a:endParaRPr kumimoji="1" lang="ja-JP" altLang="en-US" sz="1500" dirty="0"/>
                    </a:p>
                  </a:txBody>
                  <a:tcPr marL="84330" marR="84330" marT="42165" marB="4216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7596336" y="3284984"/>
            <a:ext cx="1425390" cy="523220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400" dirty="0">
                <a:solidFill>
                  <a:srgbClr val="000000"/>
                </a:solidFill>
                <a:latin typeface="Britannic Bold" panose="020B0903060703020204" pitchFamily="34" charset="0"/>
                <a:ea typeface="ＭＳ Ｐゴシック" pitchFamily="50" charset="-128"/>
              </a:rPr>
              <a:t>target / window</a:t>
            </a:r>
          </a:p>
          <a:p>
            <a:pPr defTabSz="914400"/>
            <a:r>
              <a:rPr kumimoji="1" lang="en-US" altLang="ja-JP" sz="1400" dirty="0">
                <a:solidFill>
                  <a:srgbClr val="000000"/>
                </a:solidFill>
                <a:latin typeface="Britannic Bold" panose="020B0903060703020204" pitchFamily="34" charset="0"/>
                <a:ea typeface="ＭＳ Ｐゴシック" pitchFamily="50" charset="-128"/>
              </a:rPr>
              <a:t> is designed</a:t>
            </a:r>
            <a:endParaRPr kumimoji="1" lang="ja-JP" altLang="en-US" sz="1400" dirty="0">
              <a:solidFill>
                <a:srgbClr val="000000"/>
              </a:solidFill>
              <a:latin typeface="Britannic Bold" panose="020B0903060703020204" pitchFamily="34" charset="0"/>
              <a:ea typeface="ＭＳ Ｐゴシック" pitchFamily="50" charset="-128"/>
            </a:endParaRPr>
          </a:p>
        </p:txBody>
      </p:sp>
      <p:cxnSp>
        <p:nvCxnSpPr>
          <p:cNvPr id="12" name="直線矢印コネクタ 11"/>
          <p:cNvCxnSpPr>
            <a:stCxn id="10" idx="2"/>
          </p:cNvCxnSpPr>
          <p:nvPr/>
        </p:nvCxnSpPr>
        <p:spPr bwMode="auto">
          <a:xfrm flipH="1">
            <a:off x="7175009" y="3808204"/>
            <a:ext cx="1134022" cy="1925052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22853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12EEA-52C8-436E-A023-03677E7B8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[J-PARC / T2K]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E1570-BAF9-460F-9557-4BC507B3F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4D32A-F268-4361-9D79-6920F1C28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02454"/>
            <a:ext cx="7376723" cy="61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89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2" name="Picture 2" descr="Map_Fermi_Souda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FFE"/>
              </a:clrFrom>
              <a:clrTo>
                <a:srgbClr val="FB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52888" y="1219200"/>
            <a:ext cx="5091112" cy="5638800"/>
          </a:xfrm>
          <a:prstGeom prst="rect">
            <a:avLst/>
          </a:prstGeom>
          <a:noFill/>
        </p:spPr>
      </p:pic>
      <p:sp>
        <p:nvSpPr>
          <p:cNvPr id="583683" name="Rectangle 3"/>
          <p:cNvSpPr>
            <a:spLocks noChangeArrowheads="1"/>
          </p:cNvSpPr>
          <p:nvPr/>
        </p:nvSpPr>
        <p:spPr bwMode="auto">
          <a:xfrm rot="3649886">
            <a:off x="4083050" y="2195513"/>
            <a:ext cx="1766887" cy="382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4" tIns="44449" rIns="90484" bIns="44449"/>
          <a:lstStyle/>
          <a:p>
            <a:pPr marL="344488" indent="-344488" algn="l">
              <a:spcBef>
                <a:spcPct val="20000"/>
              </a:spcBef>
            </a:pPr>
            <a:r>
              <a:rPr lang="en-US" sz="1600" b="1">
                <a:solidFill>
                  <a:srgbClr val="FF0000"/>
                </a:solidFill>
              </a:rPr>
              <a:t>Neutrino beam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73575" y="1089025"/>
            <a:ext cx="892175" cy="1631950"/>
            <a:chOff x="2930" y="840"/>
            <a:chExt cx="484" cy="898"/>
          </a:xfrm>
        </p:grpSpPr>
        <p:sp>
          <p:nvSpPr>
            <p:cNvPr id="583685" name="Line 5"/>
            <p:cNvSpPr>
              <a:spLocks noChangeShapeType="1"/>
            </p:cNvSpPr>
            <p:nvPr/>
          </p:nvSpPr>
          <p:spPr bwMode="auto">
            <a:xfrm flipH="1" flipV="1">
              <a:off x="2930" y="842"/>
              <a:ext cx="480" cy="896"/>
            </a:xfrm>
            <a:prstGeom prst="line">
              <a:avLst/>
            </a:prstGeom>
            <a:noFill/>
            <a:ln w="11684">
              <a:solidFill>
                <a:srgbClr val="FF99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686" name="Line 6"/>
            <p:cNvSpPr>
              <a:spLocks noChangeShapeType="1"/>
            </p:cNvSpPr>
            <p:nvPr/>
          </p:nvSpPr>
          <p:spPr bwMode="auto">
            <a:xfrm flipH="1" flipV="1">
              <a:off x="2934" y="840"/>
              <a:ext cx="480" cy="896"/>
            </a:xfrm>
            <a:prstGeom prst="line">
              <a:avLst/>
            </a:prstGeom>
            <a:noFill/>
            <a:ln w="11684">
              <a:solidFill>
                <a:srgbClr val="FF99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657725" y="1035050"/>
            <a:ext cx="727075" cy="1679575"/>
            <a:chOff x="2930" y="840"/>
            <a:chExt cx="484" cy="898"/>
          </a:xfrm>
        </p:grpSpPr>
        <p:sp>
          <p:nvSpPr>
            <p:cNvPr id="583688" name="Line 8"/>
            <p:cNvSpPr>
              <a:spLocks noChangeShapeType="1"/>
            </p:cNvSpPr>
            <p:nvPr/>
          </p:nvSpPr>
          <p:spPr bwMode="auto">
            <a:xfrm flipH="1" flipV="1">
              <a:off x="2930" y="842"/>
              <a:ext cx="480" cy="896"/>
            </a:xfrm>
            <a:prstGeom prst="line">
              <a:avLst/>
            </a:prstGeom>
            <a:noFill/>
            <a:ln w="11684">
              <a:solidFill>
                <a:srgbClr val="FF99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689" name="Line 9"/>
            <p:cNvSpPr>
              <a:spLocks noChangeShapeType="1"/>
            </p:cNvSpPr>
            <p:nvPr/>
          </p:nvSpPr>
          <p:spPr bwMode="auto">
            <a:xfrm flipH="1" flipV="1">
              <a:off x="2934" y="840"/>
              <a:ext cx="480" cy="896"/>
            </a:xfrm>
            <a:prstGeom prst="line">
              <a:avLst/>
            </a:prstGeom>
            <a:noFill/>
            <a:ln w="11684">
              <a:solidFill>
                <a:srgbClr val="FF99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333875" y="1171575"/>
            <a:ext cx="1012825" cy="1565275"/>
            <a:chOff x="2930" y="840"/>
            <a:chExt cx="484" cy="898"/>
          </a:xfrm>
        </p:grpSpPr>
        <p:sp>
          <p:nvSpPr>
            <p:cNvPr id="583691" name="Line 11"/>
            <p:cNvSpPr>
              <a:spLocks noChangeShapeType="1"/>
            </p:cNvSpPr>
            <p:nvPr/>
          </p:nvSpPr>
          <p:spPr bwMode="auto">
            <a:xfrm flipH="1" flipV="1">
              <a:off x="2930" y="842"/>
              <a:ext cx="480" cy="896"/>
            </a:xfrm>
            <a:prstGeom prst="line">
              <a:avLst/>
            </a:prstGeom>
            <a:noFill/>
            <a:ln w="11684">
              <a:solidFill>
                <a:srgbClr val="FF99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692" name="Line 12"/>
            <p:cNvSpPr>
              <a:spLocks noChangeShapeType="1"/>
            </p:cNvSpPr>
            <p:nvPr/>
          </p:nvSpPr>
          <p:spPr bwMode="auto">
            <a:xfrm flipH="1" flipV="1">
              <a:off x="2934" y="840"/>
              <a:ext cx="480" cy="896"/>
            </a:xfrm>
            <a:prstGeom prst="line">
              <a:avLst/>
            </a:prstGeom>
            <a:noFill/>
            <a:ln w="11684">
              <a:solidFill>
                <a:srgbClr val="FF99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369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NuMI Facility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6100" y="969894"/>
            <a:ext cx="4053995" cy="438132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High-power neutrino beam for oscillation experiments</a:t>
            </a:r>
          </a:p>
          <a:p>
            <a:pPr lvl="1"/>
            <a:r>
              <a:rPr lang="en-US" dirty="0"/>
              <a:t>Beam  tilted 3.3°down into the earth</a:t>
            </a:r>
          </a:p>
          <a:p>
            <a:r>
              <a:rPr lang="en-US" dirty="0"/>
              <a:t>Neutrino beam travels to northern Minnesota</a:t>
            </a:r>
          </a:p>
          <a:p>
            <a:pPr lvl="1"/>
            <a:r>
              <a:rPr lang="en-US" dirty="0"/>
              <a:t>735/810 km baseline</a:t>
            </a:r>
          </a:p>
          <a:p>
            <a:pPr lvl="1"/>
            <a:r>
              <a:rPr lang="en-US" dirty="0"/>
              <a:t>Intense source at Fermilab</a:t>
            </a:r>
          </a:p>
          <a:p>
            <a:pPr lvl="1"/>
            <a:r>
              <a:rPr lang="en-US" dirty="0"/>
              <a:t>Oscillated source in Minnesota</a:t>
            </a:r>
          </a:p>
          <a:p>
            <a:r>
              <a:rPr lang="en-US" dirty="0"/>
              <a:t>Commissioned in 2004</a:t>
            </a:r>
          </a:p>
          <a:p>
            <a:r>
              <a:rPr lang="en-US" dirty="0"/>
              <a:t>Operating since 2005</a:t>
            </a:r>
          </a:p>
          <a:p>
            <a:r>
              <a:rPr lang="en-US" dirty="0"/>
              <a:t>Designed for 400 kW</a:t>
            </a:r>
          </a:p>
          <a:p>
            <a:pPr lvl="1"/>
            <a:r>
              <a:rPr lang="en-US" dirty="0"/>
              <a:t>Upgraded to 700 kW in 2012 for NOvA</a:t>
            </a:r>
          </a:p>
          <a:p>
            <a:pPr lvl="1"/>
            <a:r>
              <a:rPr lang="en-US" dirty="0"/>
              <a:t>Upgrading to 1 MW-capable by ~ 2021</a:t>
            </a:r>
          </a:p>
          <a:p>
            <a:r>
              <a:rPr lang="en-US" dirty="0"/>
              <a:t>&gt;35e20 POT delivered to date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89741" y="5343464"/>
            <a:ext cx="5797549" cy="1538288"/>
            <a:chOff x="127" y="3351"/>
            <a:chExt cx="3652" cy="969"/>
          </a:xfrm>
        </p:grpSpPr>
        <p:sp>
          <p:nvSpPr>
            <p:cNvPr id="583695" name="Text Box 15"/>
            <p:cNvSpPr txBox="1">
              <a:spLocks noChangeArrowheads="1"/>
            </p:cNvSpPr>
            <p:nvPr/>
          </p:nvSpPr>
          <p:spPr bwMode="auto">
            <a:xfrm>
              <a:off x="403" y="3351"/>
              <a:ext cx="1632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800" dirty="0">
                  <a:solidFill>
                    <a:schemeClr val="accent2"/>
                  </a:solidFill>
                  <a:latin typeface="Times" pitchFamily="18" charset="0"/>
                </a:rPr>
                <a:t>Near Detector</a:t>
              </a:r>
              <a:endParaRPr lang="en-US" sz="1800" dirty="0">
                <a:latin typeface="Times" pitchFamily="18" charset="0"/>
              </a:endParaRPr>
            </a:p>
          </p:txBody>
        </p:sp>
        <p:sp>
          <p:nvSpPr>
            <p:cNvPr id="583696" name="Text Box 16"/>
            <p:cNvSpPr txBox="1">
              <a:spLocks noChangeArrowheads="1"/>
            </p:cNvSpPr>
            <p:nvPr/>
          </p:nvSpPr>
          <p:spPr bwMode="auto">
            <a:xfrm>
              <a:off x="2099" y="3357"/>
              <a:ext cx="1680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800" dirty="0">
                  <a:solidFill>
                    <a:srgbClr val="FF0000"/>
                  </a:solidFill>
                </a:rPr>
                <a:t>Far Detector</a:t>
              </a:r>
            </a:p>
          </p:txBody>
        </p:sp>
        <p:pic>
          <p:nvPicPr>
            <p:cNvPr id="583697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7" y="3675"/>
              <a:ext cx="3089" cy="645"/>
            </a:xfrm>
            <a:prstGeom prst="rect">
              <a:avLst/>
            </a:prstGeom>
            <a:noFill/>
          </p:spPr>
        </p:pic>
        <p:sp>
          <p:nvSpPr>
            <p:cNvPr id="583698" name="Line 18"/>
            <p:cNvSpPr>
              <a:spLocks noChangeShapeType="1"/>
            </p:cNvSpPr>
            <p:nvPr/>
          </p:nvSpPr>
          <p:spPr bwMode="auto">
            <a:xfrm flipH="1">
              <a:off x="863" y="3598"/>
              <a:ext cx="98" cy="24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699" name="Line 19"/>
            <p:cNvSpPr>
              <a:spLocks noChangeShapeType="1"/>
            </p:cNvSpPr>
            <p:nvPr/>
          </p:nvSpPr>
          <p:spPr bwMode="auto">
            <a:xfrm flipH="1">
              <a:off x="2400" y="3552"/>
              <a:ext cx="96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00" name="Line 20"/>
            <p:cNvSpPr>
              <a:spLocks noChangeShapeType="1"/>
            </p:cNvSpPr>
            <p:nvPr/>
          </p:nvSpPr>
          <p:spPr bwMode="auto">
            <a:xfrm flipV="1">
              <a:off x="816" y="3744"/>
              <a:ext cx="230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01" name="Line 21"/>
            <p:cNvSpPr>
              <a:spLocks noChangeShapeType="1"/>
            </p:cNvSpPr>
            <p:nvPr/>
          </p:nvSpPr>
          <p:spPr bwMode="auto">
            <a:xfrm>
              <a:off x="816" y="3888"/>
              <a:ext cx="235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3703" name="Rectangle 23"/>
          <p:cNvSpPr>
            <a:spLocks noChangeArrowheads="1"/>
          </p:cNvSpPr>
          <p:nvPr/>
        </p:nvSpPr>
        <p:spPr bwMode="auto">
          <a:xfrm>
            <a:off x="2533650" y="6272213"/>
            <a:ext cx="114300" cy="1762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3704" name="Text Box 24"/>
          <p:cNvSpPr txBox="1">
            <a:spLocks noChangeArrowheads="1"/>
          </p:cNvSpPr>
          <p:nvPr/>
        </p:nvSpPr>
        <p:spPr bwMode="auto">
          <a:xfrm>
            <a:off x="2428688" y="6198363"/>
            <a:ext cx="466725" cy="350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700" b="1" dirty="0">
                <a:solidFill>
                  <a:srgbClr val="404040"/>
                </a:solidFill>
                <a:latin typeface="Century Schoolbook" pitchFamily="18" charset="0"/>
                <a:ea typeface="Arial Unicode MS" pitchFamily="34" charset="-128"/>
                <a:cs typeface="Arial Unicode MS" pitchFamily="34" charset="-128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79168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Booster Neutrino Beam (BNB)</a:t>
            </a:r>
            <a:endParaRPr lang="en-US" altLang="en-US" dirty="0">
              <a:latin typeface="Helvetica" pitchFamily="12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567053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/>
              <a:t>Uses 8 GeV beam from the Booster, operating since 2002</a:t>
            </a:r>
          </a:p>
          <a:p>
            <a:pPr lvl="1"/>
            <a:r>
              <a:rPr lang="en-US" sz="2000" dirty="0"/>
              <a:t>Up to ~ 30 kW of beam (5e12 </a:t>
            </a:r>
            <a:r>
              <a:rPr lang="en-US" sz="2000" dirty="0" err="1"/>
              <a:t>ppp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27e20 protons deliver to target – to date</a:t>
            </a:r>
          </a:p>
          <a:p>
            <a:r>
              <a:rPr lang="en-US" sz="2200" dirty="0"/>
              <a:t>Two target/horn assemblies have been replaced (water, uncoated aluminum corrosion)</a:t>
            </a:r>
          </a:p>
          <a:p>
            <a:pPr lvl="1"/>
            <a:r>
              <a:rPr lang="en-US" sz="2000" dirty="0"/>
              <a:t>2nd horn which lasted ten years and &gt;400M pulses  </a:t>
            </a:r>
          </a:p>
          <a:p>
            <a:pPr lvl="2"/>
            <a:r>
              <a:rPr lang="en-US" sz="1800" dirty="0"/>
              <a:t>Design lifetime was about one year and 100M pulses</a:t>
            </a:r>
          </a:p>
          <a:p>
            <a:pPr lvl="1"/>
            <a:r>
              <a:rPr lang="en-US" sz="2000" dirty="0"/>
              <a:t>Had to also redesign and replace adjustor platform and horn extraction mechanism (corrosion)</a:t>
            </a:r>
          </a:p>
          <a:p>
            <a:pPr lvl="1"/>
            <a:r>
              <a:rPr lang="en-US" sz="2000" dirty="0"/>
              <a:t>5</a:t>
            </a:r>
            <a:r>
              <a:rPr lang="en-US" sz="2000" baseline="30000" dirty="0"/>
              <a:t>th</a:t>
            </a:r>
            <a:r>
              <a:rPr lang="en-US" sz="2000" dirty="0"/>
              <a:t> horn under starting construction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" y="3785731"/>
            <a:ext cx="3383280" cy="2204834"/>
          </a:xfrm>
          <a:prstGeom prst="rect">
            <a:avLst/>
          </a:prstGeom>
        </p:spPr>
      </p:pic>
      <p:pic>
        <p:nvPicPr>
          <p:cNvPr id="8" name="Content Placeholder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27561" b="27685"/>
          <a:stretch/>
        </p:blipFill>
        <p:spPr>
          <a:xfrm>
            <a:off x="3469579" y="3785732"/>
            <a:ext cx="3383280" cy="2205518"/>
          </a:xfrm>
          <a:prstGeom prst="rect">
            <a:avLst/>
          </a:prstGeom>
        </p:spPr>
      </p:pic>
      <p:pic>
        <p:nvPicPr>
          <p:cNvPr id="9" name="Content Placeholder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86" y="3229291"/>
            <a:ext cx="2233414" cy="29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35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 to 3.5m Horn to fill in the available space, improve focusing – not presently pursued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444"/>
            <a:ext cx="9144000" cy="4973359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1199409" y="5293892"/>
            <a:ext cx="4615604" cy="7386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The target moves upstream to allow the 3.5m horn room US of the collimator.  Shortened the </a:t>
            </a:r>
            <a:r>
              <a:rPr lang="en-US" sz="1400" dirty="0" err="1"/>
              <a:t>striplines</a:t>
            </a:r>
            <a:r>
              <a:rPr lang="en-US" sz="1400" dirty="0"/>
              <a:t> to attach them at the original location in the upstream area.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6705600" y="5394924"/>
            <a:ext cx="2133600" cy="5232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(The inner conductor is not finished in this model.)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1389413" y="1217005"/>
            <a:ext cx="3337709" cy="7386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The shutter blocks need to close around the </a:t>
            </a:r>
            <a:r>
              <a:rPr lang="en-US" sz="1400" dirty="0" err="1"/>
              <a:t>stripline</a:t>
            </a:r>
            <a:r>
              <a:rPr lang="en-US" sz="1400" dirty="0"/>
              <a:t> to reduce the open aperture for backscattered radiation.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5815013" y="1343874"/>
            <a:ext cx="3086100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Requires to be in two parts:</a:t>
            </a:r>
          </a:p>
          <a:p>
            <a:r>
              <a:rPr lang="en-US" dirty="0">
                <a:solidFill>
                  <a:srgbClr val="FF0000"/>
                </a:solidFill>
              </a:rPr>
              <a:t>Horn and Service Module</a:t>
            </a:r>
          </a:p>
        </p:txBody>
      </p:sp>
    </p:spTree>
    <p:extLst>
      <p:ext uri="{BB962C8B-B14F-4D97-AF65-F5344CB8AC3E}">
        <p14:creationId xmlns:p14="http://schemas.microsoft.com/office/powerpoint/2010/main" val="3164157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126"/>
            <a:ext cx="9144000" cy="87947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The LBNF Beamline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2" y="1261727"/>
            <a:ext cx="6267109" cy="3270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48" y="857556"/>
            <a:ext cx="838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00"/>
                </a:solidFill>
              </a:rPr>
              <a:t>Facility designed for initial beam power of 1.2 MW, upgradeable to 2+ MW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9742" y="1392425"/>
            <a:ext cx="26777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Proton beam extracted from Fermilab’s Main Injector  in the range of 60 – 120 GeV every 0.7 – 1.2 sec with pulse duration of 10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722" y="1731576"/>
            <a:ext cx="94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Not to scale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68809" y="3397468"/>
            <a:ext cx="2550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Protons per cycle: 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1.2 MW era: 7.5x10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2.4 MW era:  (1.5-2.0)x10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78576" y="4834999"/>
            <a:ext cx="1940218" cy="830997"/>
          </a:xfrm>
          <a:prstGeom prst="rect">
            <a:avLst/>
          </a:prstGeom>
          <a:solidFill>
            <a:srgbClr val="C2E6F2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Beam size at target tunable between </a:t>
            </a:r>
            <a:r>
              <a:rPr lang="en-US" sz="1600" dirty="0">
                <a:solidFill>
                  <a:schemeClr val="accent4"/>
                </a:solidFill>
              </a:rPr>
              <a:t>1.0-4.0 mm sigma</a:t>
            </a:r>
          </a:p>
        </p:txBody>
      </p:sp>
      <p:pic>
        <p:nvPicPr>
          <p:cNvPr id="20" name="Picture 1"/>
          <p:cNvPicPr>
            <a:picLocks noChangeArrowheads="1"/>
          </p:cNvPicPr>
          <p:nvPr/>
        </p:nvPicPr>
        <p:blipFill rotWithShape="1">
          <a:blip r:embed="rId3" cstate="print"/>
          <a:srcRect t="19541" b="28328"/>
          <a:stretch/>
        </p:blipFill>
        <p:spPr bwMode="auto">
          <a:xfrm>
            <a:off x="20818" y="4535733"/>
            <a:ext cx="6547991" cy="2468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812955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E984B8-B574-49E9-A836-959B8C802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2"/>
          <a:stretch/>
        </p:blipFill>
        <p:spPr>
          <a:xfrm>
            <a:off x="1284147" y="1509201"/>
            <a:ext cx="5645735" cy="3903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455470"/>
            <a:ext cx="8293100" cy="569268"/>
          </a:xfrm>
        </p:spPr>
        <p:txBody>
          <a:bodyPr/>
          <a:lstStyle/>
          <a:p>
            <a:r>
              <a:rPr lang="en-US" dirty="0"/>
              <a:t>Target Hall Shield Pile Layout – Optimized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03" y="1729569"/>
            <a:ext cx="773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Primary</a:t>
            </a:r>
          </a:p>
          <a:p>
            <a:pPr algn="ctr"/>
            <a:r>
              <a:rPr lang="en-US" sz="1400" b="1" dirty="0"/>
              <a:t>BEAM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4089269" y="3919460"/>
            <a:ext cx="293735" cy="11151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98201" y="5047677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Horn C</a:t>
            </a: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991772" y="2666792"/>
            <a:ext cx="1025930" cy="14695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9813" y="4153916"/>
            <a:ext cx="684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Baffle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1711849" y="2942433"/>
            <a:ext cx="759285" cy="11960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62596" y="4115463"/>
            <a:ext cx="929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Horn A with Target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flipV="1">
            <a:off x="2612967" y="3203607"/>
            <a:ext cx="265163" cy="10876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78400" y="4314403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Horn 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DE09B4-BF46-497E-A970-0040588DA3C9}"/>
              </a:ext>
            </a:extLst>
          </p:cNvPr>
          <p:cNvSpPr txBox="1"/>
          <p:nvPr/>
        </p:nvSpPr>
        <p:spPr>
          <a:xfrm>
            <a:off x="381803" y="904249"/>
            <a:ext cx="4891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 52% of beam power in target shield pile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54F7CA-DEF5-47E9-8862-DE4A506BFB61}"/>
              </a:ext>
            </a:extLst>
          </p:cNvPr>
          <p:cNvSpPr txBox="1"/>
          <p:nvPr/>
        </p:nvSpPr>
        <p:spPr>
          <a:xfrm>
            <a:off x="466551" y="5481955"/>
            <a:ext cx="4549392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Target Chase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2.2 m/2.0 m wide, 34.3 m long nitrogen-filled and nitrogen plus water-cooled (</a:t>
            </a:r>
            <a:r>
              <a:rPr lang="en-US" sz="1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cooling panels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). (It used to be air at CD-1R and 2017 IPR).</a:t>
            </a:r>
            <a:endParaRPr lang="en-US" sz="1400" b="1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9A11CF-156C-4DA4-8696-411F5C1A71C3}"/>
              </a:ext>
            </a:extLst>
          </p:cNvPr>
          <p:cNvSpPr txBox="1"/>
          <p:nvPr/>
        </p:nvSpPr>
        <p:spPr>
          <a:xfrm>
            <a:off x="3710566" y="3361233"/>
            <a:ext cx="60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AD1005-3D12-4606-B562-48A693ECFFAC}"/>
              </a:ext>
            </a:extLst>
          </p:cNvPr>
          <p:cNvSpPr txBox="1"/>
          <p:nvPr/>
        </p:nvSpPr>
        <p:spPr>
          <a:xfrm>
            <a:off x="2713846" y="4570062"/>
            <a:ext cx="1245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Cooling Panels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761BEE7-6899-4C00-9C0E-361ED4B3113B}"/>
              </a:ext>
            </a:extLst>
          </p:cNvPr>
          <p:cNvCxnSpPr>
            <a:cxnSpLocks/>
          </p:cNvCxnSpPr>
          <p:nvPr/>
        </p:nvCxnSpPr>
        <p:spPr>
          <a:xfrm flipV="1">
            <a:off x="3171937" y="3389022"/>
            <a:ext cx="410099" cy="11819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magine 1">
            <a:extLst>
              <a:ext uri="{FF2B5EF4-FFF2-40B4-BE49-F238E27FC236}">
                <a16:creationId xmlns:a16="http://schemas.microsoft.com/office/drawing/2014/main" id="{05AE7A89-353B-47A8-985B-D748EFD3EDF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31739" r="22303" b="14919"/>
          <a:stretch/>
        </p:blipFill>
        <p:spPr bwMode="auto">
          <a:xfrm>
            <a:off x="5123425" y="1969818"/>
            <a:ext cx="1059367" cy="1007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01E4482-6DAA-41A3-8161-C0F79897EE62}"/>
              </a:ext>
            </a:extLst>
          </p:cNvPr>
          <p:cNvSpPr txBox="1"/>
          <p:nvPr/>
        </p:nvSpPr>
        <p:spPr>
          <a:xfrm>
            <a:off x="7062935" y="2409120"/>
            <a:ext cx="9829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n-lt"/>
                <a:cs typeface="Helvetica" panose="020B0604020202020204" pitchFamily="34" charset="0"/>
              </a:rPr>
              <a:t>Decay Pipe</a:t>
            </a:r>
          </a:p>
          <a:p>
            <a:pPr algn="ctr"/>
            <a:r>
              <a:rPr lang="en-US" sz="1400" dirty="0">
                <a:latin typeface="+mn-lt"/>
                <a:cs typeface="Helvetica" panose="020B0604020202020204" pitchFamily="34" charset="0"/>
              </a:rPr>
              <a:t>Upstream</a:t>
            </a:r>
          </a:p>
          <a:p>
            <a:pPr algn="ctr"/>
            <a:r>
              <a:rPr lang="en-US" sz="1400" dirty="0">
                <a:latin typeface="+mn-lt"/>
                <a:cs typeface="Helvetica" panose="020B0604020202020204" pitchFamily="34" charset="0"/>
              </a:rPr>
              <a:t>window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B666C5C-DA8E-4C47-AE80-70BC6922556E}"/>
              </a:ext>
            </a:extLst>
          </p:cNvPr>
          <p:cNvCxnSpPr>
            <a:cxnSpLocks/>
          </p:cNvCxnSpPr>
          <p:nvPr/>
        </p:nvCxnSpPr>
        <p:spPr>
          <a:xfrm flipH="1">
            <a:off x="4781532" y="2474126"/>
            <a:ext cx="805995" cy="13870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DFC24EF-D743-48C6-915F-E475ECD62F05}"/>
              </a:ext>
            </a:extLst>
          </p:cNvPr>
          <p:cNvCxnSpPr>
            <a:cxnSpLocks/>
          </p:cNvCxnSpPr>
          <p:nvPr/>
        </p:nvCxnSpPr>
        <p:spPr>
          <a:xfrm flipH="1" flipV="1">
            <a:off x="5705105" y="2409120"/>
            <a:ext cx="1460648" cy="3768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BD415C7-FACE-485C-86C3-1E32734CB795}"/>
              </a:ext>
            </a:extLst>
          </p:cNvPr>
          <p:cNvSpPr txBox="1"/>
          <p:nvPr/>
        </p:nvSpPr>
        <p:spPr>
          <a:xfrm>
            <a:off x="6855349" y="4780655"/>
            <a:ext cx="143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Decay Pipe Snout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547147F-D552-4160-8929-E27F9116F1B1}"/>
              </a:ext>
            </a:extLst>
          </p:cNvPr>
          <p:cNvCxnSpPr>
            <a:cxnSpLocks/>
          </p:cNvCxnSpPr>
          <p:nvPr/>
        </p:nvCxnSpPr>
        <p:spPr>
          <a:xfrm flipH="1" flipV="1">
            <a:off x="6008519" y="4559965"/>
            <a:ext cx="1315740" cy="2586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AD9260-A410-413E-ABBF-CD18F588F075}"/>
              </a:ext>
            </a:extLst>
          </p:cNvPr>
          <p:cNvSpPr txBox="1"/>
          <p:nvPr/>
        </p:nvSpPr>
        <p:spPr>
          <a:xfrm>
            <a:off x="5345958" y="5532058"/>
            <a:ext cx="340116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Preliminary design work started for the Target Shield Pile in FY18.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840628" y="2143571"/>
            <a:ext cx="707185" cy="34553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C2638CD-3C92-4AB4-85BC-4EB422E64CFF}"/>
              </a:ext>
            </a:extLst>
          </p:cNvPr>
          <p:cNvSpPr txBox="1"/>
          <p:nvPr/>
        </p:nvSpPr>
        <p:spPr>
          <a:xfrm>
            <a:off x="5653108" y="4493117"/>
            <a:ext cx="60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8C4F65-3BEF-42F2-9BA1-3058DC6CEE38}"/>
              </a:ext>
            </a:extLst>
          </p:cNvPr>
          <p:cNvSpPr txBox="1"/>
          <p:nvPr/>
        </p:nvSpPr>
        <p:spPr>
          <a:xfrm>
            <a:off x="6982393" y="4119456"/>
            <a:ext cx="1855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Nitrogen Cooling Lines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CD556DD-EFDF-430C-A158-309A18D6B20A}"/>
              </a:ext>
            </a:extLst>
          </p:cNvPr>
          <p:cNvCxnSpPr>
            <a:cxnSpLocks/>
          </p:cNvCxnSpPr>
          <p:nvPr/>
        </p:nvCxnSpPr>
        <p:spPr>
          <a:xfrm flipH="1">
            <a:off x="6447099" y="4290125"/>
            <a:ext cx="615836" cy="1267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695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body" idx="1"/>
          </p:nvPr>
        </p:nvSpPr>
        <p:spPr>
          <a:xfrm>
            <a:off x="457200" y="905002"/>
            <a:ext cx="8293100" cy="484663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</a:lvl1pPr>
          </a:lstStyle>
          <a:p>
            <a:r>
              <a:rPr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Improvements are present for all exposures:</a:t>
            </a:r>
          </a:p>
        </p:txBody>
      </p:sp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Optimized LBNF design improves beam effectiveness ~ 50%</a:t>
            </a:r>
            <a:endParaRPr dirty="0"/>
          </a:p>
        </p:txBody>
      </p:sp>
      <p:pic>
        <p:nvPicPr>
          <p:cNvPr id="23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222" y="1374936"/>
            <a:ext cx="4177184" cy="3975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9616" y="1374936"/>
            <a:ext cx="4177184" cy="3975063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1326881" y="1399031"/>
            <a:ext cx="1957932" cy="307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CP Sensitivity vs Exposure</a:t>
            </a:r>
          </a:p>
        </p:txBody>
      </p:sp>
      <p:sp>
        <p:nvSpPr>
          <p:cNvPr id="241" name="Shape 241"/>
          <p:cNvSpPr/>
          <p:nvPr/>
        </p:nvSpPr>
        <p:spPr>
          <a:xfrm>
            <a:off x="5421214" y="1399031"/>
            <a:ext cx="2154658" cy="307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   MH Sensitivity vs Exposure</a:t>
            </a:r>
          </a:p>
        </p:txBody>
      </p:sp>
      <p:sp>
        <p:nvSpPr>
          <p:cNvPr id="242" name="Shape 242"/>
          <p:cNvSpPr/>
          <p:nvPr/>
        </p:nvSpPr>
        <p:spPr>
          <a:xfrm>
            <a:off x="3659222" y="5034125"/>
            <a:ext cx="785197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900"/>
            </a:lvl1pPr>
          </a:lstStyle>
          <a:p>
            <a:r>
              <a:t>Calendar Years</a:t>
            </a:r>
          </a:p>
        </p:txBody>
      </p:sp>
      <p:sp>
        <p:nvSpPr>
          <p:cNvPr id="243" name="Shape 243"/>
          <p:cNvSpPr/>
          <p:nvPr/>
        </p:nvSpPr>
        <p:spPr>
          <a:xfrm flipH="1">
            <a:off x="3411809" y="5149696"/>
            <a:ext cx="182217" cy="1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597943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Proton Improvement Plan II (PIP-II)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8933"/>
            <a:ext cx="4557390" cy="410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87865" y="908754"/>
            <a:ext cx="8229600" cy="5334000"/>
          </a:xfrm>
        </p:spPr>
        <p:txBody>
          <a:bodyPr/>
          <a:lstStyle/>
          <a:p>
            <a:r>
              <a:rPr lang="en-US" sz="2000" dirty="0"/>
              <a:t>Increase Main Injector beam power to 1.2 MW.</a:t>
            </a:r>
          </a:p>
          <a:p>
            <a:pPr lvl="1"/>
            <a:r>
              <a:rPr lang="en-US" sz="2000" dirty="0"/>
              <a:t>Replace the existing 400 MeV linac with a new 800 MeV superconducting linac =&gt; 50% increase in Booster intensity.</a:t>
            </a:r>
          </a:p>
          <a:p>
            <a:pPr lvl="1"/>
            <a:r>
              <a:rPr lang="en-US" sz="2000" dirty="0"/>
              <a:t>Shorten Main Injector cycle time 1.33 → 1.2 sec.</a:t>
            </a:r>
          </a:p>
          <a:p>
            <a:r>
              <a:rPr lang="en-US" sz="2000" dirty="0"/>
              <a:t>Build this concurrently with LBNF</a:t>
            </a:r>
            <a:br>
              <a:rPr lang="en-US" sz="2000" dirty="0"/>
            </a:br>
            <a:r>
              <a:rPr lang="en-US" sz="2000" dirty="0"/>
              <a:t>=&gt; 1.2 MW to LBNF from t = 0.</a:t>
            </a:r>
          </a:p>
          <a:p>
            <a:r>
              <a:rPr lang="en-US" sz="2000" dirty="0"/>
              <a:t>This plan is based on well-</a:t>
            </a:r>
            <a:br>
              <a:rPr lang="en-US" sz="2000" dirty="0"/>
            </a:br>
            <a:r>
              <a:rPr lang="en-US" sz="2000" dirty="0"/>
              <a:t>developed SRF technology.</a:t>
            </a:r>
          </a:p>
          <a:p>
            <a:r>
              <a:rPr lang="en-US" sz="2000" dirty="0"/>
              <a:t>Developing an international</a:t>
            </a:r>
            <a:br>
              <a:rPr lang="en-US" sz="2000" dirty="0"/>
            </a:br>
            <a:r>
              <a:rPr lang="en-US" sz="2000" dirty="0"/>
              <a:t>partnership for its construction</a:t>
            </a:r>
          </a:p>
          <a:p>
            <a:r>
              <a:rPr lang="en-US" sz="2000" dirty="0"/>
              <a:t>Strong support from DOE </a:t>
            </a:r>
            <a:br>
              <a:rPr lang="en-US" sz="2000" dirty="0"/>
            </a:br>
            <a:r>
              <a:rPr lang="en-US" sz="2000" dirty="0"/>
              <a:t>and P5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http://pip2.fnal.gov/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4488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4987636" y="0"/>
            <a:ext cx="4144760" cy="6982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– PIP-III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4545281" cy="52390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PIP-III is a set of concepts to provide 2-5 MW of beam power for future experiments</a:t>
            </a:r>
          </a:p>
          <a:p>
            <a:r>
              <a:rPr lang="en-US" dirty="0"/>
              <a:t>Three generalized options: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Extend </a:t>
            </a:r>
            <a:r>
              <a:rPr lang="en-US" dirty="0" err="1"/>
              <a:t>Linac</a:t>
            </a:r>
            <a:r>
              <a:rPr lang="en-US" dirty="0"/>
              <a:t> to 8 GeV, inject directly to MI/RR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Extend </a:t>
            </a:r>
            <a:r>
              <a:rPr lang="en-US" dirty="0" err="1"/>
              <a:t>Linac</a:t>
            </a:r>
            <a:r>
              <a:rPr lang="en-US" dirty="0"/>
              <a:t> to ~ 2 GeV, inject into new RCS (or upgraded Booster)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Develop novel technologies to beat the space charge limit</a:t>
            </a:r>
          </a:p>
          <a:p>
            <a:r>
              <a:rPr lang="en-US" dirty="0"/>
              <a:t>The approach will be determined by technical and financial factors once PIP-II construction is underway</a:t>
            </a:r>
          </a:p>
          <a:p>
            <a:r>
              <a:rPr lang="en-US" dirty="0"/>
              <a:t>R&amp;D to inform decision</a:t>
            </a:r>
          </a:p>
          <a:p>
            <a:pPr lvl="1"/>
            <a:r>
              <a:rPr lang="en-US" dirty="0"/>
              <a:t>Lower the cost of SRF</a:t>
            </a:r>
          </a:p>
          <a:p>
            <a:pPr lvl="1"/>
            <a:r>
              <a:rPr lang="en-US" dirty="0"/>
              <a:t>FAST/IOTA program</a:t>
            </a:r>
          </a:p>
          <a:p>
            <a:pPr lvl="1"/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089" y="-31373"/>
            <a:ext cx="3732911" cy="210894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667" y="1892442"/>
            <a:ext cx="3842758" cy="250835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666" y="4217162"/>
            <a:ext cx="3842758" cy="26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0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159" y="-280479"/>
            <a:ext cx="8483641" cy="800893"/>
          </a:xfrm>
        </p:spPr>
        <p:txBody>
          <a:bodyPr/>
          <a:lstStyle/>
          <a:p>
            <a:r>
              <a:rPr lang="en-US" sz="3600" dirty="0"/>
              <a:t>Neutrino Beam in a Nutshell (NuMI)</a:t>
            </a:r>
            <a:endParaRPr lang="en-US" sz="2000" dirty="0"/>
          </a:p>
        </p:txBody>
      </p:sp>
      <p:pic>
        <p:nvPicPr>
          <p:cNvPr id="585731" name="Picture 3" descr="Beam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3225"/>
            <a:ext cx="9144000" cy="2705100"/>
          </a:xfrm>
          <a:prstGeom prst="rect">
            <a:avLst/>
          </a:prstGeom>
          <a:noFill/>
        </p:spPr>
      </p:pic>
      <p:sp>
        <p:nvSpPr>
          <p:cNvPr id="585732" name="Line 4"/>
          <p:cNvSpPr>
            <a:spLocks noChangeShapeType="1"/>
          </p:cNvSpPr>
          <p:nvPr/>
        </p:nvSpPr>
        <p:spPr bwMode="auto">
          <a:xfrm>
            <a:off x="5500688" y="4277487"/>
            <a:ext cx="168275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4C97"/>
              </a:solidFill>
            </a:endParaRPr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963613" y="71355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rgbClr val="004C97"/>
              </a:solidFill>
              <a:latin typeface="Symbol" pitchFamily="18" charset="2"/>
            </a:endParaRPr>
          </a:p>
        </p:txBody>
      </p:sp>
      <p:sp>
        <p:nvSpPr>
          <p:cNvPr id="5857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0812" y="4412425"/>
            <a:ext cx="3958049" cy="1285875"/>
          </a:xfrm>
          <a:ln>
            <a:solidFill>
              <a:srgbClr val="6633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400 kW design average power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700 kW upgrade for NOvA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1MW future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s ~ </a:t>
            </a:r>
            <a:r>
              <a:rPr lang="en-US" sz="2000" dirty="0"/>
              <a:t>1-2 mm</a:t>
            </a:r>
            <a:endParaRPr lang="en-US" sz="2000" dirty="0">
              <a:latin typeface="Symbol" pitchFamily="18" charset="2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525" y="1226312"/>
            <a:ext cx="3659188" cy="1225550"/>
            <a:chOff x="6" y="1000"/>
            <a:chExt cx="2305" cy="772"/>
          </a:xfrm>
        </p:grpSpPr>
        <p:sp>
          <p:nvSpPr>
            <p:cNvPr id="585736" name="Rectangle 8"/>
            <p:cNvSpPr>
              <a:spLocks noChangeArrowheads="1"/>
            </p:cNvSpPr>
            <p:nvPr/>
          </p:nvSpPr>
          <p:spPr bwMode="auto">
            <a:xfrm>
              <a:off x="12" y="1000"/>
              <a:ext cx="2299" cy="449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2 interaction length, C target</a:t>
              </a:r>
            </a:p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Produces </a:t>
              </a:r>
              <a:r>
                <a:rPr lang="en-US" sz="20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2000" baseline="30000" dirty="0">
                  <a:solidFill>
                    <a:srgbClr val="663300"/>
                  </a:solidFill>
                  <a:latin typeface="Symbol" pitchFamily="18" charset="2"/>
                </a:rPr>
                <a:t>+</a:t>
              </a:r>
              <a:r>
                <a:rPr lang="en-US" sz="2000" dirty="0">
                  <a:solidFill>
                    <a:srgbClr val="663300"/>
                  </a:solidFill>
                </a:rPr>
                <a:t>, K</a:t>
              </a:r>
              <a:r>
                <a:rPr lang="en-US" sz="2000" baseline="30000" dirty="0">
                  <a:solidFill>
                    <a:srgbClr val="663300"/>
                  </a:solidFill>
                </a:rPr>
                <a:t>+</a:t>
              </a:r>
              <a:r>
                <a:rPr lang="en-US" sz="2000" dirty="0">
                  <a:solidFill>
                    <a:srgbClr val="663300"/>
                  </a:solidFill>
                </a:rPr>
                <a:t> mesons</a:t>
              </a:r>
            </a:p>
          </p:txBody>
        </p:sp>
        <p:sp>
          <p:nvSpPr>
            <p:cNvPr id="585737" name="Line 9"/>
            <p:cNvSpPr>
              <a:spLocks noChangeShapeType="1"/>
            </p:cNvSpPr>
            <p:nvPr/>
          </p:nvSpPr>
          <p:spPr bwMode="auto">
            <a:xfrm>
              <a:off x="6" y="1443"/>
              <a:ext cx="120" cy="329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  <p:sp>
          <p:nvSpPr>
            <p:cNvPr id="585738" name="Line 10"/>
            <p:cNvSpPr>
              <a:spLocks noChangeShapeType="1"/>
            </p:cNvSpPr>
            <p:nvPr/>
          </p:nvSpPr>
          <p:spPr bwMode="auto">
            <a:xfrm flipH="1">
              <a:off x="532" y="1443"/>
              <a:ext cx="1778" cy="29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1913" y="3658362"/>
            <a:ext cx="3736975" cy="754063"/>
            <a:chOff x="39" y="2532"/>
            <a:chExt cx="2354" cy="475"/>
          </a:xfrm>
        </p:grpSpPr>
        <p:sp>
          <p:nvSpPr>
            <p:cNvPr id="585740" name="Line 12"/>
            <p:cNvSpPr>
              <a:spLocks noChangeShapeType="1"/>
            </p:cNvSpPr>
            <p:nvPr/>
          </p:nvSpPr>
          <p:spPr bwMode="auto">
            <a:xfrm flipH="1" flipV="1">
              <a:off x="39" y="2532"/>
              <a:ext cx="63" cy="475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  <p:sp>
          <p:nvSpPr>
            <p:cNvPr id="585741" name="Line 13"/>
            <p:cNvSpPr>
              <a:spLocks noChangeShapeType="1"/>
            </p:cNvSpPr>
            <p:nvPr/>
          </p:nvSpPr>
          <p:spPr bwMode="auto">
            <a:xfrm flipH="1" flipV="1">
              <a:off x="639" y="2551"/>
              <a:ext cx="1754" cy="45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116013" y="3709162"/>
            <a:ext cx="4111625" cy="2625725"/>
            <a:chOff x="703" y="2564"/>
            <a:chExt cx="2590" cy="1654"/>
          </a:xfrm>
        </p:grpSpPr>
        <p:sp>
          <p:nvSpPr>
            <p:cNvPr id="585743" name="Rectangle 15"/>
            <p:cNvSpPr>
              <a:spLocks noChangeArrowheads="1"/>
            </p:cNvSpPr>
            <p:nvPr/>
          </p:nvSpPr>
          <p:spPr bwMode="auto">
            <a:xfrm>
              <a:off x="802" y="3355"/>
              <a:ext cx="2491" cy="863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Pulsed focusing horns @ 200 kA</a:t>
              </a:r>
            </a:p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Toroidal magnetic field</a:t>
              </a:r>
            </a:p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Parabolic inner conductor profile</a:t>
              </a:r>
            </a:p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Focuses meson momentum band</a:t>
              </a:r>
            </a:p>
          </p:txBody>
        </p:sp>
        <p:sp>
          <p:nvSpPr>
            <p:cNvPr id="585744" name="Line 16"/>
            <p:cNvSpPr>
              <a:spLocks noChangeShapeType="1"/>
            </p:cNvSpPr>
            <p:nvPr/>
          </p:nvSpPr>
          <p:spPr bwMode="auto">
            <a:xfrm flipH="1" flipV="1">
              <a:off x="703" y="2564"/>
              <a:ext cx="101" cy="791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  <p:sp>
          <p:nvSpPr>
            <p:cNvPr id="585745" name="Line 17"/>
            <p:cNvSpPr>
              <a:spLocks noChangeShapeType="1"/>
            </p:cNvSpPr>
            <p:nvPr/>
          </p:nvSpPr>
          <p:spPr bwMode="auto">
            <a:xfrm flipH="1" flipV="1">
              <a:off x="1994" y="2595"/>
              <a:ext cx="1297" cy="760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160588" y="807212"/>
            <a:ext cx="4424362" cy="2027238"/>
            <a:chOff x="1361" y="736"/>
            <a:chExt cx="2787" cy="1277"/>
          </a:xfrm>
        </p:grpSpPr>
        <p:sp>
          <p:nvSpPr>
            <p:cNvPr id="585747" name="Rectangle 19"/>
            <p:cNvSpPr>
              <a:spLocks noChangeArrowheads="1"/>
            </p:cNvSpPr>
            <p:nvPr/>
          </p:nvSpPr>
          <p:spPr bwMode="auto">
            <a:xfrm>
              <a:off x="1366" y="736"/>
              <a:ext cx="2782" cy="635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2 m diameter</a:t>
              </a:r>
            </a:p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Roughly decay length for 10 GeV </a:t>
              </a:r>
              <a:r>
                <a:rPr lang="en-US" sz="20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2000" baseline="30000" dirty="0">
                  <a:solidFill>
                    <a:srgbClr val="663300"/>
                  </a:solidFill>
                </a:rPr>
                <a:t>+</a:t>
              </a:r>
              <a:endParaRPr lang="en-US" sz="2000" dirty="0">
                <a:solidFill>
                  <a:srgbClr val="663300"/>
                </a:solidFill>
              </a:endParaRPr>
            </a:p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He-filled</a:t>
              </a:r>
            </a:p>
          </p:txBody>
        </p:sp>
        <p:sp>
          <p:nvSpPr>
            <p:cNvPr id="585748" name="Line 20"/>
            <p:cNvSpPr>
              <a:spLocks noChangeShapeType="1"/>
            </p:cNvSpPr>
            <p:nvPr/>
          </p:nvSpPr>
          <p:spPr bwMode="auto">
            <a:xfrm>
              <a:off x="1361" y="1367"/>
              <a:ext cx="677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  <p:sp>
          <p:nvSpPr>
            <p:cNvPr id="585749" name="Line 21"/>
            <p:cNvSpPr>
              <a:spLocks noChangeShapeType="1"/>
            </p:cNvSpPr>
            <p:nvPr/>
          </p:nvSpPr>
          <p:spPr bwMode="auto">
            <a:xfrm flipH="1">
              <a:off x="3671" y="1367"/>
              <a:ext cx="475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883150" y="616712"/>
            <a:ext cx="3881438" cy="2127250"/>
            <a:chOff x="3076" y="616"/>
            <a:chExt cx="2445" cy="1340"/>
          </a:xfrm>
        </p:grpSpPr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3081" y="616"/>
              <a:ext cx="2440" cy="608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Absorbs ~ 40 % of beam power</a:t>
              </a:r>
            </a:p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Allows high-energy muons to penetrate</a:t>
              </a:r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>
              <a:off x="3076" y="1424"/>
              <a:ext cx="734" cy="532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  <p:sp>
          <p:nvSpPr>
            <p:cNvPr id="585753" name="Line 25"/>
            <p:cNvSpPr>
              <a:spLocks noChangeShapeType="1"/>
            </p:cNvSpPr>
            <p:nvPr/>
          </p:nvSpPr>
          <p:spPr bwMode="auto">
            <a:xfrm flipH="1">
              <a:off x="4469" y="1424"/>
              <a:ext cx="1050" cy="48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5300663" y="3828225"/>
            <a:ext cx="3805237" cy="2259012"/>
            <a:chOff x="3339" y="2639"/>
            <a:chExt cx="2397" cy="1423"/>
          </a:xfrm>
        </p:grpSpPr>
        <p:sp>
          <p:nvSpPr>
            <p:cNvPr id="585755" name="Rectangle 27"/>
            <p:cNvSpPr>
              <a:spLocks noChangeArrowheads="1"/>
            </p:cNvSpPr>
            <p:nvPr/>
          </p:nvSpPr>
          <p:spPr bwMode="auto">
            <a:xfrm>
              <a:off x="3348" y="3610"/>
              <a:ext cx="2383" cy="452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>
                  <a:solidFill>
                    <a:srgbClr val="663300"/>
                  </a:solidFill>
                </a:rPr>
                <a:t>Measure hadron &amp; muon fluxes</a:t>
              </a:r>
            </a:p>
            <a:p>
              <a:pPr marL="231775" indent="-231775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>
                  <a:solidFill>
                    <a:srgbClr val="663300"/>
                  </a:solidFill>
                </a:rPr>
                <a:t>Arrays measure distributions</a:t>
              </a:r>
            </a:p>
          </p:txBody>
        </p:sp>
        <p:sp>
          <p:nvSpPr>
            <p:cNvPr id="585756" name="Line 28"/>
            <p:cNvSpPr>
              <a:spLocks noChangeShapeType="1"/>
            </p:cNvSpPr>
            <p:nvPr/>
          </p:nvSpPr>
          <p:spPr bwMode="auto">
            <a:xfrm flipV="1">
              <a:off x="3342" y="2646"/>
              <a:ext cx="291" cy="96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  <p:sp>
          <p:nvSpPr>
            <p:cNvPr id="585757" name="Line 29"/>
            <p:cNvSpPr>
              <a:spLocks noChangeShapeType="1"/>
            </p:cNvSpPr>
            <p:nvPr/>
          </p:nvSpPr>
          <p:spPr bwMode="auto">
            <a:xfrm flipV="1">
              <a:off x="3339" y="2639"/>
              <a:ext cx="573" cy="97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  <p:sp>
          <p:nvSpPr>
            <p:cNvPr id="585758" name="Line 30"/>
            <p:cNvSpPr>
              <a:spLocks noChangeShapeType="1"/>
            </p:cNvSpPr>
            <p:nvPr/>
          </p:nvSpPr>
          <p:spPr bwMode="auto">
            <a:xfrm flipH="1" flipV="1">
              <a:off x="4426" y="2740"/>
              <a:ext cx="1310" cy="87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  <p:sp>
          <p:nvSpPr>
            <p:cNvPr id="585759" name="Line 31"/>
            <p:cNvSpPr>
              <a:spLocks noChangeShapeType="1"/>
            </p:cNvSpPr>
            <p:nvPr/>
          </p:nvSpPr>
          <p:spPr bwMode="auto">
            <a:xfrm flipH="1" flipV="1">
              <a:off x="5350" y="2804"/>
              <a:ext cx="386" cy="80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4C9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7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0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3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6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9" dur="indefinite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2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5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6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6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7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4" grpId="0" uiExpand="1" build="p" animBg="1"/>
      <p:bldP spid="585734" grpId="1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80497C-EE17-4BEF-A64D-E23ADC0CBBC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51010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Options </a:t>
            </a:r>
          </a:p>
          <a:p>
            <a:r>
              <a:rPr lang="en-US" dirty="0"/>
              <a:t>Higher Power </a:t>
            </a:r>
          </a:p>
          <a:p>
            <a:r>
              <a:rPr lang="en-US" dirty="0"/>
              <a:t>Greater Focusing </a:t>
            </a:r>
          </a:p>
          <a:p>
            <a:pPr lvl="1"/>
            <a:r>
              <a:rPr lang="en-US" dirty="0"/>
              <a:t>Perfect Focusing </a:t>
            </a:r>
          </a:p>
          <a:p>
            <a:pPr lvl="1"/>
            <a:r>
              <a:rPr lang="en-US" dirty="0"/>
              <a:t>Tailored Focusing </a:t>
            </a:r>
          </a:p>
          <a:p>
            <a:r>
              <a:rPr lang="en-US" dirty="0"/>
              <a:t>Off-Axis </a:t>
            </a:r>
          </a:p>
          <a:p>
            <a:pPr lvl="1"/>
            <a:r>
              <a:rPr lang="en-US" dirty="0"/>
              <a:t>Other narrow band options</a:t>
            </a:r>
          </a:p>
          <a:p>
            <a:r>
              <a:rPr lang="en-US" dirty="0"/>
              <a:t>Longer-Baseline </a:t>
            </a:r>
          </a:p>
          <a:p>
            <a:r>
              <a:rPr lang="en-US" dirty="0"/>
              <a:t>Flavor-enhanced </a:t>
            </a:r>
          </a:p>
          <a:p>
            <a:pPr lvl="1"/>
            <a:r>
              <a:rPr lang="en-US" dirty="0"/>
              <a:t>Suppress Muon decays to suppress electron neutrinos </a:t>
            </a:r>
          </a:p>
          <a:p>
            <a:pPr lvl="1"/>
            <a:r>
              <a:rPr lang="en-US" dirty="0"/>
              <a:t>Suppress tertiary interactions to suppress wrong-sign neutrinos </a:t>
            </a:r>
          </a:p>
          <a:p>
            <a:pPr lvl="1"/>
            <a:r>
              <a:rPr lang="en-US" dirty="0"/>
              <a:t>Tau neutrinos from higher energy or oscillations</a:t>
            </a:r>
          </a:p>
          <a:p>
            <a:r>
              <a:rPr lang="en-US" dirty="0"/>
              <a:t>Short Baseline </a:t>
            </a:r>
          </a:p>
          <a:p>
            <a:r>
              <a:rPr lang="en-US" dirty="0"/>
              <a:t>Alternate Focusing 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1A118E-3B74-4084-BFB7-82553A7E33B2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51010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Limits</a:t>
            </a:r>
            <a:r>
              <a:rPr lang="en-US" dirty="0"/>
              <a:t> </a:t>
            </a:r>
          </a:p>
          <a:p>
            <a:r>
              <a:rPr lang="en-US" dirty="0"/>
              <a:t>Pion Decay Angle </a:t>
            </a:r>
          </a:p>
          <a:p>
            <a:r>
              <a:rPr lang="en-US" dirty="0"/>
              <a:t>Hadroproduction</a:t>
            </a:r>
          </a:p>
          <a:p>
            <a:pPr lvl="1"/>
            <a:r>
              <a:rPr lang="en-US" dirty="0"/>
              <a:t>Also, angle from production </a:t>
            </a:r>
          </a:p>
          <a:p>
            <a:r>
              <a:rPr lang="en-US" dirty="0"/>
              <a:t>Beam devices (Targets, Windows, &amp; Horns) </a:t>
            </a:r>
          </a:p>
          <a:p>
            <a:pPr lvl="1"/>
            <a:r>
              <a:rPr lang="en-US" dirty="0"/>
              <a:t>Radiation Damage </a:t>
            </a:r>
          </a:p>
          <a:p>
            <a:pPr lvl="1"/>
            <a:r>
              <a:rPr lang="en-US" dirty="0"/>
              <a:t>Internal Stresses </a:t>
            </a:r>
          </a:p>
          <a:p>
            <a:r>
              <a:rPr lang="en-US" dirty="0"/>
              <a:t>Heat Rejection </a:t>
            </a:r>
          </a:p>
          <a:p>
            <a:r>
              <a:rPr lang="en-US" dirty="0"/>
              <a:t>Radioprotection </a:t>
            </a:r>
          </a:p>
          <a:p>
            <a:r>
              <a:rPr lang="en-US" dirty="0"/>
              <a:t>Precision</a:t>
            </a:r>
          </a:p>
          <a:p>
            <a:r>
              <a:rPr lang="en-US" dirty="0"/>
              <a:t>Instrumentation</a:t>
            </a:r>
          </a:p>
          <a:p>
            <a:r>
              <a:rPr lang="en-US" dirty="0"/>
              <a:t>Reliability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B4802-43DF-49E8-AFE2-6C99ED2C7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 Conventional Options and Limits</a:t>
            </a:r>
          </a:p>
        </p:txBody>
      </p:sp>
    </p:spTree>
    <p:extLst>
      <p:ext uri="{BB962C8B-B14F-4D97-AF65-F5344CB8AC3E}">
        <p14:creationId xmlns:p14="http://schemas.microsoft.com/office/powerpoint/2010/main" val="3830095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C91BF0-E944-49C4-9C09-E4098D16A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Beams beyond LBNF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7BD53D-CE39-47BC-A06F-C854F7A61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Conventional beams are approaching their limits, barring new measurement needs or applications</a:t>
            </a:r>
          </a:p>
          <a:p>
            <a:r>
              <a:rPr lang="en-US" dirty="0"/>
              <a:t>Obvious improvements</a:t>
            </a:r>
          </a:p>
          <a:p>
            <a:pPr lvl="1"/>
            <a:r>
              <a:rPr lang="en-US" dirty="0"/>
              <a:t>Higher Power (&lt; 10x improvement)</a:t>
            </a:r>
          </a:p>
          <a:p>
            <a:pPr lvl="1"/>
            <a:r>
              <a:rPr lang="en-US" dirty="0"/>
              <a:t>Focusing (&lt; 2x improvement)</a:t>
            </a:r>
          </a:p>
          <a:p>
            <a:r>
              <a:rPr lang="en-US" dirty="0"/>
              <a:t>Customization</a:t>
            </a:r>
          </a:p>
          <a:p>
            <a:pPr lvl="1"/>
            <a:r>
              <a:rPr lang="en-US" dirty="0"/>
              <a:t>Baseline</a:t>
            </a:r>
          </a:p>
          <a:p>
            <a:pPr lvl="1"/>
            <a:r>
              <a:rPr lang="en-US" dirty="0"/>
              <a:t>Flavor composition</a:t>
            </a:r>
          </a:p>
          <a:p>
            <a:pPr lvl="1"/>
            <a:r>
              <a:rPr lang="en-US" dirty="0"/>
              <a:t>Energy spectrum</a:t>
            </a:r>
          </a:p>
          <a:p>
            <a:r>
              <a:rPr lang="en-US" dirty="0"/>
              <a:t>Challenges (numerous)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223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Zwaska, </a:t>
            </a:r>
          </a:p>
          <a:p>
            <a:r>
              <a:rPr lang="en-US" altLang="en-US" dirty="0">
                <a:latin typeface="Helvetica" pitchFamily="124" charset="0"/>
              </a:rPr>
              <a:t>First 2018 Neutrino Working Group Meeting</a:t>
            </a:r>
          </a:p>
          <a:p>
            <a:r>
              <a:rPr lang="en-US" altLang="en-US" dirty="0">
                <a:latin typeface="Helvetica" pitchFamily="124" charset="0"/>
              </a:rPr>
              <a:t>5 April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Conventional Neutrino Beams</a:t>
            </a:r>
          </a:p>
        </p:txBody>
      </p:sp>
    </p:spTree>
    <p:extLst>
      <p:ext uri="{BB962C8B-B14F-4D97-AF65-F5344CB8AC3E}">
        <p14:creationId xmlns:p14="http://schemas.microsoft.com/office/powerpoint/2010/main" val="3256616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23"/>
            <a:ext cx="8229600" cy="707720"/>
          </a:xfrm>
        </p:spPr>
        <p:txBody>
          <a:bodyPr/>
          <a:lstStyle/>
          <a:p>
            <a:r>
              <a:rPr lang="en-US" sz="3200" dirty="0"/>
              <a:t>High Power Targetry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52899"/>
            <a:ext cx="8229600" cy="2197102"/>
          </a:xfrm>
        </p:spPr>
        <p:txBody>
          <a:bodyPr numCol="2">
            <a:noAutofit/>
          </a:bodyPr>
          <a:lstStyle/>
          <a:p>
            <a:r>
              <a:rPr lang="en-US" sz="1800" dirty="0"/>
              <a:t>Target</a:t>
            </a:r>
          </a:p>
          <a:p>
            <a:pPr lvl="1"/>
            <a:r>
              <a:rPr lang="en-US" sz="1600" dirty="0"/>
              <a:t>Solid, Liquid, Rotating, </a:t>
            </a:r>
            <a:r>
              <a:rPr lang="en-US" sz="1600" dirty="0" err="1"/>
              <a:t>Rastered</a:t>
            </a:r>
            <a:endParaRPr lang="en-US" sz="1600" dirty="0"/>
          </a:p>
          <a:p>
            <a:r>
              <a:rPr lang="en-US" sz="1800" dirty="0"/>
              <a:t>Other production devices:</a:t>
            </a:r>
          </a:p>
          <a:p>
            <a:pPr lvl="1"/>
            <a:r>
              <a:rPr lang="en-US" sz="1600" dirty="0"/>
              <a:t>Collection optics (horns, solenoids)</a:t>
            </a:r>
          </a:p>
          <a:p>
            <a:pPr lvl="1"/>
            <a:r>
              <a:rPr lang="en-US" sz="1600" dirty="0"/>
              <a:t>Monitors &amp; Instrumentation </a:t>
            </a:r>
          </a:p>
          <a:p>
            <a:pPr lvl="1"/>
            <a:r>
              <a:rPr lang="en-US" sz="1600" dirty="0"/>
              <a:t>Beam windows</a:t>
            </a:r>
          </a:p>
          <a:p>
            <a:pPr lvl="1"/>
            <a:r>
              <a:rPr lang="en-US" sz="1600" dirty="0"/>
              <a:t>Absorbers</a:t>
            </a:r>
          </a:p>
          <a:p>
            <a:r>
              <a:rPr lang="en-US" sz="1800" dirty="0"/>
              <a:t>Collimators (e.g. 100 </a:t>
            </a:r>
            <a:r>
              <a:rPr lang="en-US" sz="1800" dirty="0" err="1"/>
              <a:t>TeV</a:t>
            </a:r>
            <a:r>
              <a:rPr lang="en-US" sz="1800" dirty="0"/>
              <a:t> </a:t>
            </a:r>
            <a:r>
              <a:rPr lang="en-US" sz="1800" dirty="0" err="1"/>
              <a:t>pp</a:t>
            </a:r>
            <a:r>
              <a:rPr lang="en-US" sz="1800" dirty="0"/>
              <a:t> collimators)</a:t>
            </a:r>
          </a:p>
          <a:p>
            <a:r>
              <a:rPr lang="en-US" sz="1800" dirty="0"/>
              <a:t>Facility Requirements:</a:t>
            </a:r>
          </a:p>
          <a:p>
            <a:pPr lvl="1"/>
            <a:r>
              <a:rPr lang="en-US" sz="1600" dirty="0"/>
              <a:t>Remote Handling</a:t>
            </a:r>
          </a:p>
          <a:p>
            <a:pPr lvl="1"/>
            <a:r>
              <a:rPr lang="en-US" sz="1600" dirty="0"/>
              <a:t>Shielding &amp; Radiation Transport</a:t>
            </a:r>
          </a:p>
          <a:p>
            <a:pPr lvl="1"/>
            <a:r>
              <a:rPr lang="en-US" sz="1600" dirty="0"/>
              <a:t>Air Handling</a:t>
            </a:r>
          </a:p>
          <a:p>
            <a:pPr lvl="1"/>
            <a:r>
              <a:rPr lang="en-US" sz="1600" dirty="0"/>
              <a:t>Cooling System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963" y="950002"/>
            <a:ext cx="2051758" cy="273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IMG_017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50" y="950002"/>
            <a:ext cx="2225832" cy="2732208"/>
          </a:xfrm>
          <a:prstGeom prst="rect">
            <a:avLst/>
          </a:prstGeom>
        </p:spPr>
      </p:pic>
      <p:pic>
        <p:nvPicPr>
          <p:cNvPr id="8" name="Picture 7" descr="04-0083-03D.hr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250" y="950002"/>
            <a:ext cx="2106713" cy="2735179"/>
          </a:xfrm>
          <a:prstGeom prst="rect">
            <a:avLst/>
          </a:prstGeom>
        </p:spPr>
      </p:pic>
      <p:pic>
        <p:nvPicPr>
          <p:cNvPr id="9" name="Content Placeholder 3" descr="DSC0415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721" y="950002"/>
            <a:ext cx="2398230" cy="27292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69388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R&amp;D Needed to Support:</a:t>
            </a:r>
          </a:p>
        </p:txBody>
      </p:sp>
    </p:spTree>
    <p:extLst>
      <p:ext uri="{BB962C8B-B14F-4D97-AF65-F5344CB8AC3E}">
        <p14:creationId xmlns:p14="http://schemas.microsoft.com/office/powerpoint/2010/main" val="761044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High Power/Intensity Targetry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3346"/>
            <a:ext cx="4965700" cy="4987867"/>
          </a:xfrm>
        </p:spPr>
        <p:txBody>
          <a:bodyPr/>
          <a:lstStyle/>
          <a:p>
            <a:r>
              <a:rPr lang="en-US" sz="2000" dirty="0"/>
              <a:t>Material Behavior</a:t>
            </a:r>
          </a:p>
          <a:p>
            <a:pPr lvl="1"/>
            <a:r>
              <a:rPr lang="en-US" sz="2000" b="1" dirty="0">
                <a:solidFill>
                  <a:srgbClr val="AF272F"/>
                </a:solidFill>
              </a:rPr>
              <a:t>Thermal “shock” response</a:t>
            </a:r>
          </a:p>
          <a:p>
            <a:pPr lvl="1"/>
            <a:r>
              <a:rPr lang="en-US" sz="2000" b="1" dirty="0">
                <a:solidFill>
                  <a:srgbClr val="AF272F"/>
                </a:solidFill>
              </a:rPr>
              <a:t>Radiation damage</a:t>
            </a:r>
          </a:p>
          <a:p>
            <a:pPr lvl="1"/>
            <a:r>
              <a:rPr lang="en-US" sz="2000" dirty="0"/>
              <a:t>Highly non-linear thermo-mechanical simulation</a:t>
            </a:r>
          </a:p>
          <a:p>
            <a:r>
              <a:rPr lang="en-US" sz="2000" dirty="0"/>
              <a:t>Targetry Technologies (System Behavior)</a:t>
            </a:r>
          </a:p>
          <a:p>
            <a:pPr lvl="1"/>
            <a:r>
              <a:rPr lang="en-US" sz="2000" dirty="0"/>
              <a:t>Target system simulation (optimize for physics &amp; longevity)</a:t>
            </a:r>
          </a:p>
          <a:p>
            <a:pPr lvl="1"/>
            <a:r>
              <a:rPr lang="en-US" sz="2000" dirty="0"/>
              <a:t>Rapid heat removal</a:t>
            </a:r>
          </a:p>
          <a:p>
            <a:pPr lvl="1"/>
            <a:r>
              <a:rPr lang="en-US" sz="2000" dirty="0"/>
              <a:t>Radiation protection</a:t>
            </a:r>
          </a:p>
          <a:p>
            <a:pPr lvl="1"/>
            <a:r>
              <a:rPr lang="en-US" sz="2000" dirty="0"/>
              <a:t>Remote handling</a:t>
            </a:r>
          </a:p>
          <a:p>
            <a:pPr lvl="1"/>
            <a:r>
              <a:rPr lang="en-US" sz="2000" dirty="0"/>
              <a:t>Radiation accelerated corrosion</a:t>
            </a:r>
          </a:p>
          <a:p>
            <a:pPr lvl="1"/>
            <a:r>
              <a:rPr lang="en-US" sz="2000" dirty="0"/>
              <a:t>Manufacturing technologies</a:t>
            </a:r>
          </a:p>
        </p:txBody>
      </p:sp>
    </p:spTree>
    <p:extLst>
      <p:ext uri="{BB962C8B-B14F-4D97-AF65-F5344CB8AC3E}">
        <p14:creationId xmlns:p14="http://schemas.microsoft.com/office/powerpoint/2010/main" val="440265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"/>
          <p:cNvGrpSpPr>
            <a:grpSpLocks/>
          </p:cNvGrpSpPr>
          <p:nvPr/>
        </p:nvGrpSpPr>
        <p:grpSpPr bwMode="auto">
          <a:xfrm>
            <a:off x="165101" y="606240"/>
            <a:ext cx="4178300" cy="3701840"/>
            <a:chOff x="719138" y="573088"/>
            <a:chExt cx="4468696" cy="3960186"/>
          </a:xfrm>
        </p:grpSpPr>
        <p:pic>
          <p:nvPicPr>
            <p:cNvPr id="8198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573088"/>
              <a:ext cx="4468696" cy="3470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199" name="Rectangle 14"/>
            <p:cNvSpPr>
              <a:spLocks noChangeArrowheads="1"/>
            </p:cNvSpPr>
            <p:nvPr/>
          </p:nvSpPr>
          <p:spPr bwMode="auto">
            <a:xfrm>
              <a:off x="1277086" y="4168149"/>
              <a:ext cx="3352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181847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r>
                <a:rPr lang="en-US" sz="900" i="1">
                  <a:latin typeface="Calibri" charset="0"/>
                </a:rPr>
                <a:t>From D. Filges, F. Goldenbaum, in:, Handb. Spallation Res., Wiley-VCH Verlag GmbH &amp; Co. KGaA, 2010, pp. 1–61. </a:t>
              </a:r>
            </a:p>
          </p:txBody>
        </p:sp>
      </p:grpSp>
      <p:sp>
        <p:nvSpPr>
          <p:cNvPr id="8195" name="desk1"/>
          <p:cNvSpPr>
            <a:spLocks noEditPoints="1" noChangeArrowheads="1"/>
          </p:cNvSpPr>
          <p:nvPr/>
        </p:nvSpPr>
        <p:spPr bwMode="auto">
          <a:xfrm>
            <a:off x="4343400" y="737157"/>
            <a:ext cx="4343400" cy="21621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402138" y="756207"/>
            <a:ext cx="4440237" cy="229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GB" alt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Microstructural response:</a:t>
            </a: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creation of transmutation products;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atomic displacements (cascades)</a:t>
            </a:r>
          </a:p>
          <a:p>
            <a:pPr marL="573088" lvl="1" indent="-236538">
              <a:lnSpc>
                <a:spcPct val="120000"/>
              </a:lnSpc>
              <a:buFontTx/>
              <a:buChar char="•"/>
              <a:defRPr/>
            </a:pPr>
            <a:r>
              <a:rPr lang="en-US" alt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number of stable interstitial/vacancy pairs created = DPA (Displacements Per Atom)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1800" i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63612"/>
            <a:ext cx="8686800" cy="6417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Radiation Damage Disorders Microstructure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802438" y="6018577"/>
            <a:ext cx="22263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1000" dirty="0"/>
              <a:t>Slide prepared by V. </a:t>
            </a:r>
            <a:r>
              <a:rPr lang="en-GB" sz="1000" dirty="0" err="1"/>
              <a:t>Kuksenko</a:t>
            </a:r>
            <a:r>
              <a:rPr lang="en-GB" sz="1000" dirty="0"/>
              <a:t> (Oxford)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3850692"/>
            <a:ext cx="3570806" cy="2064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75" y="3064572"/>
            <a:ext cx="3565802" cy="30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78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698500"/>
          </a:xfrm>
        </p:spPr>
        <p:txBody>
          <a:bodyPr/>
          <a:lstStyle/>
          <a:p>
            <a:r>
              <a:rPr lang="en-US" dirty="0"/>
              <a:t>HEP HPT Future Needs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27000" y="1066800"/>
          <a:ext cx="8902698" cy="4241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72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39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2"/>
                          </a:solidFill>
                        </a:rPr>
                        <a:t>Exp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/Facility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Laboratory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Time frame (</a:t>
                      </a:r>
                      <a:r>
                        <a:rPr lang="en-US" sz="1600" dirty="0" err="1">
                          <a:solidFill>
                            <a:srgbClr val="004C97"/>
                          </a:solidFill>
                        </a:rPr>
                        <a:t>yrs</a:t>
                      </a:r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“On the books”?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Beam Power</a:t>
                      </a:r>
                      <a:r>
                        <a:rPr lang="en-US" sz="1600" baseline="0" dirty="0">
                          <a:solidFill>
                            <a:srgbClr val="004C97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ANU/NOvA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Ramping</a:t>
                      </a:r>
                      <a:r>
                        <a:rPr lang="en-US" sz="1600" baseline="0" dirty="0"/>
                        <a:t> Up!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T2K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J-PARC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Ramping Up!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CENF (SBL)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Short baseline 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LBNF-1.2</a:t>
                      </a:r>
                      <a:r>
                        <a:rPr lang="en-US" sz="1600" baseline="0" dirty="0"/>
                        <a:t> MW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PIP-II enabled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 err="1"/>
                        <a:t>HyperK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J-PARC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1,660+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2+</a:t>
                      </a:r>
                      <a:r>
                        <a:rPr lang="en-US" sz="1600" baseline="0" dirty="0"/>
                        <a:t> MW upgrade??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ILC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Japan?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photons on 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Next-Gen Nu Facility –2.5</a:t>
                      </a:r>
                      <a:r>
                        <a:rPr lang="en-US" sz="1600" baseline="0" dirty="0"/>
                        <a:t> MW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2,500?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Mid-Term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Next-Gen</a:t>
                      </a:r>
                      <a:r>
                        <a:rPr lang="en-US" sz="1600" baseline="0" dirty="0"/>
                        <a:t> Nu Facility - 5</a:t>
                      </a:r>
                      <a:r>
                        <a:rPr lang="en-US" sz="1600" dirty="0"/>
                        <a:t>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5,000?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Longer-term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7000" y="5321300"/>
            <a:ext cx="8902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Other low power (but high intensity) target facilities will also be needed. Notably follow-on experiments to Mu2e/COMET, g-2, etc… These are still challenging targets due to high-Z targets and small beam spots, but are not listed here.</a:t>
            </a:r>
          </a:p>
        </p:txBody>
      </p:sp>
    </p:spTree>
    <p:extLst>
      <p:ext uri="{BB962C8B-B14F-4D97-AF65-F5344CB8AC3E}">
        <p14:creationId xmlns:p14="http://schemas.microsoft.com/office/powerpoint/2010/main" val="1938061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64E6A-BA79-4759-80E6-B15CE73B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A0BA2-33F4-4587-B17C-1F3AD7A83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05838-6845-45A3-9195-97060AF7A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30"/>
            <a:ext cx="9144000" cy="67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59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2577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Neutrinos produced at random direction in pion rest frame</a:t>
            </a:r>
          </a:p>
          <a:p>
            <a:pPr lvl="1"/>
            <a:r>
              <a:rPr lang="en-US" dirty="0"/>
              <a:t>Boosted in the direction of the beam</a:t>
            </a:r>
          </a:p>
          <a:p>
            <a:pPr lvl="1"/>
            <a:r>
              <a:rPr lang="en-US" dirty="0"/>
              <a:t>Ultimate energy determined by the decay angle with respect to the boost, in the lab: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Muon carries the balance of the energy</a:t>
            </a:r>
          </a:p>
          <a:p>
            <a:r>
              <a:rPr lang="en-US" dirty="0"/>
              <a:t>Flux is also affected such that the beam is strongly directed in the direction of the pion velocity: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All two-body decays have this functional form.  Three body-decays are boosted in the same way, but are complicated by the decay kinematics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2362200" y="2133600"/>
          <a:ext cx="4102100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4" imgW="1879560" imgH="457200" progId="Equation.3">
                  <p:embed/>
                </p:oleObj>
              </mc:Choice>
              <mc:Fallback>
                <p:oleObj name="Equation" r:id="rId4" imgW="1879560" imgH="457200" progId="Equation.3">
                  <p:embed/>
                  <p:pic>
                    <p:nvPicPr>
                      <p:cNvPr id="1034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133600"/>
                        <a:ext cx="4102100" cy="1030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7" name="Object 5"/>
          <p:cNvGraphicFramePr>
            <a:graphicFrameLocks noChangeAspect="1"/>
          </p:cNvGraphicFramePr>
          <p:nvPr>
            <p:extLst/>
          </p:nvPr>
        </p:nvGraphicFramePr>
        <p:xfrm>
          <a:off x="2819400" y="4107875"/>
          <a:ext cx="3375025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6" imgW="1346040" imgH="495000" progId="Equation.3">
                  <p:embed/>
                </p:oleObj>
              </mc:Choice>
              <mc:Fallback>
                <p:oleObj name="Equation" r:id="rId6" imgW="1346040" imgH="495000" progId="Equation.3">
                  <p:embed/>
                  <p:pic>
                    <p:nvPicPr>
                      <p:cNvPr id="1034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107875"/>
                        <a:ext cx="3375025" cy="1241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0640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Off-Axis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7974"/>
            <a:ext cx="8672513" cy="498786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Technique used by T2K, NOvA (first proposed by BNL)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Fewer total number of neutrino events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More at one narrow region of energy, tuned to oscillation probability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For </a:t>
            </a:r>
            <a:r>
              <a:rPr lang="en-US" sz="1800" dirty="0">
                <a:latin typeface="Symbol" pitchFamily="18" charset="2"/>
              </a:rPr>
              <a:t>n</a:t>
            </a:r>
            <a:r>
              <a:rPr lang="en-US" sz="1800" baseline="-25000" dirty="0">
                <a:latin typeface="Symbol" pitchFamily="18" charset="2"/>
              </a:rPr>
              <a:t>m</a:t>
            </a:r>
            <a:r>
              <a:rPr lang="en-US" sz="1800" dirty="0"/>
              <a:t> </a:t>
            </a:r>
            <a:r>
              <a:rPr lang="en-US" sz="1800" dirty="0" err="1"/>
              <a:t>to </a:t>
            </a:r>
            <a:r>
              <a:rPr lang="en-US" sz="1800" dirty="0" err="1">
                <a:latin typeface="Symbol" pitchFamily="18" charset="2"/>
              </a:rPr>
              <a:t>n</a:t>
            </a:r>
            <a:r>
              <a:rPr lang="en-US" sz="1800" baseline="-25000" dirty="0" err="1"/>
              <a:t>e</a:t>
            </a:r>
            <a:r>
              <a:rPr lang="en-US" sz="1800" dirty="0"/>
              <a:t> oscillation searches, backgrounds spread over broad energies</a:t>
            </a:r>
          </a:p>
          <a:p>
            <a:endParaRPr lang="en-US" dirty="0"/>
          </a:p>
        </p:txBody>
      </p:sp>
      <p:pic>
        <p:nvPicPr>
          <p:cNvPr id="4" name="Picture 4" descr="off_axis_medium_energy_preview"/>
          <p:cNvPicPr>
            <a:picLocks noChangeAspect="1" noChangeArrowheads="1"/>
          </p:cNvPicPr>
          <p:nvPr/>
        </p:nvPicPr>
        <p:blipFill>
          <a:blip r:embed="rId3" cstate="print"/>
          <a:srcRect l="1570" t="11208" r="10255" b="1930"/>
          <a:stretch>
            <a:fillRect/>
          </a:stretch>
        </p:blipFill>
        <p:spPr bwMode="auto">
          <a:xfrm>
            <a:off x="457200" y="2319528"/>
            <a:ext cx="386784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243328"/>
            <a:ext cx="4200525" cy="395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3271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61_schematic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5960" y="3429000"/>
            <a:ext cx="4638040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4495800" cy="1143000"/>
          </a:xfrm>
        </p:spPr>
        <p:txBody>
          <a:bodyPr/>
          <a:lstStyle/>
          <a:p>
            <a:r>
              <a:rPr lang="en-US" dirty="0"/>
              <a:t>Challenge: Hadroproduction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3900"/>
            <a:ext cx="4724400" cy="53721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Simulations give a spectrum</a:t>
            </a:r>
          </a:p>
          <a:p>
            <a:pPr lvl="1"/>
            <a:r>
              <a:rPr lang="en-US" sz="1800" dirty="0"/>
              <a:t>But, what is the uncertainty?</a:t>
            </a:r>
          </a:p>
          <a:p>
            <a:r>
              <a:rPr lang="en-US" sz="2000" dirty="0"/>
              <a:t>Hadroproduction experiments can constrain simulations, or directly give input to experiments’ flux estimation</a:t>
            </a:r>
          </a:p>
          <a:p>
            <a:r>
              <a:rPr lang="en-US" sz="2000" dirty="0"/>
              <a:t>Presently, NA-61 at CERN is exploring </a:t>
            </a:r>
            <a:r>
              <a:rPr lang="en-US" sz="2000" dirty="0" err="1"/>
              <a:t>hadroproduction</a:t>
            </a:r>
            <a:endParaRPr lang="en-US" sz="2000" dirty="0"/>
          </a:p>
          <a:p>
            <a:pPr lvl="1"/>
            <a:r>
              <a:rPr lang="en-US" sz="1800" dirty="0"/>
              <a:t>Gradual series of measurements – not an exhaustive program</a:t>
            </a:r>
          </a:p>
          <a:p>
            <a:pPr lvl="1"/>
            <a:r>
              <a:rPr lang="en-US" sz="1800" dirty="0"/>
              <a:t>Some detector limitations mean that some important distinctions in parameter space can’t be made</a:t>
            </a:r>
          </a:p>
          <a:p>
            <a:r>
              <a:rPr lang="en-US" sz="2000" b="1" dirty="0"/>
              <a:t>Solution: </a:t>
            </a:r>
            <a:r>
              <a:rPr lang="en-US" sz="2000" dirty="0"/>
              <a:t>a dedicated, exhaustive program of hadroproduction measurements could dramatically improve neutrino beam simulation</a:t>
            </a:r>
          </a:p>
          <a:p>
            <a:r>
              <a:rPr lang="en-US" sz="2000" dirty="0"/>
              <a:t>Modelling codes and expertise require maintenance and evolution</a:t>
            </a:r>
          </a:p>
          <a:p>
            <a:endParaRPr lang="en-US" sz="2000" dirty="0"/>
          </a:p>
        </p:txBody>
      </p:sp>
      <p:pic>
        <p:nvPicPr>
          <p:cNvPr id="4" name="Picture 3" descr="total_numi_flux.gif"/>
          <p:cNvPicPr>
            <a:picLocks noChangeAspect="1"/>
          </p:cNvPicPr>
          <p:nvPr/>
        </p:nvPicPr>
        <p:blipFill>
          <a:blip r:embed="rId3" cstate="print"/>
          <a:srcRect l="3333" r="12500"/>
          <a:stretch>
            <a:fillRect/>
          </a:stretch>
        </p:blipFill>
        <p:spPr>
          <a:xfrm>
            <a:off x="4639505" y="0"/>
            <a:ext cx="450449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3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Proton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800100"/>
            <a:ext cx="8382000" cy="539343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SNS &amp; NuMI proton beams to scale: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200 mm x 70 mm vs. 1.3 mm x 1.3 mm</a:t>
            </a:r>
          </a:p>
          <a:p>
            <a:pPr lvl="1"/>
            <a:r>
              <a:rPr lang="en-US" sz="2000" dirty="0"/>
              <a:t>SNS target experience is not directly transferrable</a:t>
            </a:r>
          </a:p>
          <a:p>
            <a:r>
              <a:rPr lang="en-US" sz="2200" dirty="0"/>
              <a:t>Greatest challenge for windows and targets</a:t>
            </a:r>
          </a:p>
          <a:p>
            <a:pPr lvl="1"/>
            <a:r>
              <a:rPr lang="en-US" sz="2000" dirty="0"/>
              <a:t>Significant challenges for  peripheral devices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09600" y="1197864"/>
            <a:ext cx="7696200" cy="3200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495800" y="2798064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2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7"/>
            <a:ext cx="8229600" cy="551688"/>
          </a:xfrm>
        </p:spPr>
        <p:txBody>
          <a:bodyPr/>
          <a:lstStyle/>
          <a:p>
            <a:r>
              <a:rPr lang="en-US" dirty="0"/>
              <a:t>Challenge: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610600" cy="3962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Optimal target:</a:t>
            </a:r>
          </a:p>
          <a:p>
            <a:pPr lvl="1"/>
            <a:r>
              <a:rPr lang="en-US" dirty="0"/>
              <a:t>Low-Z to optimize pion production (minimize energy deposition in target &amp; horn)</a:t>
            </a:r>
          </a:p>
          <a:p>
            <a:pPr lvl="1"/>
            <a:r>
              <a:rPr lang="en-US" dirty="0"/>
              <a:t>High density to stay within the Horns’ depth of focus</a:t>
            </a:r>
          </a:p>
          <a:p>
            <a:pPr lvl="1"/>
            <a:r>
              <a:rPr lang="en-US" dirty="0"/>
              <a:t>Roughly two nuclear interaction lengths long</a:t>
            </a:r>
          </a:p>
          <a:p>
            <a:pPr lvl="1"/>
            <a:r>
              <a:rPr lang="en-US" dirty="0"/>
              <a:t>The optimized width to allow a certain amount of reinteraction, but limit absorption</a:t>
            </a:r>
          </a:p>
          <a:p>
            <a:r>
              <a:rPr lang="en-US" dirty="0"/>
              <a:t>But, the target must survive for a non-negligible duration</a:t>
            </a:r>
          </a:p>
          <a:p>
            <a:pPr lvl="1"/>
            <a:r>
              <a:rPr lang="en-US" dirty="0"/>
              <a:t>Material must withstand thermomechanical shock</a:t>
            </a:r>
          </a:p>
          <a:p>
            <a:pPr lvl="1"/>
            <a:r>
              <a:rPr lang="en-US" dirty="0"/>
              <a:t>Material must withstand radiation damage</a:t>
            </a:r>
          </a:p>
          <a:p>
            <a:pPr lvl="1"/>
            <a:r>
              <a:rPr lang="en-US" dirty="0"/>
              <a:t>Heat must be removed</a:t>
            </a:r>
          </a:p>
          <a:p>
            <a:pPr lvl="1"/>
            <a:r>
              <a:rPr lang="en-US" dirty="0"/>
              <a:t>Supporting materials (e.g. water &amp; pipes) must be far enough from the beam to avoid boiling</a:t>
            </a:r>
          </a:p>
          <a:p>
            <a:r>
              <a:rPr lang="en-US" dirty="0"/>
              <a:t>Above contradictions drive us to graphite &amp; beryllium</a:t>
            </a:r>
          </a:p>
          <a:p>
            <a:pPr lvl="1"/>
            <a:r>
              <a:rPr lang="en-US" dirty="0"/>
              <a:t>Water cooling is the baseline, but air is not out of the question</a:t>
            </a:r>
          </a:p>
          <a:p>
            <a:pPr lvl="1"/>
            <a:r>
              <a:rPr lang="en-US" b="1" dirty="0"/>
              <a:t>R&amp;D </a:t>
            </a:r>
            <a:r>
              <a:rPr lang="en-US" dirty="0"/>
              <a:t>has a substantial capability to improve the efficiency of neutrino production</a:t>
            </a:r>
          </a:p>
        </p:txBody>
      </p:sp>
      <p:pic>
        <p:nvPicPr>
          <p:cNvPr id="4" name="Picture 5" descr="C:\Documents and Settings\zwaska\My Documents\lbne\targetry\CD1prep\lehman_review_201210\1st-Ti-tube-proto-LEtarg-nocarp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41983"/>
            <a:ext cx="9128443" cy="17064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755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5301" y="1324360"/>
            <a:ext cx="82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Ra</a:t>
            </a:r>
            <a:r>
              <a:rPr lang="en-US" sz="2400" b="1" i="1" dirty="0">
                <a:solidFill>
                  <a:schemeClr val="tx2"/>
                </a:solidFill>
              </a:rPr>
              <a:t>diation </a:t>
            </a:r>
            <a:r>
              <a:rPr lang="en-US" sz="2400" b="1" i="1" dirty="0">
                <a:solidFill>
                  <a:srgbClr val="FF0000"/>
                </a:solidFill>
              </a:rPr>
              <a:t>D</a:t>
            </a:r>
            <a:r>
              <a:rPr lang="en-US" sz="2400" b="1" i="1" dirty="0">
                <a:solidFill>
                  <a:schemeClr val="tx2"/>
                </a:solidFill>
              </a:rPr>
              <a:t>amage </a:t>
            </a:r>
            <a:r>
              <a:rPr lang="en-US" sz="2400" b="1" i="1" dirty="0">
                <a:solidFill>
                  <a:srgbClr val="FF0000"/>
                </a:solidFill>
              </a:rPr>
              <a:t>I</a:t>
            </a:r>
            <a:r>
              <a:rPr lang="en-US" sz="2400" b="1" i="1" dirty="0">
                <a:solidFill>
                  <a:schemeClr val="tx2"/>
                </a:solidFill>
              </a:rPr>
              <a:t>n </a:t>
            </a:r>
            <a:r>
              <a:rPr lang="en-US" sz="2400" b="1" i="1" dirty="0">
                <a:solidFill>
                  <a:srgbClr val="FF0000"/>
                </a:solidFill>
              </a:rPr>
              <a:t>A</a:t>
            </a:r>
            <a:r>
              <a:rPr lang="en-US" sz="2400" b="1" i="1" dirty="0">
                <a:solidFill>
                  <a:schemeClr val="tx2"/>
                </a:solidFill>
              </a:rPr>
              <a:t>ccelerator </a:t>
            </a:r>
            <a:r>
              <a:rPr lang="en-US" sz="2400" b="1" i="1" dirty="0">
                <a:solidFill>
                  <a:srgbClr val="FF0000"/>
                </a:solidFill>
              </a:rPr>
              <a:t>T</a:t>
            </a:r>
            <a:r>
              <a:rPr lang="en-US" sz="2400" b="1" i="1" dirty="0">
                <a:solidFill>
                  <a:schemeClr val="tx2"/>
                </a:solidFill>
              </a:rPr>
              <a:t>arget </a:t>
            </a:r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i="1" dirty="0">
                <a:solidFill>
                  <a:schemeClr val="tx2"/>
                </a:solidFill>
              </a:rPr>
              <a:t>nvironments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" y="115465"/>
            <a:ext cx="8232648" cy="1210733"/>
          </a:xfrm>
          <a:prstGeom prst="rect">
            <a:avLst/>
          </a:prstGeom>
          <a:solidFill>
            <a:srgbClr val="2C6FD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/>
            <a:r>
              <a:rPr lang="en-US" sz="3600" dirty="0" err="1">
                <a:solidFill>
                  <a:schemeClr val="bg1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RaDIATE</a:t>
            </a:r>
            <a:endParaRPr lang="en-US" sz="3600" dirty="0">
              <a:solidFill>
                <a:schemeClr val="bg1"/>
              </a:solidFill>
              <a:effectLst>
                <a:glow rad="165100">
                  <a:srgbClr val="FFF367">
                    <a:alpha val="65000"/>
                  </a:srgbClr>
                </a:glow>
              </a:effectLst>
              <a:latin typeface="Franklin Gothic Medium"/>
              <a:cs typeface="Franklin Gothic Medium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andara"/>
                <a:cs typeface="Candara"/>
              </a:rPr>
              <a:t>Collaboration</a:t>
            </a:r>
          </a:p>
        </p:txBody>
      </p:sp>
      <p:pic>
        <p:nvPicPr>
          <p:cNvPr id="9" name="Picture 8" descr="RaDIATE Red Transparent BG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98" y="160868"/>
            <a:ext cx="910167" cy="1130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761881"/>
            <a:ext cx="9144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	Broad aims are threefold: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generate new and useful materials data for application within the </a:t>
            </a:r>
            <a:r>
              <a:rPr lang="en-US" sz="2000" b="1" dirty="0"/>
              <a:t>accelerator</a:t>
            </a:r>
            <a:r>
              <a:rPr lang="en-US" sz="2000" dirty="0"/>
              <a:t> and </a:t>
            </a:r>
            <a:r>
              <a:rPr lang="en-US" sz="2000" b="1" dirty="0"/>
              <a:t>fission/fusion</a:t>
            </a:r>
            <a:r>
              <a:rPr lang="en-US" sz="2000" dirty="0"/>
              <a:t>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recruit and develop new scientific and engineering experts who can </a:t>
            </a:r>
            <a:r>
              <a:rPr lang="en-US" sz="2000" b="1" dirty="0"/>
              <a:t>cross the boundaries </a:t>
            </a:r>
            <a:r>
              <a:rPr lang="en-US" sz="2000" dirty="0"/>
              <a:t>between these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initiate and coordinate a </a:t>
            </a:r>
            <a:r>
              <a:rPr lang="en-US" sz="2000" b="1" dirty="0"/>
              <a:t>continuing synergy </a:t>
            </a:r>
            <a:r>
              <a:rPr lang="en-US" sz="2000" dirty="0"/>
              <a:t>between research in these communities, benefitting both </a:t>
            </a:r>
            <a:r>
              <a:rPr lang="en-US" sz="2000" b="1" dirty="0"/>
              <a:t>proton accelerator applications </a:t>
            </a:r>
            <a:r>
              <a:rPr lang="en-US" sz="2000" dirty="0"/>
              <a:t>in science and industry and </a:t>
            </a:r>
            <a:r>
              <a:rPr lang="en-US" sz="2000" b="1" dirty="0"/>
              <a:t>carbon-free energy technologies</a:t>
            </a:r>
          </a:p>
        </p:txBody>
      </p:sp>
      <p:pic>
        <p:nvPicPr>
          <p:cNvPr id="12" name="Picture 11" descr="2218_ox_brand1_pos_rec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515405"/>
            <a:ext cx="1525949" cy="474199"/>
          </a:xfrm>
          <a:prstGeom prst="rect">
            <a:avLst/>
          </a:prstGeom>
        </p:spPr>
      </p:pic>
      <p:pic>
        <p:nvPicPr>
          <p:cNvPr id="13" name="Picture 12" descr="pnnl 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107" y="5347752"/>
            <a:ext cx="1704378" cy="723983"/>
          </a:xfrm>
          <a:prstGeom prst="rect">
            <a:avLst/>
          </a:prstGeom>
        </p:spPr>
      </p:pic>
      <p:pic>
        <p:nvPicPr>
          <p:cNvPr id="14" name="Picture 13" descr="FermiLogo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93" y="4515405"/>
            <a:ext cx="2176428" cy="392811"/>
          </a:xfrm>
          <a:prstGeom prst="rect">
            <a:avLst/>
          </a:prstGeom>
        </p:spPr>
      </p:pic>
      <p:pic>
        <p:nvPicPr>
          <p:cNvPr id="15" name="Picture 14" descr="BNL Logo_Small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9" y="4535930"/>
            <a:ext cx="1702660" cy="623449"/>
          </a:xfrm>
          <a:prstGeom prst="rect">
            <a:avLst/>
          </a:prstGeom>
        </p:spPr>
      </p:pic>
      <p:pic>
        <p:nvPicPr>
          <p:cNvPr id="16" name="Picture 15" descr="STFC Logo.t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08" y="5055932"/>
            <a:ext cx="1934156" cy="420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20450" y="1736481"/>
            <a:ext cx="2467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www-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radiate.fnal.gov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4" y="5347752"/>
            <a:ext cx="1629512" cy="7863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18" y="5638101"/>
            <a:ext cx="787992" cy="73234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432" y="4480295"/>
            <a:ext cx="1085403" cy="9965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450" y="4470315"/>
            <a:ext cx="1308170" cy="7039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09" y="5476864"/>
            <a:ext cx="1675487" cy="89840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377" y="5347752"/>
            <a:ext cx="1515314" cy="7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32990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40858</TotalTime>
  <Words>2624</Words>
  <Application>Microsoft Office PowerPoint</Application>
  <PresentationFormat>On-screen Show (4:3)</PresentationFormat>
  <Paragraphs>533</Paragraphs>
  <Slides>37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Arial Unicode MS</vt:lpstr>
      <vt:lpstr>Lucida Grande</vt:lpstr>
      <vt:lpstr>ＭＳ Ｐゴシック</vt:lpstr>
      <vt:lpstr>ＭＳ Ｐゴシック</vt:lpstr>
      <vt:lpstr>Segoe UI Black</vt:lpstr>
      <vt:lpstr>小塚ゴシック Pro B</vt:lpstr>
      <vt:lpstr>小塚ゴシック Pro H</vt:lpstr>
      <vt:lpstr>小塚ゴシック Pro M</vt:lpstr>
      <vt:lpstr>小塚ゴシック Pro R</vt:lpstr>
      <vt:lpstr>Arial</vt:lpstr>
      <vt:lpstr>Britannic Bold</vt:lpstr>
      <vt:lpstr>Calibri</vt:lpstr>
      <vt:lpstr>Candara</vt:lpstr>
      <vt:lpstr>Century Schoolbook</vt:lpstr>
      <vt:lpstr>Franklin Gothic Medium</vt:lpstr>
      <vt:lpstr>Helvetica</vt:lpstr>
      <vt:lpstr>Symbol</vt:lpstr>
      <vt:lpstr>Times</vt:lpstr>
      <vt:lpstr>Times New Roman</vt:lpstr>
      <vt:lpstr>Verdana</vt:lpstr>
      <vt:lpstr>Wingdings</vt:lpstr>
      <vt:lpstr>FNAL_TemplatePC_060514</vt:lpstr>
      <vt:lpstr>Equation</vt:lpstr>
      <vt:lpstr>PowerPoint Presentation</vt:lpstr>
      <vt:lpstr>LBNF, The Last Neutrino Beam?</vt:lpstr>
      <vt:lpstr>Neutrino Beam in a Nutshell (NuMI)</vt:lpstr>
      <vt:lpstr>Pion Decay</vt:lpstr>
      <vt:lpstr>Off-Axis Beam</vt:lpstr>
      <vt:lpstr>Challenge: Hadroproduction</vt:lpstr>
      <vt:lpstr>Challenge: Proton Beam</vt:lpstr>
      <vt:lpstr>Challenge: Targets</vt:lpstr>
      <vt:lpstr>PowerPoint Presentation</vt:lpstr>
      <vt:lpstr>Challenge: Horn Focusing</vt:lpstr>
      <vt:lpstr>NuMI Horn 1 Failure</vt:lpstr>
      <vt:lpstr>ALARA (As Low As Reasonably Achievable)</vt:lpstr>
      <vt:lpstr>Challenge: Radiation/Radionuclide Management</vt:lpstr>
      <vt:lpstr>Challenge: Instrumentation</vt:lpstr>
      <vt:lpstr>Challenge: Precision Alignment</vt:lpstr>
      <vt:lpstr>Layout of the T2K experiment      </vt:lpstr>
      <vt:lpstr>PowerPoint Presentation</vt:lpstr>
      <vt:lpstr>Neutrino experimental facility at J-PARC</vt:lpstr>
      <vt:lpstr>Target Facility (Secondary Beam-line)</vt:lpstr>
      <vt:lpstr>Power upgrade scenario  / T2K-2 and Hyper-K</vt:lpstr>
      <vt:lpstr>[J-PARC / T2K]</vt:lpstr>
      <vt:lpstr>The NuMI Facility</vt:lpstr>
      <vt:lpstr>Booster Neutrino Beam (BNB)</vt:lpstr>
      <vt:lpstr>Up to 3.5m Horn to fill in the available space, improve focusing – not presently pursued</vt:lpstr>
      <vt:lpstr>The LBNF Beamline</vt:lpstr>
      <vt:lpstr>Target Hall Shield Pile Layout – Optimized Design</vt:lpstr>
      <vt:lpstr>Optimized LBNF design improves beam effectiveness ~ 50%</vt:lpstr>
      <vt:lpstr>Proton Improvement Plan II (PIP-II)</vt:lpstr>
      <vt:lpstr>Future Directions – PIP-III</vt:lpstr>
      <vt:lpstr>Balancing Conventional Options and Limits</vt:lpstr>
      <vt:lpstr>Neutrino Beams beyond LBNF</vt:lpstr>
      <vt:lpstr>PowerPoint Presentation</vt:lpstr>
      <vt:lpstr>High Power Targetry Scope</vt:lpstr>
      <vt:lpstr>High Power/Intensity Targetry Challenges</vt:lpstr>
      <vt:lpstr>PowerPoint Presentation</vt:lpstr>
      <vt:lpstr>HEP HPT Future Needs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Bob Zwaska x6842 14373N</cp:lastModifiedBy>
  <cp:revision>352</cp:revision>
  <cp:lastPrinted>2014-01-20T19:40:21Z</cp:lastPrinted>
  <dcterms:created xsi:type="dcterms:W3CDTF">2014-06-19T15:29:50Z</dcterms:created>
  <dcterms:modified xsi:type="dcterms:W3CDTF">2018-04-05T20:36:37Z</dcterms:modified>
</cp:coreProperties>
</file>