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313" r:id="rId2"/>
    <p:sldId id="331" r:id="rId3"/>
    <p:sldId id="332" r:id="rId4"/>
    <p:sldId id="339" r:id="rId5"/>
    <p:sldId id="333" r:id="rId6"/>
    <p:sldId id="337" r:id="rId7"/>
    <p:sldId id="342" r:id="rId8"/>
    <p:sldId id="334" r:id="rId9"/>
    <p:sldId id="340" r:id="rId10"/>
    <p:sldId id="343" r:id="rId11"/>
    <p:sldId id="345" r:id="rId12"/>
    <p:sldId id="338" r:id="rId13"/>
    <p:sldId id="344" r:id="rId14"/>
    <p:sldId id="336" r:id="rId15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4E4E4E"/>
    <a:srgbClr val="98E55D"/>
    <a:srgbClr val="86E55C"/>
    <a:srgbClr val="95E84B"/>
    <a:srgbClr val="50504E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30" autoAdjust="0"/>
    <p:restoredTop sz="50000" autoAdjust="0"/>
  </p:normalViewPr>
  <p:slideViewPr>
    <p:cSldViewPr snapToGrid="0" snapToObjects="1" showGuides="1">
      <p:cViewPr varScale="1">
        <p:scale>
          <a:sx n="156" d="100"/>
          <a:sy n="156" d="100"/>
        </p:scale>
        <p:origin x="48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Muon Collider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3D Integration of Sensors and Electronics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Ronald Lipton | 3D Integration of Sensors and Electronics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Silicon Architectures | DOE KA25 Detector R&amp;D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Ronald Lipton | Silicon Architectures | DOE KA25 Detector R&amp;D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" y="-3192"/>
            <a:ext cx="8256056" cy="9879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R. Lipton December 3,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3D Integration of Sensors and Electronics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8959/other-view?view=standar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Ronald Lipton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Most analysis by Vito Di Benedetto, Anna </a:t>
            </a:r>
            <a:r>
              <a:rPr lang="en-US" dirty="0" err="1">
                <a:solidFill>
                  <a:srgbClr val="FF0000"/>
                </a:solidFill>
              </a:rPr>
              <a:t>Mazzacane</a:t>
            </a:r>
            <a:r>
              <a:rPr lang="en-US" dirty="0">
                <a:solidFill>
                  <a:srgbClr val="FF0000"/>
                </a:solidFill>
              </a:rPr>
              <a:t>, Nikolai </a:t>
            </a:r>
            <a:r>
              <a:rPr lang="en-US" dirty="0" err="1">
                <a:solidFill>
                  <a:srgbClr val="FF0000"/>
                </a:solidFill>
              </a:rPr>
              <a:t>Terentiev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Muon Collider</a:t>
            </a:r>
            <a:r>
              <a:rPr lang="mr-IN" dirty="0" smtClean="0"/>
              <a:t>–</a:t>
            </a:r>
            <a:r>
              <a:rPr lang="en-US" dirty="0" smtClean="0"/>
              <a:t> History and Status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03988"/>
            <a:ext cx="676275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81313" y="6503988"/>
            <a:ext cx="6262687" cy="242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\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503988"/>
            <a:ext cx="414338" cy="23812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529"/>
            <a:ext cx="9144000" cy="53657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83" y="346693"/>
            <a:ext cx="3114523" cy="413723"/>
          </a:xfrm>
        </p:spPr>
        <p:txBody>
          <a:bodyPr/>
          <a:lstStyle/>
          <a:p>
            <a:r>
              <a:rPr lang="en-US" sz="2400" dirty="0" smtClean="0"/>
              <a:t>A more sophisticated</a:t>
            </a:r>
            <a:br>
              <a:rPr lang="en-US" sz="2400" dirty="0" smtClean="0"/>
            </a:br>
            <a:r>
              <a:rPr lang="en-US" sz="2400" dirty="0" smtClean="0"/>
              <a:t>approach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6773" y="56911"/>
            <a:ext cx="589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Analyze the shapes (peak/width) and patterns of the pulses to determine the track angle and timing. Cut differently on </a:t>
            </a:r>
            <a:r>
              <a:rPr lang="en-US" sz="1800" dirty="0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800" dirty="0" smtClean="0"/>
              <a:t> pixels. Need fast, smart (3D integrated) electronics.  This is not far from current capabilities</a:t>
            </a:r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36827" y="1670389"/>
            <a:ext cx="2904444" cy="2068854"/>
          </a:xfrm>
          <a:prstGeom prst="line">
            <a:avLst/>
          </a:prstGeom>
          <a:ln>
            <a:solidFill>
              <a:srgbClr val="FFFF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054672" y="1934936"/>
            <a:ext cx="595993" cy="6286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54672" y="1670389"/>
            <a:ext cx="1843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Background Track </a:t>
            </a:r>
            <a:r>
              <a:rPr lang="en-US" sz="1400" dirty="0" smtClean="0">
                <a:solidFill>
                  <a:schemeClr val="bg1"/>
                </a:solidFill>
              </a:rPr>
              <a:t>path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971" y="1978167"/>
            <a:ext cx="112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Electrons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&amp; holes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100 </a:t>
            </a:r>
            <a:r>
              <a:rPr lang="en-US" sz="1200" dirty="0" err="1" smtClean="0">
                <a:solidFill>
                  <a:schemeClr val="bg1"/>
                </a:solidFill>
              </a:rPr>
              <a:t>ps</a:t>
            </a:r>
            <a:r>
              <a:rPr lang="en-US" sz="1200" dirty="0" smtClean="0">
                <a:solidFill>
                  <a:schemeClr val="bg1"/>
                </a:solidFill>
              </a:rPr>
              <a:t> after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impact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64066" y="2027181"/>
            <a:ext cx="843431" cy="834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8551" y="2276355"/>
            <a:ext cx="805615" cy="2872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621" y="728643"/>
            <a:ext cx="3100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 micron pitch 200 micron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thick pixel </a:t>
            </a:r>
            <a:r>
              <a:rPr lang="en-US" sz="2000" dirty="0" smtClean="0"/>
              <a:t>detector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5100" y="1934936"/>
            <a:ext cx="866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</a:t>
            </a:r>
          </a:p>
          <a:p>
            <a:r>
              <a:rPr lang="en-US" sz="1600" dirty="0" smtClean="0"/>
              <a:t>Pulses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352668" y="4511695"/>
            <a:ext cx="141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Signal </a:t>
            </a:r>
            <a:r>
              <a:rPr lang="en-US" sz="1400" dirty="0" smtClean="0">
                <a:solidFill>
                  <a:schemeClr val="bg1"/>
                </a:solidFill>
              </a:rPr>
              <a:t>Track path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89049" y="4807403"/>
            <a:ext cx="595993" cy="62865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34843" y="4620901"/>
            <a:ext cx="866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Current </a:t>
            </a:r>
          </a:p>
          <a:p>
            <a:r>
              <a:rPr lang="en-US" sz="1600" dirty="0" smtClean="0"/>
              <a:t>Pulses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189049" y="4451065"/>
            <a:ext cx="0" cy="2053148"/>
          </a:xfrm>
          <a:prstGeom prst="line">
            <a:avLst/>
          </a:prstGeom>
          <a:ln>
            <a:solidFill>
              <a:srgbClr val="FFFF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28849" y="2249261"/>
            <a:ext cx="116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Large angle</a:t>
            </a:r>
            <a:endParaRPr lang="en-US" sz="1600" dirty="0" smtClean="0"/>
          </a:p>
          <a:p>
            <a:r>
              <a:rPr lang="en-US" sz="1600" dirty="0" smtClean="0"/>
              <a:t>background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3744" y="4605056"/>
            <a:ext cx="978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Normal </a:t>
            </a:r>
          </a:p>
          <a:p>
            <a:r>
              <a:rPr lang="en-US" sz="1600" dirty="0" smtClean="0"/>
              <a:t>incidence</a:t>
            </a:r>
          </a:p>
          <a:p>
            <a:r>
              <a:rPr lang="en-US" sz="1600" dirty="0" smtClean="0"/>
              <a:t>signal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87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971550"/>
            <a:ext cx="4980214" cy="702129"/>
          </a:xfrm>
        </p:spPr>
        <p:txBody>
          <a:bodyPr/>
          <a:lstStyle/>
          <a:p>
            <a:r>
              <a:rPr lang="en-US" smtClean="0"/>
              <a:t>x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9" y="63973"/>
            <a:ext cx="3110593" cy="555723"/>
          </a:xfrm>
        </p:spPr>
        <p:txBody>
          <a:bodyPr/>
          <a:lstStyle/>
          <a:p>
            <a:r>
              <a:rPr lang="en-US" sz="2400" smtClean="0"/>
              <a:t>Implementation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42"/>
            <a:ext cx="9144000" cy="576065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33190" y="1287728"/>
            <a:ext cx="1061357" cy="816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8066" y="997483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</a:t>
            </a:r>
            <a:r>
              <a:rPr lang="en-US" sz="1400" dirty="0" smtClean="0">
                <a:latin typeface="Symbol" charset="2"/>
                <a:ea typeface="Symbol" charset="2"/>
                <a:cs typeface="Symbol" charset="2"/>
              </a:rPr>
              <a:t>m</a:t>
            </a:r>
            <a:endParaRPr lang="en-US" sz="1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1129" y="5110843"/>
            <a:ext cx="2033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field (junction) side</a:t>
            </a:r>
          </a:p>
          <a:p>
            <a:r>
              <a:rPr lang="en-US" sz="1400" dirty="0" smtClean="0"/>
              <a:t>shapes induced currents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4661662" y="132484"/>
            <a:ext cx="4482338" cy="4327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Digital tier processes a field of pixels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9280" y="805652"/>
            <a:ext cx="28169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Analog electronics tier with discriminators</a:t>
            </a:r>
          </a:p>
          <a:p>
            <a:r>
              <a:rPr lang="en-US" sz="1200" dirty="0" smtClean="0"/>
              <a:t>timing and memory</a:t>
            </a:r>
            <a:endParaRPr lang="en-US" sz="1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27121" y="565191"/>
            <a:ext cx="479105" cy="814573"/>
            <a:chOff x="4727121" y="565191"/>
            <a:chExt cx="479105" cy="814573"/>
          </a:xfrm>
        </p:grpSpPr>
        <p:sp>
          <p:nvSpPr>
            <p:cNvPr id="15" name="Triangle 14"/>
            <p:cNvSpPr/>
            <p:nvPr/>
          </p:nvSpPr>
          <p:spPr>
            <a:xfrm rot="5400000">
              <a:off x="4855358" y="922681"/>
              <a:ext cx="207917" cy="1868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Elbow Connector 16"/>
            <p:cNvCxnSpPr>
              <a:endCxn id="15" idx="3"/>
            </p:cNvCxnSpPr>
            <p:nvPr/>
          </p:nvCxnSpPr>
          <p:spPr>
            <a:xfrm rot="5400000" flipH="1" flipV="1">
              <a:off x="4614678" y="1128529"/>
              <a:ext cx="363678" cy="13879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15" idx="0"/>
            </p:cNvCxnSpPr>
            <p:nvPr/>
          </p:nvCxnSpPr>
          <p:spPr>
            <a:xfrm flipV="1">
              <a:off x="5052721" y="565191"/>
              <a:ext cx="153505" cy="450895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798190" y="564263"/>
            <a:ext cx="479105" cy="814573"/>
            <a:chOff x="4727121" y="565191"/>
            <a:chExt cx="479105" cy="814573"/>
          </a:xfrm>
        </p:grpSpPr>
        <p:sp>
          <p:nvSpPr>
            <p:cNvPr id="26" name="Triangle 25"/>
            <p:cNvSpPr/>
            <p:nvPr/>
          </p:nvSpPr>
          <p:spPr>
            <a:xfrm rot="5400000">
              <a:off x="4855358" y="922681"/>
              <a:ext cx="207917" cy="1868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lbow Connector 26"/>
            <p:cNvCxnSpPr>
              <a:endCxn id="26" idx="3"/>
            </p:cNvCxnSpPr>
            <p:nvPr/>
          </p:nvCxnSpPr>
          <p:spPr>
            <a:xfrm rot="5400000" flipH="1" flipV="1">
              <a:off x="4614678" y="1128529"/>
              <a:ext cx="363678" cy="13879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6" idx="0"/>
            </p:cNvCxnSpPr>
            <p:nvPr/>
          </p:nvCxnSpPr>
          <p:spPr>
            <a:xfrm flipV="1">
              <a:off x="5052721" y="565191"/>
              <a:ext cx="153505" cy="450895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838485" y="564263"/>
            <a:ext cx="479105" cy="814573"/>
            <a:chOff x="4727121" y="565191"/>
            <a:chExt cx="479105" cy="814573"/>
          </a:xfrm>
        </p:grpSpPr>
        <p:sp>
          <p:nvSpPr>
            <p:cNvPr id="30" name="Triangle 29"/>
            <p:cNvSpPr/>
            <p:nvPr/>
          </p:nvSpPr>
          <p:spPr>
            <a:xfrm rot="5400000">
              <a:off x="4855358" y="922681"/>
              <a:ext cx="207917" cy="1868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Elbow Connector 30"/>
            <p:cNvCxnSpPr>
              <a:endCxn id="30" idx="3"/>
            </p:cNvCxnSpPr>
            <p:nvPr/>
          </p:nvCxnSpPr>
          <p:spPr>
            <a:xfrm rot="5400000" flipH="1" flipV="1">
              <a:off x="4614678" y="1128529"/>
              <a:ext cx="363678" cy="13879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30" idx="0"/>
            </p:cNvCxnSpPr>
            <p:nvPr/>
          </p:nvCxnSpPr>
          <p:spPr>
            <a:xfrm flipV="1">
              <a:off x="5052721" y="565191"/>
              <a:ext cx="153505" cy="450895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878780" y="564263"/>
            <a:ext cx="479105" cy="814573"/>
            <a:chOff x="4727121" y="565191"/>
            <a:chExt cx="479105" cy="814573"/>
          </a:xfrm>
        </p:grpSpPr>
        <p:sp>
          <p:nvSpPr>
            <p:cNvPr id="34" name="Triangle 33"/>
            <p:cNvSpPr/>
            <p:nvPr/>
          </p:nvSpPr>
          <p:spPr>
            <a:xfrm rot="5400000">
              <a:off x="4855358" y="922681"/>
              <a:ext cx="207917" cy="1868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endCxn id="34" idx="3"/>
            </p:cNvCxnSpPr>
            <p:nvPr/>
          </p:nvCxnSpPr>
          <p:spPr>
            <a:xfrm rot="5400000" flipH="1" flipV="1">
              <a:off x="4614678" y="1128529"/>
              <a:ext cx="363678" cy="138792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4" idx="0"/>
            </p:cNvCxnSpPr>
            <p:nvPr/>
          </p:nvCxnSpPr>
          <p:spPr>
            <a:xfrm flipV="1">
              <a:off x="5052721" y="565191"/>
              <a:ext cx="153505" cy="450895"/>
            </a:xfrm>
            <a:prstGeom prst="bentConnector2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03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62" y="767443"/>
            <a:ext cx="8370321" cy="5059363"/>
          </a:xfrm>
        </p:spPr>
        <p:txBody>
          <a:bodyPr/>
          <a:lstStyle/>
          <a:p>
            <a:r>
              <a:rPr lang="en-US" dirty="0" smtClean="0"/>
              <a:t>Much of the calorimeter background is soft and electromagnetic</a:t>
            </a:r>
          </a:p>
          <a:p>
            <a:pPr lvl="1"/>
            <a:r>
              <a:rPr lang="en-US" dirty="0" smtClean="0"/>
              <a:t>High occupancy in the  first few radiation lengths</a:t>
            </a:r>
          </a:p>
          <a:p>
            <a:pPr lvl="1"/>
            <a:r>
              <a:rPr lang="en-US" dirty="0" smtClean="0"/>
              <a:t>2014 study used a time cut and front/back segmentation</a:t>
            </a:r>
          </a:p>
          <a:p>
            <a:pPr lvl="1"/>
            <a:r>
              <a:rPr lang="en-US" dirty="0" smtClean="0"/>
              <a:t>Background pedestal was subtracted.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Backgrounds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" y="2916935"/>
            <a:ext cx="8864959" cy="38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have not thought about this too much</a:t>
            </a:r>
          </a:p>
          <a:p>
            <a:pPr marL="0" indent="0">
              <a:buNone/>
            </a:pPr>
            <a:r>
              <a:rPr lang="en-US" dirty="0" smtClean="0"/>
              <a:t>Original studies used a dual-readout scheme - can this be improved?</a:t>
            </a:r>
          </a:p>
          <a:p>
            <a:r>
              <a:rPr lang="en-US" dirty="0" smtClean="0"/>
              <a:t>A CMS HGC/</a:t>
            </a:r>
            <a:r>
              <a:rPr lang="en-US" dirty="0" err="1" smtClean="0"/>
              <a:t>Calice</a:t>
            </a:r>
            <a:r>
              <a:rPr lang="en-US" dirty="0" smtClean="0"/>
              <a:t> design for the EM section with finer sampling seems to make sense</a:t>
            </a:r>
          </a:p>
          <a:p>
            <a:r>
              <a:rPr lang="en-US" dirty="0" smtClean="0"/>
              <a:t>Use deeper layers to define shower position</a:t>
            </a:r>
          </a:p>
          <a:p>
            <a:pPr lvl="1"/>
            <a:r>
              <a:rPr lang="en-US" dirty="0" smtClean="0"/>
              <a:t>Fit to shower longitudinal and transverse shapes to remove background pedestal</a:t>
            </a:r>
          </a:p>
          <a:p>
            <a:pPr lvl="1"/>
            <a:r>
              <a:rPr lang="en-US" dirty="0" smtClean="0"/>
              <a:t>Pointing of showers</a:t>
            </a:r>
          </a:p>
          <a:p>
            <a:r>
              <a:rPr lang="en-US" dirty="0" smtClean="0"/>
              <a:t>Some energy in a hadronic shower is delayed </a:t>
            </a:r>
            <a:r>
              <a:rPr lang="mr-IN" dirty="0" smtClean="0"/>
              <a:t>–</a:t>
            </a:r>
            <a:r>
              <a:rPr lang="en-US" dirty="0" smtClean="0"/>
              <a:t> how do time cuts affect this?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6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482" y="831801"/>
            <a:ext cx="8672513" cy="4811733"/>
          </a:xfrm>
        </p:spPr>
        <p:txBody>
          <a:bodyPr/>
          <a:lstStyle/>
          <a:p>
            <a:r>
              <a:rPr lang="en-US" sz="2000" dirty="0" smtClean="0"/>
              <a:t>The physics reach of a Muon collider has tantalizing promise, with many unknowns</a:t>
            </a:r>
          </a:p>
          <a:p>
            <a:r>
              <a:rPr lang="en-US" sz="2000" dirty="0" smtClean="0"/>
              <a:t>It is challenging for both accelerator and detector technologies</a:t>
            </a:r>
          </a:p>
          <a:p>
            <a:pPr lvl="1"/>
            <a:r>
              <a:rPr lang="en-US" sz="2000" dirty="0" smtClean="0"/>
              <a:t>An opportunity to explore and expand limits</a:t>
            </a:r>
          </a:p>
          <a:p>
            <a:r>
              <a:rPr lang="en-US" sz="2000" dirty="0" smtClean="0"/>
              <a:t>The utility of such a machine depends on the physics context</a:t>
            </a:r>
          </a:p>
          <a:p>
            <a:pPr lvl="1"/>
            <a:r>
              <a:rPr lang="en-US" sz="2000" dirty="0" smtClean="0"/>
              <a:t>Precision physics &gt; 3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r>
              <a:rPr lang="en-US" sz="2000" dirty="0" smtClean="0"/>
              <a:t>Precision Higgs mass studies</a:t>
            </a:r>
          </a:p>
          <a:p>
            <a:pPr lvl="1"/>
            <a:r>
              <a:rPr lang="en-US" sz="2000" dirty="0" smtClean="0"/>
              <a:t>Z’</a:t>
            </a:r>
          </a:p>
          <a:p>
            <a:pPr lvl="1"/>
            <a:r>
              <a:rPr lang="en-US" sz="2000" dirty="0" smtClean="0"/>
              <a:t>?</a:t>
            </a:r>
          </a:p>
          <a:p>
            <a:r>
              <a:rPr lang="en-US" sz="2000" dirty="0" smtClean="0"/>
              <a:t>A clear understanding of the capability of such a machine would take a significant focused effort for several years (CLIC example)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963" y="112139"/>
            <a:ext cx="8686800" cy="42787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82333" y="5539993"/>
            <a:ext cx="83380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Summaries MAP 2014 winter meeting: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indico.fnal.gov/event/8959/other-view?view=standard</a:t>
            </a:r>
            <a:endParaRPr lang="en-US" sz="1600" dirty="0" smtClean="0"/>
          </a:p>
          <a:p>
            <a:r>
              <a:rPr lang="en-US" sz="1600" dirty="0" smtClean="0"/>
              <a:t>Talks by Di Benedetto, </a:t>
            </a:r>
            <a:r>
              <a:rPr lang="en-US" sz="1600" dirty="0" err="1" smtClean="0"/>
              <a:t>Terentiev</a:t>
            </a:r>
            <a:r>
              <a:rPr lang="en-US" sz="1600" dirty="0" smtClean="0"/>
              <a:t>, and Lipton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516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72" y="876548"/>
            <a:ext cx="9046028" cy="5059363"/>
          </a:xfrm>
        </p:spPr>
        <p:txBody>
          <a:bodyPr/>
          <a:lstStyle/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 focused accelerator R&amp;D program, MAP, was launched in 2010 to study the feasibility of a muon-based collider program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There were a number of earlier studies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 </a:t>
            </a:r>
            <a:r>
              <a:rPr lang="en-US" i="1" dirty="0" smtClean="0"/>
              <a:t>small</a:t>
            </a:r>
            <a:r>
              <a:rPr lang="en-US" dirty="0" smtClean="0"/>
              <a:t> detector conceptual study was also launched to study the physics potential and associated detector issues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Snowmass studies were based on a </a:t>
            </a:r>
            <a:r>
              <a:rPr lang="en-US" dirty="0" smtClean="0"/>
              <a:t>simulation </a:t>
            </a:r>
            <a:r>
              <a:rPr lang="en-US" dirty="0"/>
              <a:t>of a 1.5 </a:t>
            </a:r>
            <a:r>
              <a:rPr lang="en-US" dirty="0" err="1"/>
              <a:t>TeV</a:t>
            </a:r>
            <a:r>
              <a:rPr lang="en-US" dirty="0"/>
              <a:t> muon </a:t>
            </a:r>
            <a:r>
              <a:rPr lang="en-US" dirty="0" smtClean="0"/>
              <a:t>collider, with parametric studies of a Higgs factory.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As a result of the 2013/14 P5 process the MAP program was terminated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This also led to a termination of physics studies</a:t>
            </a:r>
          </a:p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Most of this work was done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Vito Di Benedetto, Anna </a:t>
            </a:r>
            <a:r>
              <a:rPr lang="en-US" dirty="0" err="1">
                <a:solidFill>
                  <a:srgbClr val="FF0000"/>
                </a:solidFill>
              </a:rPr>
              <a:t>Mazzacane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 and Nikolai </a:t>
            </a:r>
            <a:r>
              <a:rPr lang="en-US" dirty="0" err="1" smtClean="0">
                <a:solidFill>
                  <a:srgbClr val="FF0000"/>
                </a:solidFill>
              </a:rPr>
              <a:t>Terentiev</a:t>
            </a:r>
            <a:r>
              <a:rPr lang="en-US" dirty="0" smtClean="0"/>
              <a:t> with support from the MARS team and Hans </a:t>
            </a:r>
            <a:r>
              <a:rPr lang="en-US" dirty="0" err="1" smtClean="0"/>
              <a:t>Wentzel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1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12768"/>
            <a:ext cx="4548943" cy="549802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LHC results seem to indicate that </a:t>
            </a:r>
            <a:r>
              <a:rPr lang="en-US" sz="1800" dirty="0" smtClean="0"/>
              <a:t>any </a:t>
            </a:r>
            <a:r>
              <a:rPr lang="en-US" sz="1800" dirty="0"/>
              <a:t>new physics spectrum is </a:t>
            </a:r>
            <a:r>
              <a:rPr lang="en-US" sz="1800" dirty="0" smtClean="0"/>
              <a:t>likely to </a:t>
            </a:r>
            <a:r>
              <a:rPr lang="en-US" sz="1800" dirty="0"/>
              <a:t>be in the multi-</a:t>
            </a:r>
            <a:r>
              <a:rPr lang="en-US" sz="1800" dirty="0" err="1"/>
              <a:t>TeV</a:t>
            </a:r>
            <a:r>
              <a:rPr lang="en-US" sz="1800" dirty="0"/>
              <a:t> range.</a:t>
            </a:r>
          </a:p>
          <a:p>
            <a:r>
              <a:rPr lang="en-US" sz="1800" dirty="0"/>
              <a:t>This is problematic for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machines </a:t>
            </a:r>
            <a:r>
              <a:rPr lang="en-US" sz="1800" dirty="0"/>
              <a:t>due </a:t>
            </a:r>
            <a:r>
              <a:rPr lang="en-US" sz="1800" dirty="0" smtClean="0"/>
              <a:t>to </a:t>
            </a:r>
            <a:r>
              <a:rPr lang="en-US" sz="1800" dirty="0"/>
              <a:t>power lost </a:t>
            </a:r>
            <a:r>
              <a:rPr lang="en-US" sz="1800" dirty="0" smtClean="0"/>
              <a:t>to radiation</a:t>
            </a:r>
            <a:r>
              <a:rPr lang="en-US" sz="1800" dirty="0"/>
              <a:t>.</a:t>
            </a:r>
          </a:p>
          <a:p>
            <a:r>
              <a:rPr lang="en-US" sz="1800" dirty="0"/>
              <a:t>Muon collider </a:t>
            </a:r>
            <a:r>
              <a:rPr lang="en-US" sz="1800" dirty="0" smtClean="0"/>
              <a:t>seems to </a:t>
            </a:r>
            <a:r>
              <a:rPr lang="en-US" sz="1800" dirty="0"/>
              <a:t>be the </a:t>
            </a:r>
            <a:r>
              <a:rPr lang="en-US" sz="1800" dirty="0" smtClean="0"/>
              <a:t>only </a:t>
            </a:r>
            <a:r>
              <a:rPr lang="en-US" sz="1800" dirty="0"/>
              <a:t>high </a:t>
            </a:r>
            <a:r>
              <a:rPr lang="en-US" sz="1800" dirty="0" smtClean="0"/>
              <a:t>luminosity lepton collider </a:t>
            </a:r>
            <a:r>
              <a:rPr lang="en-US" sz="1800" dirty="0"/>
              <a:t>candidate </a:t>
            </a:r>
            <a:r>
              <a:rPr lang="en-US" sz="1800" dirty="0" smtClean="0"/>
              <a:t>capable </a:t>
            </a:r>
            <a:r>
              <a:rPr lang="en-US" sz="1800" dirty="0"/>
              <a:t>of </a:t>
            </a:r>
            <a:r>
              <a:rPr lang="en-US" sz="1800" dirty="0" smtClean="0"/>
              <a:t>affordably delivering CM </a:t>
            </a:r>
            <a:r>
              <a:rPr lang="en-US" sz="1800" dirty="0"/>
              <a:t>energies &gt;3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r>
              <a:rPr lang="en-US" sz="1800" dirty="0" smtClean="0"/>
              <a:t>Other advantages:</a:t>
            </a:r>
            <a:endParaRPr lang="en-US" sz="1800" dirty="0"/>
          </a:p>
          <a:p>
            <a:pPr lvl="1"/>
            <a:r>
              <a:rPr lang="en-US" sz="1600" dirty="0" smtClean="0"/>
              <a:t>Narrow </a:t>
            </a:r>
            <a:r>
              <a:rPr lang="en-US" sz="1600" dirty="0"/>
              <a:t>beam energy spread </a:t>
            </a:r>
            <a:r>
              <a:rPr lang="en-US" sz="1600" dirty="0" smtClean="0"/>
              <a:t>can </a:t>
            </a:r>
            <a:r>
              <a:rPr lang="en-US" sz="1600" dirty="0"/>
              <a:t>enable precision </a:t>
            </a:r>
            <a:r>
              <a:rPr lang="en-US" sz="1600" dirty="0" smtClean="0"/>
              <a:t>physics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Muon Collider has x 40,000 higher coupling </a:t>
            </a:r>
            <a:r>
              <a:rPr lang="en-US" sz="1800" dirty="0" smtClean="0">
                <a:solidFill>
                  <a:srgbClr val="404040"/>
                </a:solidFill>
              </a:rPr>
              <a:t>for s-channel Higgs</a:t>
            </a:r>
          </a:p>
          <a:p>
            <a:pPr lvl="1"/>
            <a:r>
              <a:rPr lang="en-US" sz="1800" dirty="0"/>
              <a:t>Precise </a:t>
            </a:r>
            <a:r>
              <a:rPr lang="en-US" sz="1800" dirty="0" smtClean="0"/>
              <a:t>(~4 MeV) Higgs mass </a:t>
            </a:r>
            <a:r>
              <a:rPr lang="en-US" sz="1800" dirty="0"/>
              <a:t>measurement </a:t>
            </a:r>
          </a:p>
          <a:p>
            <a:pPr lvl="2"/>
            <a:r>
              <a:rPr lang="en-US" sz="1800" dirty="0"/>
              <a:t>Enabled by precise beam energy measurement by g-2 precession (Raja &amp; </a:t>
            </a:r>
            <a:r>
              <a:rPr lang="en-US" sz="1800" dirty="0" err="1"/>
              <a:t>Tollestrup</a:t>
            </a:r>
            <a:r>
              <a:rPr lang="en-US" sz="1800" dirty="0"/>
              <a:t>)</a:t>
            </a:r>
          </a:p>
          <a:p>
            <a:pPr lvl="1"/>
            <a:endParaRPr lang="en-US" sz="1800" dirty="0" smtClean="0"/>
          </a:p>
          <a:p>
            <a:endParaRPr lang="en-US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93" y="0"/>
            <a:ext cx="4372807" cy="340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220" y="3408218"/>
            <a:ext cx="3738815" cy="34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1" y="490791"/>
            <a:ext cx="8915813" cy="555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Detector is based on ILC concepts (</a:t>
            </a:r>
            <a:r>
              <a:rPr lang="en-US" dirty="0" err="1" smtClean="0"/>
              <a:t>SiD</a:t>
            </a:r>
            <a:r>
              <a:rPr lang="en-US" dirty="0" smtClean="0"/>
              <a:t>, ILD, 4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Fine pitch pixelated vertex and forward detectors (~20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m) </a:t>
            </a:r>
            <a:r>
              <a:rPr lang="en-US" dirty="0" smtClean="0"/>
              <a:t>based on </a:t>
            </a:r>
            <a:r>
              <a:rPr lang="en-US" dirty="0" err="1" smtClean="0"/>
              <a:t>SiD</a:t>
            </a:r>
            <a:endParaRPr lang="en-US" dirty="0" smtClean="0"/>
          </a:p>
          <a:p>
            <a:r>
              <a:rPr lang="en-US" dirty="0" smtClean="0"/>
              <a:t>More coarsely (50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m) pixelated tracker</a:t>
            </a:r>
          </a:p>
          <a:p>
            <a:pPr lvl="1"/>
            <a:r>
              <a:rPr lang="en-US" dirty="0" smtClean="0"/>
              <a:t>Both with sub-ns timing resolution</a:t>
            </a:r>
          </a:p>
          <a:p>
            <a:r>
              <a:rPr lang="en-US" dirty="0" smtClean="0"/>
              <a:t>Dual readout (scintillator/Cerenkov) calorimeter to optimize </a:t>
            </a:r>
            <a:r>
              <a:rPr lang="en-US" dirty="0" err="1" smtClean="0"/>
              <a:t>hadronic</a:t>
            </a:r>
            <a:r>
              <a:rPr lang="en-US" dirty="0" smtClean="0"/>
              <a:t> shower resolution</a:t>
            </a:r>
          </a:p>
          <a:p>
            <a:pPr lvl="1"/>
            <a:r>
              <a:rPr lang="en-US" dirty="0" smtClean="0"/>
              <a:t>Based on existing “Adriano” design with realistic parameters – not optimized for timing</a:t>
            </a:r>
          </a:p>
          <a:p>
            <a:pPr lvl="1"/>
            <a:r>
              <a:rPr lang="en-US" dirty="0" smtClean="0"/>
              <a:t>Between 1 and 12 ns timing gates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6528" y="2715972"/>
            <a:ext cx="324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ILCROOT Detector Model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277425" y="3191754"/>
            <a:ext cx="3732949" cy="3549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051" y="3249385"/>
            <a:ext cx="3097482" cy="349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7105" y="3049330"/>
            <a:ext cx="2533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LCSIM Detector Model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3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1" y="844533"/>
            <a:ext cx="4186463" cy="54256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the detector side the central issue in a muon collider are backgrounds due to muon beam decays.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For a 0.75-TeV muon beam of 2x10</a:t>
            </a:r>
            <a:r>
              <a:rPr lang="en-US" sz="2000" baseline="30000" dirty="0">
                <a:solidFill>
                  <a:srgbClr val="000000"/>
                </a:solidFill>
              </a:rPr>
              <a:t>12</a:t>
            </a:r>
            <a:r>
              <a:rPr lang="en-US" sz="2000" dirty="0">
                <a:solidFill>
                  <a:srgbClr val="000000"/>
                </a:solidFill>
              </a:rPr>
              <a:t>/bunch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4.28x10</a:t>
            </a:r>
            <a:r>
              <a:rPr lang="en-US" sz="2000" baseline="30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decays/m </a:t>
            </a:r>
            <a:r>
              <a:rPr lang="en-US" sz="2000" dirty="0">
                <a:solidFill>
                  <a:srgbClr val="000000"/>
                </a:solidFill>
              </a:rPr>
              <a:t>per bunch crossing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0.5 kW/m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Recalculated with a timing bug fixed in 2014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/>
              <a:t>3.24x10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</a:t>
            </a:r>
            <a:r>
              <a:rPr lang="en-US" sz="2000" dirty="0"/>
              <a:t>particles into </a:t>
            </a:r>
            <a:r>
              <a:rPr lang="en-US" sz="2000" dirty="0" smtClean="0"/>
              <a:t>detector </a:t>
            </a:r>
            <a:r>
              <a:rPr lang="en-US" sz="2000" dirty="0"/>
              <a:t>per crossing </a:t>
            </a:r>
            <a:endParaRPr lang="en-US" sz="2000" dirty="0" smtClean="0"/>
          </a:p>
          <a:p>
            <a:pPr lvl="1"/>
            <a:r>
              <a:rPr lang="en-US" sz="1800" dirty="0" smtClean="0"/>
              <a:t>100 </a:t>
            </a:r>
            <a:r>
              <a:rPr lang="en-US" sz="1800" dirty="0" err="1"/>
              <a:t>keV</a:t>
            </a:r>
            <a:r>
              <a:rPr lang="en-US" sz="1800" dirty="0"/>
              <a:t> threshold for </a:t>
            </a:r>
            <a:r>
              <a:rPr lang="en-US" sz="180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800" dirty="0"/>
              <a:t>, e± </a:t>
            </a:r>
            <a:r>
              <a:rPr lang="en-US" sz="1800" dirty="0" smtClean="0"/>
              <a:t>,</a:t>
            </a:r>
            <a:r>
              <a:rPr lang="en-US" sz="18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800" dirty="0" smtClean="0"/>
              <a:t>± </a:t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charged </a:t>
            </a:r>
            <a:r>
              <a:rPr lang="en-US" sz="1800" dirty="0" smtClean="0"/>
              <a:t>hadrons</a:t>
            </a:r>
          </a:p>
          <a:p>
            <a:pPr lvl="1"/>
            <a:r>
              <a:rPr lang="en-US" sz="1800" dirty="0" smtClean="0"/>
              <a:t>0.001 </a:t>
            </a:r>
            <a:r>
              <a:rPr lang="en-US" sz="1800" dirty="0"/>
              <a:t>eV for n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51765" y="211377"/>
            <a:ext cx="1948453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smtClean="0"/>
              <a:t>MARS </a:t>
            </a:r>
            <a:r>
              <a:rPr lang="en-US" sz="1600" dirty="0"/>
              <a:t>simulations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69" y="2911050"/>
            <a:ext cx="46504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4988966" y="679629"/>
            <a:ext cx="3926434" cy="21004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07575" y="769176"/>
            <a:ext cx="83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MARs-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err="1" smtClean="0">
                <a:solidFill>
                  <a:schemeClr val="bg1"/>
                </a:solidFill>
              </a:rPr>
              <a:t>ILCRoot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handoff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962" y="1833192"/>
            <a:ext cx="962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bg1"/>
                </a:solidFill>
              </a:rPr>
              <a:t>W-poly nose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9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9144000" cy="47288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429419" y="5374664"/>
            <a:ext cx="8549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Mostly neutrons, photons and conversions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5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Energy 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0564"/>
            <a:ext cx="9144000" cy="38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63" y="687831"/>
            <a:ext cx="5267381" cy="3084069"/>
          </a:xfrm>
        </p:spPr>
        <p:txBody>
          <a:bodyPr/>
          <a:lstStyle/>
          <a:p>
            <a:r>
              <a:rPr lang="en-US" sz="1400" dirty="0" smtClean="0"/>
              <a:t>We had relied heavily on timing for background rejection</a:t>
            </a:r>
          </a:p>
          <a:p>
            <a:r>
              <a:rPr lang="en-US" sz="1400" dirty="0"/>
              <a:t>A </a:t>
            </a:r>
            <a:r>
              <a:rPr lang="en-US" sz="1400" dirty="0" smtClean="0"/>
              <a:t>timing bug </a:t>
            </a:r>
            <a:r>
              <a:rPr lang="en-US" sz="1400" dirty="0"/>
              <a:t>in MARS </a:t>
            </a:r>
            <a:r>
              <a:rPr lang="en-US" sz="1400" dirty="0" smtClean="0"/>
              <a:t>meant </a:t>
            </a:r>
            <a:r>
              <a:rPr lang="en-US" sz="1400" dirty="0"/>
              <a:t>we had to revise </a:t>
            </a:r>
            <a:r>
              <a:rPr lang="en-US" sz="1400" dirty="0" smtClean="0"/>
              <a:t>physics analyses </a:t>
            </a:r>
            <a:r>
              <a:rPr lang="en-US" sz="1400" dirty="0"/>
              <a:t>after </a:t>
            </a:r>
            <a:r>
              <a:rPr lang="en-US" sz="1400" dirty="0" smtClean="0"/>
              <a:t>Snowmass</a:t>
            </a:r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peak level </a:t>
            </a:r>
            <a:r>
              <a:rPr lang="en-US" sz="1400" dirty="0" smtClean="0"/>
              <a:t>in the tracker at </a:t>
            </a:r>
            <a:r>
              <a:rPr lang="en-US" sz="1400" dirty="0"/>
              <a:t>t=0 is about 4 orders of magnitude higher than </a:t>
            </a:r>
            <a:r>
              <a:rPr lang="en-US" sz="1400" dirty="0" smtClean="0"/>
              <a:t>before</a:t>
            </a:r>
          </a:p>
          <a:p>
            <a:pPr lvl="1"/>
            <a:r>
              <a:rPr lang="en-US" sz="1400" dirty="0" smtClean="0"/>
              <a:t>The effects in the calorimeter are less dramatic</a:t>
            </a:r>
          </a:p>
          <a:p>
            <a:r>
              <a:rPr lang="en-US" sz="1400" dirty="0" smtClean="0"/>
              <a:t>Cuts</a:t>
            </a:r>
          </a:p>
          <a:p>
            <a:pPr lvl="1"/>
            <a:r>
              <a:rPr lang="en-US" sz="1400" dirty="0" smtClean="0"/>
              <a:t>Timing with respect to muon </a:t>
            </a:r>
          </a:p>
          <a:p>
            <a:pPr lvl="1"/>
            <a:r>
              <a:rPr lang="en-US" sz="1400" dirty="0" smtClean="0"/>
              <a:t>Energy deposition</a:t>
            </a:r>
          </a:p>
          <a:p>
            <a:pPr lvl="1"/>
            <a:r>
              <a:rPr lang="en-US" sz="1400" dirty="0" smtClean="0"/>
              <a:t>Angle offsets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Cuts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478" y="474748"/>
            <a:ext cx="3481126" cy="2784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098" y="2040113"/>
            <a:ext cx="3403886" cy="27895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69746" y="-79675"/>
            <a:ext cx="156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(N</a:t>
            </a:r>
            <a:r>
              <a:rPr lang="en-US" dirty="0"/>
              <a:t>. </a:t>
            </a:r>
            <a:r>
              <a:rPr lang="en-US" dirty="0" err="1" smtClean="0"/>
              <a:t>Terentiev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11" y="3155505"/>
            <a:ext cx="2816466" cy="3585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284" y="4993942"/>
            <a:ext cx="4314303" cy="1694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493478" y="3259649"/>
            <a:ext cx="16799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Time cuts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7081816" y="4777397"/>
            <a:ext cx="16799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Angle </a:t>
            </a:r>
            <a:r>
              <a:rPr lang="en-US" dirty="0" smtClean="0"/>
              <a:t>cuts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2353715" y="3318437"/>
            <a:ext cx="16799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Energy </a:t>
            </a:r>
            <a:r>
              <a:rPr lang="en-US" dirty="0" smtClean="0"/>
              <a:t>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514" y="678903"/>
            <a:ext cx="8848271" cy="5484407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VXD </a:t>
            </a:r>
            <a:r>
              <a:rPr lang="en-US" sz="1800" dirty="0">
                <a:latin typeface="+mj-lt"/>
              </a:rPr>
              <a:t>and Tracker </a:t>
            </a:r>
            <a:r>
              <a:rPr lang="en-US" sz="1800" dirty="0" smtClean="0">
                <a:latin typeface="+mj-lt"/>
              </a:rPr>
              <a:t>cuts</a:t>
            </a:r>
            <a:endParaRPr lang="en-US" sz="1800" dirty="0">
              <a:latin typeface="+mj-lt"/>
            </a:endParaRPr>
          </a:p>
          <a:p>
            <a:pPr lvl="1"/>
            <a:r>
              <a:rPr lang="en-US" sz="1800" dirty="0">
                <a:latin typeface="+mj-lt"/>
              </a:rPr>
              <a:t>timing gate width 0.9 ns (VXD) and 0.9 ns – 1.05 ns (Tracker)</a:t>
            </a:r>
          </a:p>
          <a:p>
            <a:pPr lvl="1"/>
            <a:r>
              <a:rPr lang="en-US" sz="1800" dirty="0">
                <a:latin typeface="+mj-lt"/>
              </a:rPr>
              <a:t>energy deposition, </a:t>
            </a:r>
            <a:r>
              <a:rPr lang="en-US" sz="1800" dirty="0" smtClean="0">
                <a:latin typeface="+mj-lt"/>
              </a:rPr>
              <a:t>Z, layer dependent</a:t>
            </a:r>
            <a:endParaRPr lang="en-US" sz="1800" dirty="0">
              <a:latin typeface="+mj-lt"/>
            </a:endParaRPr>
          </a:p>
          <a:p>
            <a:pPr lvl="1"/>
            <a:r>
              <a:rPr lang="en-US" sz="1800" dirty="0">
                <a:latin typeface="+mj-lt"/>
              </a:rPr>
              <a:t>Delta </a:t>
            </a:r>
            <a:r>
              <a:rPr lang="en-US" sz="1800" dirty="0" smtClean="0">
                <a:latin typeface="+mj-lt"/>
              </a:rPr>
              <a:t>Phi</a:t>
            </a:r>
          </a:p>
          <a:p>
            <a:pPr lvl="1"/>
            <a:r>
              <a:rPr lang="en-US" sz="1800" dirty="0" smtClean="0">
                <a:latin typeface="+mj-lt"/>
              </a:rPr>
              <a:t>Delta </a:t>
            </a:r>
            <a:r>
              <a:rPr lang="en-US" sz="1800" dirty="0">
                <a:latin typeface="+mj-lt"/>
              </a:rPr>
              <a:t>Theta, depends on Z and </a:t>
            </a:r>
            <a:r>
              <a:rPr lang="en-US" sz="1800" dirty="0" smtClean="0">
                <a:latin typeface="+mj-lt"/>
              </a:rPr>
              <a:t>layer</a:t>
            </a:r>
          </a:p>
          <a:p>
            <a:r>
              <a:rPr lang="en-US" sz="1800" dirty="0" smtClean="0">
                <a:latin typeface="+mj-lt"/>
              </a:rPr>
              <a:t>At IP muon </a:t>
            </a:r>
            <a:r>
              <a:rPr lang="en-US" sz="1800" dirty="0">
                <a:latin typeface="+mj-lt"/>
              </a:rPr>
              <a:t>efficiency ~85% </a:t>
            </a:r>
            <a:endParaRPr lang="en-US" sz="1800" dirty="0" smtClean="0">
              <a:latin typeface="+mj-lt"/>
            </a:endParaRPr>
          </a:p>
          <a:p>
            <a:pPr lvl="1"/>
            <a:r>
              <a:rPr lang="en-US" sz="1800" dirty="0" smtClean="0">
                <a:latin typeface="+mj-lt"/>
              </a:rPr>
              <a:t>MARS </a:t>
            </a:r>
            <a:r>
              <a:rPr lang="en-US" sz="1800" dirty="0">
                <a:latin typeface="+mj-lt"/>
              </a:rPr>
              <a:t>background fraction is ~17% in the innermost VXD </a:t>
            </a:r>
            <a:r>
              <a:rPr lang="en-US" sz="1800" dirty="0" smtClean="0">
                <a:latin typeface="+mj-lt"/>
              </a:rPr>
              <a:t>layer</a:t>
            </a:r>
          </a:p>
          <a:p>
            <a:pPr lvl="1"/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~0.5% in the outermost Tracker </a:t>
            </a:r>
            <a:r>
              <a:rPr lang="en-US" sz="1800" dirty="0" smtClean="0">
                <a:latin typeface="+mj-lt"/>
              </a:rPr>
              <a:t>layer</a:t>
            </a:r>
          </a:p>
          <a:p>
            <a:pPr lvl="1"/>
            <a:r>
              <a:rPr lang="en-US" sz="1800" dirty="0" smtClean="0">
                <a:latin typeface="+mj-lt"/>
              </a:rPr>
              <a:t>The </a:t>
            </a:r>
            <a:r>
              <a:rPr lang="en-US" sz="1800" dirty="0">
                <a:latin typeface="+mj-lt"/>
              </a:rPr>
              <a:t>density </a:t>
            </a:r>
            <a:r>
              <a:rPr lang="en-US" sz="1800" dirty="0" smtClean="0">
                <a:latin typeface="+mj-lt"/>
              </a:rPr>
              <a:t>of </a:t>
            </a:r>
            <a:r>
              <a:rPr lang="en-US" sz="1800" dirty="0">
                <a:latin typeface="+mj-lt"/>
              </a:rPr>
              <a:t>MARS surviving hit clusters is ~580 </a:t>
            </a:r>
            <a:r>
              <a:rPr lang="en-US" sz="1800" dirty="0" smtClean="0">
                <a:latin typeface="+mj-lt"/>
              </a:rPr>
              <a:t>cm</a:t>
            </a:r>
            <a:r>
              <a:rPr lang="en-US" sz="1800" baseline="30000" dirty="0" smtClean="0">
                <a:latin typeface="+mj-lt"/>
              </a:rPr>
              <a:t>-2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for innermost VXD barrel layer and ~0.05 </a:t>
            </a:r>
            <a:r>
              <a:rPr lang="en-US" sz="1800" dirty="0" smtClean="0">
                <a:latin typeface="+mj-lt"/>
              </a:rPr>
              <a:t>cm</a:t>
            </a:r>
            <a:r>
              <a:rPr lang="en-US" sz="1800" baseline="30000" dirty="0" smtClean="0">
                <a:latin typeface="+mj-lt"/>
              </a:rPr>
              <a:t>-2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for outmost Tracker barrel layer</a:t>
            </a:r>
            <a:r>
              <a:rPr lang="en-US" sz="1800" dirty="0" smtClean="0">
                <a:latin typeface="+mj-lt"/>
              </a:rPr>
              <a:t>.</a:t>
            </a:r>
          </a:p>
          <a:p>
            <a:r>
              <a:rPr lang="en-US" sz="2000" dirty="0" smtClean="0">
                <a:latin typeface="+mj-lt"/>
              </a:rPr>
              <a:t>An additional calorimeter ROI cut had to be used for the physics analysis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Needed </a:t>
            </a:r>
            <a:r>
              <a:rPr lang="mr-IN" sz="2000" dirty="0" smtClean="0">
                <a:solidFill>
                  <a:srgbClr val="FF0000"/>
                </a:solidFill>
                <a:latin typeface="+mj-lt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small pixels, fast (50ps) timing, fast correlation of hits in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q </a:t>
            </a:r>
          </a:p>
          <a:p>
            <a:pPr marL="0" indent="0">
              <a:buNone/>
            </a:pPr>
            <a:endParaRPr lang="en-US" sz="2000" dirty="0" smtClean="0">
              <a:latin typeface="+mj-lt"/>
              <a:ea typeface="Symbol" charset="2"/>
              <a:cs typeface="Symbol" charset="2"/>
            </a:endParaRP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125513"/>
            <a:ext cx="8686800" cy="427877"/>
          </a:xfrm>
        </p:spPr>
        <p:txBody>
          <a:bodyPr/>
          <a:lstStyle/>
          <a:p>
            <a:r>
              <a:rPr lang="en-US" dirty="0" smtClean="0"/>
              <a:t>Tracker Cuts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26" y="0"/>
            <a:ext cx="4327274" cy="29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7450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16908</TotalTime>
  <Words>975</Words>
  <Application>Microsoft Macintosh PowerPoint</Application>
  <PresentationFormat>On-screen Show (4:3)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Geneva</vt:lpstr>
      <vt:lpstr>Helvetica</vt:lpstr>
      <vt:lpstr>ＭＳ Ｐゴシック</vt:lpstr>
      <vt:lpstr>Symbol</vt:lpstr>
      <vt:lpstr>Arial</vt:lpstr>
      <vt:lpstr>Fermilab_PPT_090915</vt:lpstr>
      <vt:lpstr>PowerPoint Presentation</vt:lpstr>
      <vt:lpstr>Some History</vt:lpstr>
      <vt:lpstr>Collider Context</vt:lpstr>
      <vt:lpstr>Detector Model</vt:lpstr>
      <vt:lpstr>Backgrounds</vt:lpstr>
      <vt:lpstr>Background Distributions</vt:lpstr>
      <vt:lpstr>Background Energy Distributions</vt:lpstr>
      <vt:lpstr>Background Cuts</vt:lpstr>
      <vt:lpstr>Tracker Cuts</vt:lpstr>
      <vt:lpstr>A more sophisticated approach </vt:lpstr>
      <vt:lpstr>Implementation</vt:lpstr>
      <vt:lpstr>Calorimeter Backgrounds</vt:lpstr>
      <vt:lpstr>EM Calorimeter</vt:lpstr>
      <vt:lpstr>Summary</vt:lpstr>
    </vt:vector>
  </TitlesOfParts>
  <Company>Sandbox Studio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539</cp:revision>
  <cp:lastPrinted>2016-02-17T20:55:49Z</cp:lastPrinted>
  <dcterms:created xsi:type="dcterms:W3CDTF">2014-01-03T20:18:13Z</dcterms:created>
  <dcterms:modified xsi:type="dcterms:W3CDTF">2018-04-12T16:17:18Z</dcterms:modified>
</cp:coreProperties>
</file>