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7"/>
  </p:notesMasterIdLst>
  <p:handoutMasterIdLst>
    <p:handoutMasterId r:id="rId8"/>
  </p:handoutMasterIdLst>
  <p:sldIdLst>
    <p:sldId id="305" r:id="rId2"/>
    <p:sldId id="306" r:id="rId3"/>
    <p:sldId id="302" r:id="rId4"/>
    <p:sldId id="307" r:id="rId5"/>
    <p:sldId id="308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EABBC"/>
    <a:srgbClr val="404040"/>
    <a:srgbClr val="1F2DD6"/>
    <a:srgbClr val="909090"/>
    <a:srgbClr val="004C97"/>
    <a:srgbClr val="FF46EB"/>
    <a:srgbClr val="50504E"/>
    <a:srgbClr val="4E4E4E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40" autoAdjust="0"/>
    <p:restoredTop sz="94541"/>
  </p:normalViewPr>
  <p:slideViewPr>
    <p:cSldViewPr snapToGrid="0" snapToObjects="1" showGuides="1">
      <p:cViewPr varScale="1">
        <p:scale>
          <a:sx n="124" d="100"/>
          <a:sy n="124" d="100"/>
        </p:scale>
        <p:origin x="1480" y="16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4/12/18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4/12/18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4/12/18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4/12/18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4/12/18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4/12/18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4/12/18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(null)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50853C-0B27-8F49-A271-733659E59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Criteria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Scientifically interesting – does it have reach to new parameter space or can it better understand a discovered particle? </a:t>
            </a:r>
          </a:p>
          <a:p>
            <a:pPr lvl="1"/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Can Fermilab play a leading role? </a:t>
            </a:r>
          </a:p>
          <a:p>
            <a:pPr lvl="1"/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What R&amp;D is needed?</a:t>
            </a:r>
          </a:p>
          <a:p>
            <a:r>
              <a:rPr lang="en-US" dirty="0">
                <a:solidFill>
                  <a:srgbClr val="404040"/>
                </a:solidFill>
              </a:rPr>
              <a:t>Three potential avenues</a:t>
            </a:r>
          </a:p>
          <a:p>
            <a:pPr lvl="1"/>
            <a:r>
              <a:rPr lang="en-US" dirty="0">
                <a:solidFill>
                  <a:srgbClr val="404040"/>
                </a:solidFill>
              </a:rPr>
              <a:t>Large liquid noble detector</a:t>
            </a:r>
          </a:p>
          <a:p>
            <a:pPr lvl="1"/>
            <a:r>
              <a:rPr lang="en-US" dirty="0">
                <a:solidFill>
                  <a:srgbClr val="404040"/>
                </a:solidFill>
              </a:rPr>
              <a:t>Upgrade to LZ</a:t>
            </a:r>
          </a:p>
          <a:p>
            <a:pPr lvl="1"/>
            <a:r>
              <a:rPr lang="en-US" dirty="0">
                <a:solidFill>
                  <a:srgbClr val="404040"/>
                </a:solidFill>
              </a:rPr>
              <a:t>Liquid helium detector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59D860-9CBC-7543-B1C7-D49E4C2BD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noble liquid dark matter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A86C0-418A-3340-9C80-36CB75A00EE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4/12/18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5375E-D5B9-5A4C-93D9-756607FB75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4D9A1-3E8C-7D43-8408-7D0B14594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200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50853C-0B27-8F49-A271-733659E59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1"/>
            <a:ext cx="8672513" cy="3210032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Probe down to neutrino floor (what does that mean?) at 100 GeV (x5-10 relative to LZ plan)</a:t>
            </a:r>
          </a:p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At the moment, no real momentum in US, so FNAL could start the US train </a:t>
            </a:r>
          </a:p>
          <a:p>
            <a:pPr lvl="1"/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Cryogenics is an obvious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   in, between LZ and DS work.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59D860-9CBC-7543-B1C7-D49E4C2BD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future liquid noble detector (</a:t>
            </a:r>
            <a:r>
              <a:rPr lang="en-US" dirty="0" err="1"/>
              <a:t>LXe</a:t>
            </a:r>
            <a:r>
              <a:rPr lang="en-US" dirty="0"/>
              <a:t> or </a:t>
            </a:r>
            <a:r>
              <a:rPr lang="en-US" dirty="0" err="1"/>
              <a:t>LAr</a:t>
            </a:r>
            <a:r>
              <a:rPr lang="en-US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A86C0-418A-3340-9C80-36CB75A00EE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4/12/18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5375E-D5B9-5A4C-93D9-756607FB75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4D9A1-3E8C-7D43-8408-7D0B14594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6BA5B6-A649-FF4B-8A78-8DE000A02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280" y="2280122"/>
            <a:ext cx="4154452" cy="3802922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FF0C73E-DDD9-E443-9643-48892725791B}"/>
              </a:ext>
            </a:extLst>
          </p:cNvPr>
          <p:cNvSpPr txBox="1">
            <a:spLocks/>
          </p:cNvSpPr>
          <p:nvPr/>
        </p:nvSpPr>
        <p:spPr>
          <a:xfrm>
            <a:off x="228600" y="3412823"/>
            <a:ext cx="5192231" cy="321003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EABBC"/>
                </a:solidFill>
              </a:rPr>
              <a:t>R&amp;D needed into:</a:t>
            </a:r>
          </a:p>
          <a:p>
            <a:pPr lvl="1"/>
            <a:r>
              <a:rPr lang="en-US" dirty="0">
                <a:solidFill>
                  <a:srgbClr val="FEABBC"/>
                </a:solidFill>
              </a:rPr>
              <a:t>Liquid purification</a:t>
            </a:r>
          </a:p>
          <a:p>
            <a:pPr lvl="1"/>
            <a:r>
              <a:rPr lang="en-US" dirty="0">
                <a:solidFill>
                  <a:srgbClr val="FEABBC"/>
                </a:solidFill>
              </a:rPr>
              <a:t>Radon reduction</a:t>
            </a:r>
          </a:p>
          <a:p>
            <a:pPr lvl="1"/>
            <a:r>
              <a:rPr lang="en-US" dirty="0" err="1">
                <a:solidFill>
                  <a:srgbClr val="FEABBC"/>
                </a:solidFill>
              </a:rPr>
              <a:t>Photosensors</a:t>
            </a:r>
            <a:r>
              <a:rPr lang="en-US" dirty="0">
                <a:solidFill>
                  <a:srgbClr val="FEABBC"/>
                </a:solidFill>
              </a:rPr>
              <a:t> (</a:t>
            </a:r>
            <a:r>
              <a:rPr lang="en-US" dirty="0" err="1">
                <a:solidFill>
                  <a:srgbClr val="FEABBC"/>
                </a:solidFill>
              </a:rPr>
              <a:t>SiPMs</a:t>
            </a:r>
            <a:r>
              <a:rPr lang="en-US" dirty="0">
                <a:solidFill>
                  <a:srgbClr val="FEABBC"/>
                </a:solidFill>
              </a:rPr>
              <a:t>?)</a:t>
            </a:r>
          </a:p>
          <a:p>
            <a:pPr lvl="1"/>
            <a:r>
              <a:rPr lang="en-US" dirty="0">
                <a:solidFill>
                  <a:srgbClr val="FEABBC"/>
                </a:solidFill>
              </a:rPr>
              <a:t>Electronics readout (multiplex on cables)</a:t>
            </a:r>
          </a:p>
          <a:p>
            <a:pPr lvl="1"/>
            <a:r>
              <a:rPr lang="en-US" dirty="0">
                <a:solidFill>
                  <a:srgbClr val="FEABBC"/>
                </a:solidFill>
              </a:rPr>
              <a:t>…</a:t>
            </a:r>
          </a:p>
          <a:p>
            <a:pPr marL="0" indent="0">
              <a:buNone/>
            </a:pP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56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Upgrade to LZ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4/12/18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4" name="Content Placeholder 1"/>
          <p:cNvSpPr>
            <a:spLocks noGrp="1"/>
          </p:cNvSpPr>
          <p:nvPr>
            <p:ph sz="half" idx="4294967295"/>
          </p:nvPr>
        </p:nvSpPr>
        <p:spPr>
          <a:xfrm>
            <a:off x="0" y="777841"/>
            <a:ext cx="8198778" cy="183179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Doping with Helium, Double beta decay, or extended running with additional background reduction (e.g. radon removal)</a:t>
            </a:r>
          </a:p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He-doping has new reach (in 2025?), extended running can get another factor of 2-3</a:t>
            </a:r>
          </a:p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He-doping would be FNAL led by default, Hugh currently co-chair of future LZ task force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8271CF-DD19-104B-ADFF-C59040288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488" y="2571313"/>
            <a:ext cx="6314135" cy="3184385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2EAC8FF2-82D3-6B45-8228-8C9D12FC6994}"/>
              </a:ext>
            </a:extLst>
          </p:cNvPr>
          <p:cNvSpPr txBox="1">
            <a:spLocks/>
          </p:cNvSpPr>
          <p:nvPr/>
        </p:nvSpPr>
        <p:spPr>
          <a:xfrm>
            <a:off x="0" y="2609636"/>
            <a:ext cx="2876764" cy="256853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R&amp;D into:</a:t>
            </a:r>
          </a:p>
          <a:p>
            <a:pPr lvl="1"/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Photo sensors (</a:t>
            </a:r>
            <a:r>
              <a:rPr lang="en-US" sz="18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SiPMs</a:t>
            </a: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?)</a:t>
            </a:r>
          </a:p>
          <a:p>
            <a:pPr lvl="1"/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Doping techniques</a:t>
            </a:r>
          </a:p>
          <a:p>
            <a:pPr lvl="1"/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Cryogenics of mixed fluids</a:t>
            </a:r>
          </a:p>
          <a:p>
            <a:pPr lvl="1"/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Radon reduction</a:t>
            </a:r>
          </a:p>
          <a:p>
            <a:pPr lvl="1"/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Calibration</a:t>
            </a:r>
          </a:p>
        </p:txBody>
      </p:sp>
    </p:spTree>
    <p:extLst>
      <p:ext uri="{BB962C8B-B14F-4D97-AF65-F5344CB8AC3E}">
        <p14:creationId xmlns:p14="http://schemas.microsoft.com/office/powerpoint/2010/main" val="10466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Liquid Helium Detector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4/12/18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4" name="Content Placeholder 1"/>
          <p:cNvSpPr>
            <a:spLocks noGrp="1"/>
          </p:cNvSpPr>
          <p:nvPr>
            <p:ph sz="half" idx="4294967295"/>
          </p:nvPr>
        </p:nvSpPr>
        <p:spPr>
          <a:xfrm>
            <a:off x="0" y="777840"/>
            <a:ext cx="8198778" cy="1321178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Push to low masses, beyond any other current technology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647AB4E3-2850-F54E-9B02-3377C7C943D9}"/>
              </a:ext>
            </a:extLst>
          </p:cNvPr>
          <p:cNvSpPr txBox="1">
            <a:spLocks/>
          </p:cNvSpPr>
          <p:nvPr/>
        </p:nvSpPr>
        <p:spPr>
          <a:xfrm>
            <a:off x="0" y="1139660"/>
            <a:ext cx="8915400" cy="516062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Cryogenic or calibrations role for FNAL, ties in with quantum sensing perhaps</a:t>
            </a:r>
          </a:p>
          <a:p>
            <a:pPr lvl="1"/>
            <a:r>
              <a:rPr lang="en-US" sz="1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Politics are interesting – McKinsey at LBL, but not clear that they are pushing it at the lab</a:t>
            </a:r>
            <a:endParaRPr lang="en-US" sz="1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R&amp;D into</a:t>
            </a:r>
          </a:p>
          <a:p>
            <a:pPr lvl="1"/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Single He atom sensors (TES)</a:t>
            </a:r>
          </a:p>
          <a:p>
            <a:pPr lvl="1"/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Calibration at sub 100 eV scales</a:t>
            </a:r>
          </a:p>
          <a:p>
            <a:pPr lvl="1"/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Possible use in NEXUS</a:t>
            </a:r>
          </a:p>
          <a:p>
            <a:pPr lvl="1"/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Lots of things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9F3FDD-3506-A241-9036-F1C527F25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0" y="1914083"/>
            <a:ext cx="4086760" cy="37683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2FD3AC-E38A-D845-8204-B897A6A9090B}"/>
              </a:ext>
            </a:extLst>
          </p:cNvPr>
          <p:cNvSpPr txBox="1"/>
          <p:nvPr/>
        </p:nvSpPr>
        <p:spPr>
          <a:xfrm>
            <a:off x="5357746" y="5760506"/>
            <a:ext cx="243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1707.04591</a:t>
            </a:r>
          </a:p>
        </p:txBody>
      </p:sp>
    </p:spTree>
    <p:extLst>
      <p:ext uri="{BB962C8B-B14F-4D97-AF65-F5344CB8AC3E}">
        <p14:creationId xmlns:p14="http://schemas.microsoft.com/office/powerpoint/2010/main" val="1713091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50853C-0B27-8F49-A271-733659E59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</a:rPr>
              <a:t>Three possibilities </a:t>
            </a:r>
          </a:p>
          <a:p>
            <a:pPr lvl="1"/>
            <a:r>
              <a:rPr lang="en-US" dirty="0">
                <a:solidFill>
                  <a:srgbClr val="404040"/>
                </a:solidFill>
              </a:rPr>
              <a:t>Large liquid noble detector – probably makes the most sense from the lab perspective, but I’m not sure how much support there is yet</a:t>
            </a:r>
          </a:p>
          <a:p>
            <a:pPr lvl="1"/>
            <a:r>
              <a:rPr lang="en-US" dirty="0">
                <a:solidFill>
                  <a:srgbClr val="404040"/>
                </a:solidFill>
              </a:rPr>
              <a:t>Upgrade to LZ – depends a bit on external factors (my EC proposal, NP/HEP détente)</a:t>
            </a:r>
          </a:p>
          <a:p>
            <a:pPr lvl="1"/>
            <a:r>
              <a:rPr lang="en-US" dirty="0">
                <a:solidFill>
                  <a:srgbClr val="404040"/>
                </a:solidFill>
              </a:rPr>
              <a:t>Liquid helium detector – possible tie into quantum information, but least current expertise at FNAL – we would need someone to actually think about this with real fraction of time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59D860-9CBC-7543-B1C7-D49E4C2BD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liquid noble dark matter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A86C0-418A-3340-9C80-36CB75A00EE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4/12/18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5375E-D5B9-5A4C-93D9-756607FB75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4D9A1-3E8C-7D43-8408-7D0B14594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47924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490F9BF3-2F97-EE44-B494-4A01DC77FAD2}" vid="{BB151D97-DBEF-9F4F-A2B4-45F81817DE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 Template</Template>
  <TotalTime>4139</TotalTime>
  <Words>412</Words>
  <Application>Microsoft Macintosh PowerPoint</Application>
  <PresentationFormat>On-screen Show (4:3)</PresentationFormat>
  <Paragraphs>60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ＭＳ Ｐゴシック</vt:lpstr>
      <vt:lpstr>Arial</vt:lpstr>
      <vt:lpstr>Calibri</vt:lpstr>
      <vt:lpstr>Geneva</vt:lpstr>
      <vt:lpstr>Helvetica</vt:lpstr>
      <vt:lpstr>Fermilab_PPT_090815</vt:lpstr>
      <vt:lpstr>Future noble liquid dark matter</vt:lpstr>
      <vt:lpstr>Large future liquid noble detector (LXe or LAr)</vt:lpstr>
      <vt:lpstr>Upgrade to LZ</vt:lpstr>
      <vt:lpstr>Liquid Helium Detector</vt:lpstr>
      <vt:lpstr>Future liquid noble dark matter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Hugh Lippincott</dc:creator>
  <cp:lastModifiedBy>Hugh Lippincott</cp:lastModifiedBy>
  <cp:revision>37</cp:revision>
  <cp:lastPrinted>2014-01-20T19:40:21Z</cp:lastPrinted>
  <dcterms:created xsi:type="dcterms:W3CDTF">2017-04-18T20:29:50Z</dcterms:created>
  <dcterms:modified xsi:type="dcterms:W3CDTF">2018-04-12T20:14:10Z</dcterms:modified>
</cp:coreProperties>
</file>