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2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48E2-ABFB-496E-8893-4F8F9F196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F8CBB-F59B-42F7-8F84-4D046D2D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F77E-F1CC-4AAF-B0AF-77C25A35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99C19-CD8E-42F6-BF49-4855CF33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3420C-4BAD-42D6-A0C3-83BD093C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3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4776-E21B-40C9-BA81-8142DE66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73AFD-40D9-4B54-9330-C5671FF67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FECF0-174F-45E6-A495-A3089B6E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1925C-CFF3-419B-ADBA-EB9BB18F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AB79D-7A6B-4ABE-898D-21122399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56B848-B3B0-42F0-A2FE-66830D024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E5F57-7BB4-4FB3-A7C1-9A26E68BC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9AD8-005E-4707-9C96-A24C383F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5869D-DC8D-4DA3-9092-690AFA1D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342FA-7528-446E-AC6D-0EBBD87B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2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14EEB-30C8-48DD-A0AF-4ADC421F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BEE1-24DC-4C1D-AF03-14F854585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331AD-E44F-4A5A-B418-DAAD2023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9D5D0-CB72-49C5-B296-40ABF752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761C6-A88E-44FF-9B76-69209CBF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7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EC0E3-C40B-4899-AF3B-2B80DE8D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F657D-3E81-4548-878F-B6A0D3C69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9958-E3ED-4E8D-809E-9D634183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D5F0C-DD88-438A-B179-6F0AD5631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E9956-0C5F-4F53-88DD-DCCA4829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6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898E-856F-42EB-B951-C6B2DE65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24A14-612F-4830-AAC9-2CFA69BFA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953B7-B4E9-4274-B3D4-BB72D24B3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6ACBE-BD74-4063-9A5A-4C620A58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BCDC9-A19F-49AF-A3CA-0728348B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3FADD-852F-43F8-A378-F3763B89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43B5-1B80-4730-A59D-ACD04527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B8552-B7D2-4506-A4D8-E85D1EDA8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D15AB-2A3A-4E11-ADE7-121544353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F51F8-A754-4CBF-AAD8-820E8ECE4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4A54C-5F53-47B4-A8C1-A066782DB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AD9D05-EB09-4465-AD4D-CBA742DF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373085-D94E-47BC-9868-F11FB90D2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1DA389-B116-4280-A253-BE4A9E6D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0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1CF38-4BD5-4CB0-BB8D-662EDC91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213B9-7FA5-4872-B532-A95C3286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2CA59-13C4-4E8E-A53F-7C701969C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8246A-58BB-4C3A-99D5-04C21433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1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2BC521-00E8-4ECB-A5FD-ED7D2F49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BBF5C-0EC8-4351-BC64-FC8D2703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F32AB-268C-4810-80DA-908D0200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361BC-0900-4D0B-A4D0-949BD873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10F5F-03F0-4686-BA76-7354E37C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EC377-E480-46EA-A105-EB477828F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55B4F-24A5-46A6-B0BF-7B1ECE22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E2D93-BF42-48F2-B692-F70A3142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AE339-1C92-476B-8F86-77A729A1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8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E628-A51C-4D00-98A6-42CBCC42F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D771D-036D-4190-851D-BCB8927A4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7C3B7-BF1F-49FA-A6A6-1BC11D687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533F9-6C96-454A-8254-8CEB2B59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12022-9A5A-438C-BF5A-AAE60202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A459A-B31C-4FCE-AAB4-BFD0CD77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7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64CAC-376B-4EE9-B881-C88F10DB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049FA-EF89-48C3-83E2-9813A40B2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D9D6F-3FA6-48E5-BCDA-88307A2F9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98719-962B-49C3-801B-B247783C4E9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0834F-44D1-4652-A4DD-16509F2B8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6D49-A61B-4DA0-8738-58C8271BB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BF31-546A-49AF-8AE7-56DBEAE9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B87D1-C1FC-4B2B-BFD0-EF1FAC693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Input on </a:t>
            </a:r>
            <a:r>
              <a:rPr lang="pl-PL" dirty="0" err="1"/>
              <a:t>ASICs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CF318-EB9A-4481-A202-CB7BCE152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G. Deptuch (04/12/2018)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5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F11E6-435C-4C63-B4FA-BC5675FF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General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BEC73-CCF2-44F6-8C2C-8D89E6C4E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ASIC Design </a:t>
            </a:r>
            <a:r>
              <a:rPr lang="pl-PL" dirty="0" err="1"/>
              <a:t>does</a:t>
            </a:r>
            <a:r>
              <a:rPr lang="pl-PL" dirty="0"/>
              <a:t> not </a:t>
            </a:r>
            <a:r>
              <a:rPr lang="pl-PL" dirty="0" err="1"/>
              <a:t>exists</a:t>
            </a:r>
            <a:r>
              <a:rPr lang="pl-PL" dirty="0"/>
              <a:t> </a:t>
            </a:r>
            <a:r>
              <a:rPr lang="pl-PL" dirty="0" err="1"/>
              <a:t>alone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linked</a:t>
            </a:r>
            <a:r>
              <a:rPr lang="pl-PL" dirty="0"/>
              <a:t> to development of </a:t>
            </a:r>
            <a:r>
              <a:rPr lang="pl-PL" dirty="0" err="1"/>
              <a:t>sensors</a:t>
            </a:r>
            <a:r>
              <a:rPr lang="pl-PL" dirty="0"/>
              <a:t>, modeling, </a:t>
            </a:r>
            <a:r>
              <a:rPr lang="pl-PL" dirty="0" err="1"/>
              <a:t>integration</a:t>
            </a:r>
            <a:r>
              <a:rPr lang="pl-PL" dirty="0"/>
              <a:t> and </a:t>
            </a:r>
            <a:r>
              <a:rPr lang="pl-PL" dirty="0" err="1"/>
              <a:t>building</a:t>
            </a:r>
            <a:r>
              <a:rPr lang="pl-PL" dirty="0"/>
              <a:t> </a:t>
            </a:r>
            <a:r>
              <a:rPr lang="pl-PL" dirty="0" err="1"/>
              <a:t>detection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</a:t>
            </a:r>
          </a:p>
          <a:p>
            <a:r>
              <a:rPr lang="pl-PL" dirty="0"/>
              <a:t>ASIC Design </a:t>
            </a:r>
            <a:r>
              <a:rPr lang="pl-PL" dirty="0" err="1"/>
              <a:t>should</a:t>
            </a:r>
            <a:r>
              <a:rPr lang="pl-PL" dirty="0"/>
              <a:t> be </a:t>
            </a:r>
            <a:r>
              <a:rPr lang="pl-PL" dirty="0" err="1"/>
              <a:t>seen</a:t>
            </a:r>
            <a:r>
              <a:rPr lang="pl-PL" dirty="0"/>
              <a:t> </a:t>
            </a:r>
            <a:r>
              <a:rPr lang="en-US" dirty="0"/>
              <a:t>as a </a:t>
            </a:r>
            <a:r>
              <a:rPr lang="pl-PL" dirty="0"/>
              <a:t>c</a:t>
            </a:r>
            <a:r>
              <a:rPr lang="en-US" dirty="0"/>
              <a:t>ore </a:t>
            </a:r>
            <a:r>
              <a:rPr lang="pl-PL" dirty="0"/>
              <a:t>c</a:t>
            </a:r>
            <a:r>
              <a:rPr lang="en-US" dirty="0" err="1"/>
              <a:t>apability</a:t>
            </a:r>
            <a:r>
              <a:rPr lang="en-US" dirty="0"/>
              <a:t> at </a:t>
            </a:r>
            <a:r>
              <a:rPr lang="en-US" dirty="0" err="1"/>
              <a:t>Fermilab</a:t>
            </a:r>
            <a:r>
              <a:rPr lang="pl-PL" dirty="0"/>
              <a:t> and </a:t>
            </a:r>
            <a:r>
              <a:rPr lang="pl-PL" dirty="0" err="1"/>
              <a:t>glueing</a:t>
            </a:r>
            <a:r>
              <a:rPr lang="pl-PL" dirty="0"/>
              <a:t> PPD/EED </a:t>
            </a:r>
            <a:r>
              <a:rPr lang="pl-PL" dirty="0" err="1"/>
              <a:t>efforts</a:t>
            </a:r>
            <a:endParaRPr lang="en-US" dirty="0"/>
          </a:p>
          <a:p>
            <a:pPr lvl="1"/>
            <a:r>
              <a:rPr lang="en-US" dirty="0"/>
              <a:t>Highly specialized engineers</a:t>
            </a:r>
            <a:r>
              <a:rPr lang="pl-PL" dirty="0"/>
              <a:t> (</a:t>
            </a:r>
            <a:r>
              <a:rPr lang="pl-PL" dirty="0" err="1"/>
              <a:t>dominantly</a:t>
            </a:r>
            <a:r>
              <a:rPr lang="pl-PL" dirty="0"/>
              <a:t> with </a:t>
            </a:r>
            <a:r>
              <a:rPr lang="pl-PL" dirty="0" err="1"/>
              <a:t>PhDs</a:t>
            </a:r>
            <a:r>
              <a:rPr lang="pl-PL" dirty="0"/>
              <a:t>) - </a:t>
            </a:r>
            <a:r>
              <a:rPr lang="pl-PL" dirty="0" err="1"/>
              <a:t>workforce</a:t>
            </a:r>
            <a:r>
              <a:rPr lang="en-US" dirty="0"/>
              <a:t> cannot be substituted by students</a:t>
            </a:r>
            <a:r>
              <a:rPr lang="pl-PL" dirty="0"/>
              <a:t>, </a:t>
            </a:r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PhD</a:t>
            </a:r>
            <a:r>
              <a:rPr lang="pl-PL" dirty="0"/>
              <a:t> </a:t>
            </a:r>
            <a:r>
              <a:rPr lang="pl-PL" dirty="0" err="1"/>
              <a:t>students</a:t>
            </a:r>
            <a:r>
              <a:rPr lang="pl-PL" dirty="0"/>
              <a:t> (but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participation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helpful</a:t>
            </a:r>
            <a:r>
              <a:rPr lang="pl-PL" dirty="0"/>
              <a:t>),</a:t>
            </a:r>
            <a:endParaRPr lang="en-US" dirty="0"/>
          </a:p>
          <a:p>
            <a:pPr lvl="1"/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focus</a:t>
            </a:r>
            <a:r>
              <a:rPr lang="pl-PL" dirty="0"/>
              <a:t> and </a:t>
            </a:r>
            <a:r>
              <a:rPr lang="pl-PL" dirty="0" err="1"/>
              <a:t>time</a:t>
            </a:r>
            <a:r>
              <a:rPr lang="pl-PL" dirty="0"/>
              <a:t> not </a:t>
            </a:r>
            <a:r>
              <a:rPr lang="pl-PL" dirty="0" err="1"/>
              <a:t>torn</a:t>
            </a:r>
            <a:r>
              <a:rPr lang="pl-PL" dirty="0"/>
              <a:t> </a:t>
            </a:r>
            <a:r>
              <a:rPr lang="pl-PL" dirty="0" err="1"/>
              <a:t>between</a:t>
            </a:r>
            <a:r>
              <a:rPr lang="pl-PL" dirty="0"/>
              <a:t> </a:t>
            </a:r>
            <a:r>
              <a:rPr lang="pl-PL" dirty="0" err="1"/>
              <a:t>many</a:t>
            </a:r>
            <a:r>
              <a:rPr lang="pl-PL" dirty="0"/>
              <a:t> </a:t>
            </a:r>
            <a:r>
              <a:rPr lang="pl-PL" dirty="0" err="1"/>
              <a:t>tasks</a:t>
            </a:r>
            <a:r>
              <a:rPr lang="pl-PL" dirty="0"/>
              <a:t> (</a:t>
            </a:r>
            <a:r>
              <a:rPr lang="pl-PL" dirty="0" err="1"/>
              <a:t>administration</a:t>
            </a:r>
            <a:r>
              <a:rPr lang="pl-PL" dirty="0"/>
              <a:t>, IT, </a:t>
            </a:r>
            <a:r>
              <a:rPr lang="pl-PL" dirty="0" err="1"/>
              <a:t>legals</a:t>
            </a:r>
            <a:r>
              <a:rPr lang="pl-PL" dirty="0"/>
              <a:t>, etc.),</a:t>
            </a:r>
          </a:p>
          <a:p>
            <a:pPr lvl="1"/>
            <a:r>
              <a:rPr lang="pl-PL" dirty="0" err="1"/>
              <a:t>Infrastructure</a:t>
            </a:r>
            <a:r>
              <a:rPr lang="pl-PL" dirty="0"/>
              <a:t> (design environment and </a:t>
            </a:r>
            <a:r>
              <a:rPr lang="pl-PL" dirty="0" err="1"/>
              <a:t>laboratory</a:t>
            </a:r>
            <a:r>
              <a:rPr lang="pl-PL" dirty="0"/>
              <a:t> </a:t>
            </a:r>
            <a:r>
              <a:rPr lang="pl-PL" dirty="0" err="1"/>
              <a:t>equipment</a:t>
            </a:r>
            <a:r>
              <a:rPr lang="pl-PL" dirty="0"/>
              <a:t>)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essential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Presence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justified</a:t>
            </a:r>
            <a:r>
              <a:rPr lang="pl-PL" dirty="0"/>
              <a:t> by </a:t>
            </a:r>
            <a:r>
              <a:rPr lang="pl-PL" dirty="0" err="1"/>
              <a:t>applications</a:t>
            </a:r>
            <a:r>
              <a:rPr lang="pl-PL" dirty="0"/>
              <a:t> from </a:t>
            </a:r>
            <a:r>
              <a:rPr lang="pl-PL" dirty="0" err="1"/>
              <a:t>extreme</a:t>
            </a:r>
            <a:r>
              <a:rPr lang="pl-PL" dirty="0"/>
              <a:t> </a:t>
            </a:r>
            <a:r>
              <a:rPr lang="pl-PL" dirty="0" err="1"/>
              <a:t>environments</a:t>
            </a:r>
            <a:r>
              <a:rPr lang="pl-PL" dirty="0"/>
              <a:t> and </a:t>
            </a:r>
            <a:r>
              <a:rPr lang="pl-PL" dirty="0" err="1"/>
              <a:t>aggressive</a:t>
            </a:r>
            <a:r>
              <a:rPr lang="pl-PL" dirty="0"/>
              <a:t> R&amp;D,</a:t>
            </a:r>
          </a:p>
          <a:p>
            <a:pPr lvl="1"/>
            <a:r>
              <a:rPr lang="en-US" dirty="0"/>
              <a:t>Project timelines require operational support years after design is completed</a:t>
            </a:r>
            <a:r>
              <a:rPr lang="pl-PL" dirty="0"/>
              <a:t>,</a:t>
            </a:r>
            <a:endParaRPr lang="en-US" dirty="0"/>
          </a:p>
          <a:p>
            <a:r>
              <a:rPr lang="en-US" dirty="0"/>
              <a:t>It takes a </a:t>
            </a:r>
            <a:r>
              <a:rPr lang="pl-PL" dirty="0" err="1"/>
              <a:t>significant</a:t>
            </a:r>
            <a:r>
              <a:rPr lang="en-US" dirty="0"/>
              <a:t> time to build a critical mass of </a:t>
            </a:r>
            <a:r>
              <a:rPr lang="en-US" dirty="0" err="1"/>
              <a:t>expertize</a:t>
            </a:r>
            <a:r>
              <a:rPr lang="pl-PL" dirty="0"/>
              <a:t>, </a:t>
            </a:r>
            <a:r>
              <a:rPr lang="pl-PL" dirty="0" err="1"/>
              <a:t>though</a:t>
            </a:r>
            <a:r>
              <a:rPr lang="pl-PL" dirty="0"/>
              <a:t> </a:t>
            </a:r>
            <a:r>
              <a:rPr lang="pl-PL" dirty="0" err="1"/>
              <a:t>erosion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accelerated</a:t>
            </a:r>
            <a:r>
              <a:rPr lang="pl-PL" dirty="0"/>
              <a:t> </a:t>
            </a:r>
            <a:r>
              <a:rPr lang="pl-PL" dirty="0" err="1"/>
              <a:t>rate</a:t>
            </a:r>
            <a:r>
              <a:rPr lang="en-US" dirty="0"/>
              <a:t> </a:t>
            </a:r>
            <a:endParaRPr lang="pl-PL" dirty="0"/>
          </a:p>
          <a:p>
            <a:pPr lvl="1"/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head-count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for maximum 2 </a:t>
            </a:r>
            <a:r>
              <a:rPr lang="pl-PL" dirty="0" err="1"/>
              <a:t>significant</a:t>
            </a:r>
            <a:r>
              <a:rPr lang="pl-PL" dirty="0"/>
              <a:t> </a:t>
            </a:r>
            <a:r>
              <a:rPr lang="pl-PL" dirty="0" err="1"/>
              <a:t>projects</a:t>
            </a:r>
            <a:r>
              <a:rPr lang="pl-PL" dirty="0"/>
              <a:t>, to </a:t>
            </a:r>
            <a:r>
              <a:rPr lang="pl-PL" dirty="0" err="1"/>
              <a:t>avoid</a:t>
            </a:r>
            <a:r>
              <a:rPr lang="pl-PL" dirty="0"/>
              <a:t> „</a:t>
            </a:r>
            <a:r>
              <a:rPr lang="pl-PL" dirty="0" err="1"/>
              <a:t>success-oriented</a:t>
            </a:r>
            <a:r>
              <a:rPr lang="pl-PL" dirty="0"/>
              <a:t> </a:t>
            </a:r>
            <a:r>
              <a:rPr lang="pl-PL" dirty="0" err="1"/>
              <a:t>plans</a:t>
            </a:r>
            <a:r>
              <a:rPr lang="pl-PL" dirty="0"/>
              <a:t>” and </a:t>
            </a:r>
            <a:r>
              <a:rPr lang="pl-PL" dirty="0" err="1"/>
              <a:t>unfinished</a:t>
            </a:r>
            <a:r>
              <a:rPr lang="pl-PL" dirty="0"/>
              <a:t> </a:t>
            </a:r>
            <a:r>
              <a:rPr lang="pl-PL" dirty="0" err="1"/>
              <a:t>projects</a:t>
            </a:r>
            <a:r>
              <a:rPr lang="pl-PL" dirty="0"/>
              <a:t> (</a:t>
            </a:r>
            <a:r>
              <a:rPr lang="pl-PL" dirty="0" err="1"/>
              <a:t>illusion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1 FTE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achieve</a:t>
            </a:r>
            <a:r>
              <a:rPr lang="pl-PL" dirty="0"/>
              <a:t> </a:t>
            </a:r>
            <a:r>
              <a:rPr lang="pl-PL" dirty="0" err="1"/>
              <a:t>anything</a:t>
            </a:r>
            <a:r>
              <a:rPr lang="pl-PL" dirty="0"/>
              <a:t>), </a:t>
            </a:r>
          </a:p>
          <a:p>
            <a:pPr lvl="1"/>
            <a:r>
              <a:rPr lang="pl-PL" dirty="0" err="1"/>
              <a:t>Skillsets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</a:t>
            </a:r>
            <a:r>
              <a:rPr lang="pl-PL" dirty="0" err="1"/>
              <a:t>eroded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designers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used</a:t>
            </a:r>
            <a:r>
              <a:rPr lang="pl-PL" dirty="0"/>
              <a:t> for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tasks</a:t>
            </a:r>
            <a:r>
              <a:rPr lang="pl-PL" dirty="0"/>
              <a:t>, i</a:t>
            </a:r>
            <a:r>
              <a:rPr lang="en-US" dirty="0" err="1"/>
              <a:t>nvest</a:t>
            </a:r>
            <a:r>
              <a:rPr lang="pl-PL" dirty="0" err="1"/>
              <a:t>ing</a:t>
            </a:r>
            <a:r>
              <a:rPr lang="en-US" dirty="0"/>
              <a:t> in training for tools, techniques and technology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to be in place,</a:t>
            </a:r>
          </a:p>
          <a:p>
            <a:pPr lvl="1"/>
            <a:r>
              <a:rPr lang="pl-PL" dirty="0"/>
              <a:t>It </a:t>
            </a:r>
            <a:r>
              <a:rPr lang="pl-PL" dirty="0" err="1"/>
              <a:t>would</a:t>
            </a:r>
            <a:r>
              <a:rPr lang="pl-PL" dirty="0"/>
              <a:t> be </a:t>
            </a:r>
            <a:r>
              <a:rPr lang="pl-PL" dirty="0" err="1"/>
              <a:t>good</a:t>
            </a:r>
            <a:r>
              <a:rPr lang="pl-PL" dirty="0"/>
              <a:t> to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anticipatory</a:t>
            </a:r>
            <a:r>
              <a:rPr lang="pl-PL" dirty="0"/>
              <a:t> </a:t>
            </a:r>
            <a:r>
              <a:rPr lang="pl-PL" dirty="0" err="1"/>
              <a:t>hiring</a:t>
            </a:r>
            <a:r>
              <a:rPr lang="pl-PL" dirty="0"/>
              <a:t> </a:t>
            </a:r>
            <a:r>
              <a:rPr lang="pl-PL" dirty="0" err="1"/>
              <a:t>rather</a:t>
            </a:r>
            <a:r>
              <a:rPr lang="pl-PL" dirty="0"/>
              <a:t> </a:t>
            </a:r>
            <a:r>
              <a:rPr lang="pl-PL" dirty="0" err="1"/>
              <a:t>than</a:t>
            </a:r>
            <a:r>
              <a:rPr lang="pl-PL" dirty="0"/>
              <a:t> r</a:t>
            </a:r>
            <a:r>
              <a:rPr lang="en-US" dirty="0" err="1"/>
              <a:t>eactionary</a:t>
            </a:r>
            <a:r>
              <a:rPr lang="pl-PL" dirty="0"/>
              <a:t>,</a:t>
            </a:r>
            <a:endParaRPr lang="en-US" dirty="0"/>
          </a:p>
          <a:p>
            <a:pPr lvl="1"/>
            <a:r>
              <a:rPr lang="pl-PL" dirty="0" err="1"/>
              <a:t>Fermilab</a:t>
            </a:r>
            <a:r>
              <a:rPr lang="pl-PL" dirty="0"/>
              <a:t> p</a:t>
            </a:r>
            <a:r>
              <a:rPr lang="en-US" dirty="0" err="1"/>
              <a:t>otentially</a:t>
            </a:r>
            <a:r>
              <a:rPr lang="en-US" dirty="0"/>
              <a:t> could become a center of training in the US equivalent to CERN/IMEC/RAL in Europe</a:t>
            </a:r>
            <a:r>
              <a:rPr lang="pl-PL" dirty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63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F11E6-435C-4C63-B4FA-BC5675FF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Design Tools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BEC73-CCF2-44F6-8C2C-8D89E6C4E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35" y="178131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ASIC Design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National</a:t>
            </a:r>
            <a:r>
              <a:rPr lang="pl-PL" dirty="0"/>
              <a:t> </a:t>
            </a:r>
            <a:r>
              <a:rPr lang="pl-PL" dirty="0" err="1"/>
              <a:t>Laboratory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less </a:t>
            </a:r>
            <a:r>
              <a:rPr lang="pl-PL" dirty="0" err="1"/>
              <a:t>academia-flavor</a:t>
            </a:r>
            <a:r>
              <a:rPr lang="pl-PL" dirty="0"/>
              <a:t> </a:t>
            </a:r>
            <a:r>
              <a:rPr lang="pl-PL" dirty="0" err="1"/>
              <a:t>components</a:t>
            </a:r>
            <a:r>
              <a:rPr lang="pl-PL" dirty="0"/>
              <a:t> </a:t>
            </a:r>
            <a:r>
              <a:rPr lang="pl-PL" dirty="0" err="1"/>
              <a:t>than</a:t>
            </a:r>
            <a:r>
              <a:rPr lang="pl-PL" dirty="0"/>
              <a:t> University, </a:t>
            </a:r>
          </a:p>
          <a:p>
            <a:r>
              <a:rPr lang="pl-PL" dirty="0" err="1"/>
              <a:t>Building</a:t>
            </a:r>
            <a:r>
              <a:rPr lang="pl-PL" dirty="0"/>
              <a:t> of </a:t>
            </a:r>
            <a:r>
              <a:rPr lang="pl-PL" dirty="0" err="1"/>
              <a:t>functional</a:t>
            </a:r>
            <a:r>
              <a:rPr lang="pl-PL" dirty="0"/>
              <a:t> </a:t>
            </a:r>
            <a:r>
              <a:rPr lang="pl-PL" dirty="0" err="1"/>
              <a:t>circuits</a:t>
            </a:r>
            <a:r>
              <a:rPr lang="pl-PL" dirty="0"/>
              <a:t> with </a:t>
            </a:r>
            <a:r>
              <a:rPr lang="pl-PL" dirty="0" err="1"/>
              <a:t>included</a:t>
            </a:r>
            <a:r>
              <a:rPr lang="pl-PL" dirty="0"/>
              <a:t> </a:t>
            </a:r>
            <a:r>
              <a:rPr lang="pl-PL" dirty="0" err="1"/>
              <a:t>novelties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impossible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</a:t>
            </a:r>
            <a:r>
              <a:rPr lang="pl-PL" dirty="0" err="1"/>
              <a:t>industry</a:t>
            </a:r>
            <a:r>
              <a:rPr lang="pl-PL" dirty="0"/>
              <a:t>-standard CAD/EDA </a:t>
            </a:r>
            <a:r>
              <a:rPr lang="pl-PL" dirty="0" err="1"/>
              <a:t>tools</a:t>
            </a:r>
            <a:r>
              <a:rPr lang="pl-PL" dirty="0"/>
              <a:t> and </a:t>
            </a:r>
            <a:r>
              <a:rPr lang="pl-PL" dirty="0" err="1"/>
              <a:t>without</a:t>
            </a:r>
            <a:r>
              <a:rPr lang="pl-PL" dirty="0"/>
              <a:t> </a:t>
            </a:r>
            <a:r>
              <a:rPr lang="pl-PL" dirty="0" err="1"/>
              <a:t>using</a:t>
            </a:r>
            <a:r>
              <a:rPr lang="pl-PL" dirty="0"/>
              <a:t> modern </a:t>
            </a:r>
            <a:r>
              <a:rPr lang="pl-PL" dirty="0" err="1"/>
              <a:t>fabrication</a:t>
            </a:r>
            <a:r>
              <a:rPr lang="pl-PL" dirty="0"/>
              <a:t> </a:t>
            </a:r>
            <a:r>
              <a:rPr lang="pl-PL" dirty="0" err="1"/>
              <a:t>processes</a:t>
            </a:r>
            <a:r>
              <a:rPr lang="pl-PL" dirty="0"/>
              <a:t> (</a:t>
            </a:r>
            <a:r>
              <a:rPr lang="pl-PL" dirty="0" err="1"/>
              <a:t>though</a:t>
            </a:r>
            <a:r>
              <a:rPr lang="pl-PL" dirty="0"/>
              <a:t> </a:t>
            </a:r>
            <a:r>
              <a:rPr lang="pl-PL" dirty="0" err="1"/>
              <a:t>still</a:t>
            </a:r>
            <a:r>
              <a:rPr lang="pl-PL" dirty="0"/>
              <a:t> 2 </a:t>
            </a:r>
            <a:r>
              <a:rPr lang="pl-PL" dirty="0" err="1"/>
              <a:t>or</a:t>
            </a:r>
            <a:r>
              <a:rPr lang="pl-PL" dirty="0"/>
              <a:t> 3 </a:t>
            </a:r>
            <a:r>
              <a:rPr lang="pl-PL" dirty="0" err="1"/>
              <a:t>generations</a:t>
            </a:r>
            <a:r>
              <a:rPr lang="pl-PL" dirty="0"/>
              <a:t> </a:t>
            </a:r>
            <a:r>
              <a:rPr lang="pl-PL" dirty="0" err="1"/>
              <a:t>behind</a:t>
            </a:r>
            <a:r>
              <a:rPr lang="pl-PL" dirty="0"/>
              <a:t> </a:t>
            </a:r>
            <a:r>
              <a:rPr lang="pl-PL" dirty="0" err="1"/>
              <a:t>consumer</a:t>
            </a:r>
            <a:r>
              <a:rPr lang="pl-PL" dirty="0"/>
              <a:t> </a:t>
            </a:r>
            <a:r>
              <a:rPr lang="pl-PL" dirty="0" err="1"/>
              <a:t>electronics</a:t>
            </a:r>
            <a:r>
              <a:rPr lang="pl-PL" dirty="0"/>
              <a:t>)</a:t>
            </a:r>
          </a:p>
          <a:p>
            <a:pPr lvl="1"/>
            <a:r>
              <a:rPr lang="en-US" dirty="0"/>
              <a:t>Project </a:t>
            </a:r>
            <a:r>
              <a:rPr lang="en-US" dirty="0" err="1"/>
              <a:t>complexit</a:t>
            </a:r>
            <a:r>
              <a:rPr lang="pl-PL" dirty="0" err="1"/>
              <a:t>ies</a:t>
            </a:r>
            <a:r>
              <a:rPr lang="en-US" dirty="0"/>
              <a:t> </a:t>
            </a:r>
            <a:r>
              <a:rPr lang="pl-PL" dirty="0" err="1"/>
              <a:t>are</a:t>
            </a:r>
            <a:r>
              <a:rPr lang="en-US" dirty="0"/>
              <a:t> growing dramatically </a:t>
            </a:r>
            <a:r>
              <a:rPr lang="pl-PL" dirty="0"/>
              <a:t>(one ASIC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entire</a:t>
            </a:r>
            <a:r>
              <a:rPr lang="pl-PL" dirty="0"/>
              <a:t> system, </a:t>
            </a:r>
            <a:r>
              <a:rPr lang="pl-PL" dirty="0" err="1"/>
              <a:t>each</a:t>
            </a:r>
            <a:r>
              <a:rPr lang="pl-PL" dirty="0"/>
              <a:t> </a:t>
            </a:r>
            <a:r>
              <a:rPr lang="pl-PL" dirty="0" err="1"/>
              <a:t>block</a:t>
            </a:r>
            <a:r>
              <a:rPr lang="pl-PL" dirty="0"/>
              <a:t> of </a:t>
            </a:r>
            <a:r>
              <a:rPr lang="pl-PL" dirty="0" err="1"/>
              <a:t>such</a:t>
            </a:r>
            <a:r>
              <a:rPr lang="pl-PL" dirty="0"/>
              <a:t> system </a:t>
            </a:r>
            <a:r>
              <a:rPr lang="pl-PL" dirty="0" err="1"/>
              <a:t>is</a:t>
            </a:r>
            <a:r>
              <a:rPr lang="pl-PL" dirty="0"/>
              <a:t> 1 person </a:t>
            </a:r>
            <a:r>
              <a:rPr lang="pl-PL" dirty="0" err="1"/>
              <a:t>task</a:t>
            </a:r>
            <a:r>
              <a:rPr lang="pl-PL" dirty="0"/>
              <a:t>)</a:t>
            </a:r>
          </a:p>
          <a:p>
            <a:pPr lvl="1"/>
            <a:r>
              <a:rPr lang="pl-PL" dirty="0" err="1"/>
              <a:t>Decananometer</a:t>
            </a:r>
            <a:r>
              <a:rPr lang="pl-PL" dirty="0"/>
              <a:t> </a:t>
            </a:r>
            <a:r>
              <a:rPr lang="pl-PL" dirty="0" err="1"/>
              <a:t>scale</a:t>
            </a:r>
            <a:r>
              <a:rPr lang="pl-PL" dirty="0"/>
              <a:t> </a:t>
            </a:r>
            <a:r>
              <a:rPr lang="pl-PL" dirty="0" err="1"/>
              <a:t>processes</a:t>
            </a:r>
            <a:r>
              <a:rPr lang="pl-PL" dirty="0"/>
              <a:t> </a:t>
            </a:r>
            <a:r>
              <a:rPr lang="pl-PL" dirty="0" err="1"/>
              <a:t>come</a:t>
            </a:r>
            <a:r>
              <a:rPr lang="pl-PL" dirty="0"/>
              <a:t> with </a:t>
            </a:r>
            <a:r>
              <a:rPr lang="pl-PL" dirty="0" err="1"/>
              <a:t>complex</a:t>
            </a:r>
            <a:r>
              <a:rPr lang="pl-PL" dirty="0"/>
              <a:t> design </a:t>
            </a:r>
            <a:r>
              <a:rPr lang="pl-PL" dirty="0" err="1"/>
              <a:t>rules</a:t>
            </a:r>
            <a:r>
              <a:rPr lang="pl-PL" dirty="0"/>
              <a:t> and </a:t>
            </a:r>
            <a:r>
              <a:rPr lang="pl-PL" dirty="0" err="1"/>
              <a:t>models</a:t>
            </a:r>
            <a:r>
              <a:rPr lang="pl-PL" dirty="0"/>
              <a:t>,</a:t>
            </a:r>
            <a:endParaRPr lang="en-US" dirty="0"/>
          </a:p>
          <a:p>
            <a:pPr lvl="1"/>
            <a:r>
              <a:rPr lang="en-US" dirty="0"/>
              <a:t>Tools are complex, extremely specialized and require </a:t>
            </a:r>
            <a:r>
              <a:rPr lang="en-US" dirty="0" err="1"/>
              <a:t>expertize</a:t>
            </a:r>
            <a:r>
              <a:rPr lang="en-US" dirty="0"/>
              <a:t> (e.g. </a:t>
            </a:r>
            <a:r>
              <a:rPr lang="pl-PL" dirty="0"/>
              <a:t>p</a:t>
            </a:r>
            <a:r>
              <a:rPr lang="en-US" dirty="0" err="1"/>
              <a:t>ower</a:t>
            </a:r>
            <a:r>
              <a:rPr lang="en-US" dirty="0"/>
              <a:t> and signal integrity used to be hand calculations; this is now impossible. Multiple power domains and high frequency switching require the development of new tools) </a:t>
            </a:r>
          </a:p>
          <a:p>
            <a:r>
              <a:rPr lang="en-US" dirty="0"/>
              <a:t>Tools are only as good as the user</a:t>
            </a:r>
          </a:p>
        </p:txBody>
      </p:sp>
    </p:spTree>
    <p:extLst>
      <p:ext uri="{BB962C8B-B14F-4D97-AF65-F5344CB8AC3E}">
        <p14:creationId xmlns:p14="http://schemas.microsoft.com/office/powerpoint/2010/main" val="49815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F11E6-435C-4C63-B4FA-BC5675FF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Looking</a:t>
            </a:r>
            <a:r>
              <a:rPr lang="pl-PL" dirty="0"/>
              <a:t> </a:t>
            </a:r>
            <a:r>
              <a:rPr lang="pl-PL" dirty="0" err="1"/>
              <a:t>forward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BEC73-CCF2-44F6-8C2C-8D89E6C4E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35" y="178131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It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becoming</a:t>
            </a:r>
            <a:r>
              <a:rPr lang="pl-PL" dirty="0"/>
              <a:t> a </a:t>
            </a:r>
            <a:r>
              <a:rPr lang="pl-PL" dirty="0" err="1"/>
              <a:t>common</a:t>
            </a:r>
            <a:r>
              <a:rPr lang="pl-PL" dirty="0"/>
              <a:t> </a:t>
            </a:r>
            <a:r>
              <a:rPr lang="pl-PL" dirty="0" err="1"/>
              <a:t>feeling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Electronics Engineering (</a:t>
            </a:r>
            <a:r>
              <a:rPr lang="pl-PL" dirty="0" err="1"/>
              <a:t>specifically</a:t>
            </a:r>
            <a:r>
              <a:rPr lang="pl-PL" dirty="0"/>
              <a:t> solid-</a:t>
            </a:r>
            <a:r>
              <a:rPr lang="pl-PL" dirty="0" err="1"/>
              <a:t>state</a:t>
            </a:r>
            <a:r>
              <a:rPr lang="pl-PL" dirty="0"/>
              <a:t> </a:t>
            </a:r>
            <a:r>
              <a:rPr lang="pl-PL" dirty="0" err="1"/>
              <a:t>circuits</a:t>
            </a:r>
            <a:r>
              <a:rPr lang="pl-PL" dirty="0"/>
              <a:t> design)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becoming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amalgamat of </a:t>
            </a:r>
            <a:r>
              <a:rPr lang="pl-PL" dirty="0" err="1"/>
              <a:t>electrical</a:t>
            </a:r>
            <a:r>
              <a:rPr lang="pl-PL" dirty="0"/>
              <a:t> engineering, solid-</a:t>
            </a:r>
            <a:r>
              <a:rPr lang="pl-PL" dirty="0" err="1"/>
              <a:t>state</a:t>
            </a:r>
            <a:r>
              <a:rPr lang="pl-PL" dirty="0"/>
              <a:t> </a:t>
            </a:r>
            <a:r>
              <a:rPr lang="pl-PL" dirty="0" err="1"/>
              <a:t>physics</a:t>
            </a:r>
            <a:r>
              <a:rPr lang="pl-PL" dirty="0"/>
              <a:t>, </a:t>
            </a:r>
            <a:r>
              <a:rPr lang="pl-PL" dirty="0" err="1"/>
              <a:t>information</a:t>
            </a:r>
            <a:r>
              <a:rPr lang="pl-PL" dirty="0"/>
              <a:t> </a:t>
            </a:r>
            <a:r>
              <a:rPr lang="pl-PL" dirty="0" err="1"/>
              <a:t>theory</a:t>
            </a:r>
            <a:r>
              <a:rPr lang="pl-PL" dirty="0"/>
              <a:t>, quantum </a:t>
            </a:r>
            <a:r>
              <a:rPr lang="pl-PL" dirty="0" err="1"/>
              <a:t>sciences</a:t>
            </a:r>
            <a:r>
              <a:rPr lang="pl-PL" dirty="0"/>
              <a:t> </a:t>
            </a:r>
          </a:p>
          <a:p>
            <a:r>
              <a:rPr lang="en-US" dirty="0"/>
              <a:t>ASIC Design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en-US" dirty="0"/>
              <a:t>competitive</a:t>
            </a:r>
            <a:r>
              <a:rPr lang="pl-PL" dirty="0"/>
              <a:t> and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continuous</a:t>
            </a:r>
            <a:r>
              <a:rPr lang="pl-PL" dirty="0"/>
              <a:t> </a:t>
            </a:r>
            <a:r>
              <a:rPr lang="pl-PL" dirty="0" err="1"/>
              <a:t>improvement</a:t>
            </a:r>
            <a:r>
              <a:rPr lang="pl-PL" dirty="0"/>
              <a:t> of </a:t>
            </a:r>
            <a:r>
              <a:rPr lang="pl-PL" dirty="0" err="1"/>
              <a:t>skills</a:t>
            </a:r>
            <a:endParaRPr lang="pl-PL" dirty="0"/>
          </a:p>
          <a:p>
            <a:pPr lvl="1"/>
            <a:r>
              <a:rPr lang="pl-PL" dirty="0" err="1"/>
              <a:t>Fermilab</a:t>
            </a:r>
            <a:r>
              <a:rPr lang="pl-PL" dirty="0"/>
              <a:t> ASIC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managed</a:t>
            </a:r>
            <a:r>
              <a:rPr lang="pl-PL" dirty="0"/>
              <a:t> </a:t>
            </a:r>
            <a:r>
              <a:rPr lang="pl-PL" dirty="0" err="1"/>
              <a:t>transition</a:t>
            </a:r>
            <a:r>
              <a:rPr lang="pl-PL" dirty="0"/>
              <a:t> from „</a:t>
            </a:r>
            <a:r>
              <a:rPr lang="pl-PL" dirty="0" err="1"/>
              <a:t>hand-made</a:t>
            </a:r>
            <a:r>
              <a:rPr lang="pl-PL" dirty="0"/>
              <a:t> design” to „</a:t>
            </a:r>
            <a:r>
              <a:rPr lang="pl-PL" dirty="0" err="1"/>
              <a:t>tools-supported</a:t>
            </a:r>
            <a:r>
              <a:rPr lang="pl-PL" dirty="0"/>
              <a:t> design” but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still</a:t>
            </a:r>
            <a:r>
              <a:rPr lang="pl-PL" dirty="0"/>
              <a:t> a lot to do to </a:t>
            </a:r>
            <a:r>
              <a:rPr lang="pl-PL" dirty="0" err="1"/>
              <a:t>stay</a:t>
            </a:r>
            <a:r>
              <a:rPr lang="pl-PL" dirty="0"/>
              <a:t> </a:t>
            </a:r>
            <a:r>
              <a:rPr lang="pl-PL" dirty="0" err="1"/>
              <a:t>current</a:t>
            </a:r>
            <a:r>
              <a:rPr lang="pl-PL" dirty="0"/>
              <a:t> with </a:t>
            </a:r>
            <a:r>
              <a:rPr lang="pl-PL" dirty="0" err="1"/>
              <a:t>industry</a:t>
            </a:r>
            <a:r>
              <a:rPr lang="pl-PL" dirty="0"/>
              <a:t> </a:t>
            </a:r>
            <a:r>
              <a:rPr lang="pl-PL" dirty="0" err="1"/>
              <a:t>standards</a:t>
            </a:r>
            <a:r>
              <a:rPr lang="pl-PL" dirty="0"/>
              <a:t> and to </a:t>
            </a:r>
            <a:r>
              <a:rPr lang="pl-PL" dirty="0" err="1"/>
              <a:t>navigate</a:t>
            </a:r>
            <a:r>
              <a:rPr lang="pl-PL" dirty="0"/>
              <a:t> in era of „</a:t>
            </a:r>
            <a:r>
              <a:rPr lang="pl-PL" dirty="0" err="1"/>
              <a:t>programming-type</a:t>
            </a:r>
            <a:r>
              <a:rPr lang="pl-PL" dirty="0"/>
              <a:t> design” (3D </a:t>
            </a:r>
            <a:r>
              <a:rPr lang="pl-PL" dirty="0" err="1"/>
              <a:t>prinitng</a:t>
            </a:r>
            <a:r>
              <a:rPr lang="pl-PL" dirty="0"/>
              <a:t> </a:t>
            </a:r>
            <a:r>
              <a:rPr lang="pl-PL" dirty="0" err="1"/>
              <a:t>can</a:t>
            </a:r>
            <a:r>
              <a:rPr lang="pl-PL" dirty="0"/>
              <a:t> be </a:t>
            </a:r>
            <a:r>
              <a:rPr lang="pl-PL" dirty="0" err="1"/>
              <a:t>done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home</a:t>
            </a:r>
            <a:r>
              <a:rPr lang="pl-PL" dirty="0"/>
              <a:t> </a:t>
            </a:r>
            <a:r>
              <a:rPr lang="pl-PL" dirty="0" err="1"/>
              <a:t>now</a:t>
            </a:r>
            <a:r>
              <a:rPr lang="pl-PL" dirty="0"/>
              <a:t>, but </a:t>
            </a:r>
            <a:r>
              <a:rPr lang="pl-PL" dirty="0" err="1"/>
              <a:t>professional</a:t>
            </a:r>
            <a:r>
              <a:rPr lang="pl-PL" dirty="0"/>
              <a:t> </a:t>
            </a:r>
            <a:r>
              <a:rPr lang="pl-PL" dirty="0" err="1"/>
              <a:t>mechanics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moved</a:t>
            </a:r>
            <a:r>
              <a:rPr lang="pl-PL" dirty="0"/>
              <a:t> </a:t>
            </a:r>
            <a:r>
              <a:rPr lang="pl-PL" dirty="0" err="1"/>
              <a:t>onto</a:t>
            </a:r>
            <a:r>
              <a:rPr lang="pl-PL" dirty="0"/>
              <a:t> one step </a:t>
            </a:r>
            <a:r>
              <a:rPr lang="pl-PL" dirty="0" err="1"/>
              <a:t>higher</a:t>
            </a:r>
            <a:r>
              <a:rPr lang="pl-PL" dirty="0"/>
              <a:t> </a:t>
            </a:r>
            <a:r>
              <a:rPr lang="pl-PL" dirty="0" err="1"/>
              <a:t>level</a:t>
            </a:r>
            <a:r>
              <a:rPr lang="pl-PL" dirty="0"/>
              <a:t>)</a:t>
            </a:r>
          </a:p>
          <a:p>
            <a:pPr lvl="1"/>
            <a:r>
              <a:rPr lang="pl-PL" dirty="0" err="1"/>
              <a:t>Support</a:t>
            </a:r>
            <a:r>
              <a:rPr lang="pl-PL" dirty="0"/>
              <a:t> of </a:t>
            </a:r>
            <a:r>
              <a:rPr lang="pl-PL" dirty="0" err="1"/>
              <a:t>initiatives</a:t>
            </a:r>
            <a:r>
              <a:rPr lang="pl-PL" dirty="0"/>
              <a:t> of </a:t>
            </a:r>
            <a:r>
              <a:rPr lang="pl-PL" dirty="0" err="1"/>
              <a:t>having</a:t>
            </a:r>
            <a:r>
              <a:rPr lang="pl-PL" dirty="0"/>
              <a:t> </a:t>
            </a:r>
            <a:r>
              <a:rPr lang="pl-PL" dirty="0" err="1"/>
              <a:t>projects</a:t>
            </a:r>
            <a:r>
              <a:rPr lang="pl-PL" dirty="0"/>
              <a:t> and </a:t>
            </a:r>
            <a:r>
              <a:rPr lang="pl-PL" dirty="0" err="1"/>
              <a:t>grants</a:t>
            </a:r>
            <a:r>
              <a:rPr lang="pl-PL" dirty="0"/>
              <a:t> with </a:t>
            </a:r>
            <a:r>
              <a:rPr lang="pl-PL" dirty="0" err="1"/>
              <a:t>technology</a:t>
            </a:r>
            <a:r>
              <a:rPr lang="pl-PL" dirty="0"/>
              <a:t> </a:t>
            </a:r>
            <a:r>
              <a:rPr lang="pl-PL" dirty="0" err="1"/>
              <a:t>leaders</a:t>
            </a:r>
            <a:r>
              <a:rPr lang="pl-PL" dirty="0"/>
              <a:t> and b</a:t>
            </a:r>
            <a:r>
              <a:rPr lang="en-US" dirty="0" err="1"/>
              <a:t>uilding</a:t>
            </a:r>
            <a:r>
              <a:rPr lang="en-US" dirty="0"/>
              <a:t> </a:t>
            </a:r>
            <a:r>
              <a:rPr lang="en-US" dirty="0" err="1"/>
              <a:t>expertize</a:t>
            </a:r>
            <a:r>
              <a:rPr lang="en-US" dirty="0"/>
              <a:t> by taking on Non-HEP projects</a:t>
            </a:r>
          </a:p>
          <a:p>
            <a:pPr lvl="2"/>
            <a:r>
              <a:rPr lang="en-US" dirty="0"/>
              <a:t>Anticipate technical needs in HEP through investigations in other fields</a:t>
            </a:r>
            <a:r>
              <a:rPr lang="pl-PL" dirty="0"/>
              <a:t> (</a:t>
            </a:r>
            <a:r>
              <a:rPr lang="pl-PL" dirty="0" err="1"/>
              <a:t>lead</a:t>
            </a:r>
            <a:r>
              <a:rPr lang="pl-PL" dirty="0"/>
              <a:t> </a:t>
            </a:r>
            <a:r>
              <a:rPr lang="pl-PL" dirty="0" err="1"/>
              <a:t>universities</a:t>
            </a:r>
            <a:r>
              <a:rPr lang="pl-PL" dirty="0"/>
              <a:t>,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labs</a:t>
            </a:r>
            <a:r>
              <a:rPr lang="pl-PL" dirty="0"/>
              <a:t>, </a:t>
            </a:r>
            <a:r>
              <a:rPr lang="pl-PL" dirty="0" err="1"/>
              <a:t>industry</a:t>
            </a:r>
            <a:r>
              <a:rPr lang="pl-PL" dirty="0"/>
              <a:t>)</a:t>
            </a:r>
            <a:endParaRPr lang="en-US" dirty="0"/>
          </a:p>
          <a:p>
            <a:pPr lvl="2"/>
            <a:r>
              <a:rPr lang="en-US" dirty="0"/>
              <a:t>Establish strategic partnerships with other labs (e.g. Sandia, MIT LL)</a:t>
            </a:r>
            <a:r>
              <a:rPr lang="pl-PL" dirty="0"/>
              <a:t> for </a:t>
            </a:r>
            <a:r>
              <a:rPr lang="pl-PL" dirty="0" err="1"/>
              <a:t>securing</a:t>
            </a:r>
            <a:r>
              <a:rPr lang="pl-PL" dirty="0"/>
              <a:t> </a:t>
            </a:r>
            <a:r>
              <a:rPr lang="pl-PL" dirty="0" err="1"/>
              <a:t>technology</a:t>
            </a:r>
            <a:r>
              <a:rPr lang="pl-PL" dirty="0"/>
              <a:t> </a:t>
            </a:r>
            <a:r>
              <a:rPr lang="pl-PL" dirty="0" err="1"/>
              <a:t>access</a:t>
            </a:r>
            <a:r>
              <a:rPr lang="pl-PL" dirty="0"/>
              <a:t> </a:t>
            </a:r>
            <a:endParaRPr lang="en-US" dirty="0"/>
          </a:p>
          <a:p>
            <a:pPr lvl="1"/>
            <a:r>
              <a:rPr lang="en-US" dirty="0"/>
              <a:t>Investigating new technology nodes in anticipation of project needs </a:t>
            </a:r>
          </a:p>
          <a:p>
            <a:r>
              <a:rPr lang="pl-PL" dirty="0" err="1"/>
              <a:t>Projects</a:t>
            </a:r>
            <a:r>
              <a:rPr lang="pl-PL" dirty="0"/>
              <a:t> to be </a:t>
            </a:r>
            <a:r>
              <a:rPr lang="pl-PL" dirty="0" err="1"/>
              <a:t>carried</a:t>
            </a:r>
            <a:r>
              <a:rPr lang="pl-PL" dirty="0"/>
              <a:t> out</a:t>
            </a:r>
            <a:r>
              <a:rPr lang="en-US" dirty="0"/>
              <a:t> will have an edge </a:t>
            </a:r>
            <a:r>
              <a:rPr lang="pl-PL" dirty="0"/>
              <a:t>ASIC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en-US" dirty="0"/>
              <a:t>well prepared</a:t>
            </a:r>
            <a:r>
              <a:rPr lang="pl-PL" dirty="0"/>
              <a:t>. </a:t>
            </a:r>
            <a:r>
              <a:rPr lang="en-US" dirty="0"/>
              <a:t>When a project requiring 28</a:t>
            </a:r>
            <a:r>
              <a:rPr lang="pl-PL" dirty="0"/>
              <a:t> </a:t>
            </a:r>
            <a:r>
              <a:rPr lang="en-US" dirty="0"/>
              <a:t>nm arises there will be a steep learning curve which delays project delivery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eliminate</a:t>
            </a:r>
            <a:r>
              <a:rPr lang="pl-PL" dirty="0"/>
              <a:t> from the </a:t>
            </a:r>
            <a:r>
              <a:rPr lang="pl-PL" dirty="0" err="1"/>
              <a:t>game</a:t>
            </a:r>
            <a:endParaRPr lang="pl-PL" dirty="0"/>
          </a:p>
          <a:p>
            <a:pPr lvl="1"/>
            <a:r>
              <a:rPr lang="en-US" dirty="0"/>
              <a:t>e.g. CERN is already investigating 28nm and we are not</a:t>
            </a:r>
            <a:r>
              <a:rPr lang="pl-PL" dirty="0"/>
              <a:t> – </a:t>
            </a:r>
            <a:r>
              <a:rPr lang="pl-PL" dirty="0" err="1"/>
              <a:t>manpower</a:t>
            </a:r>
            <a:r>
              <a:rPr lang="pl-PL" dirty="0"/>
              <a:t>/</a:t>
            </a:r>
            <a:r>
              <a:rPr lang="pl-PL" dirty="0" err="1"/>
              <a:t>funding</a:t>
            </a:r>
            <a:r>
              <a:rPr lang="pl-PL" dirty="0"/>
              <a:t>,</a:t>
            </a:r>
            <a:r>
              <a:rPr lang="en-US" dirty="0"/>
              <a:t> </a:t>
            </a:r>
            <a:endParaRPr lang="pl-PL" dirty="0"/>
          </a:p>
          <a:p>
            <a:pPr lvl="1"/>
            <a:r>
              <a:rPr lang="pl-PL" dirty="0" err="1"/>
              <a:t>Fermilab</a:t>
            </a:r>
            <a:r>
              <a:rPr lang="pl-PL" dirty="0"/>
              <a:t> ASIC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not be </a:t>
            </a:r>
            <a:r>
              <a:rPr lang="en-US" dirty="0"/>
              <a:t> a suitable collaboration partner without the right knowledge</a:t>
            </a:r>
          </a:p>
          <a:p>
            <a:r>
              <a:rPr lang="pl-PL" dirty="0" err="1"/>
              <a:t>Victimization</a:t>
            </a:r>
            <a:r>
              <a:rPr lang="pl-PL" dirty="0"/>
              <a:t> of </a:t>
            </a:r>
            <a:r>
              <a:rPr lang="pl-PL" dirty="0" err="1"/>
              <a:t>being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cutting</a:t>
            </a:r>
            <a:r>
              <a:rPr lang="pl-PL" dirty="0"/>
              <a:t> </a:t>
            </a:r>
            <a:r>
              <a:rPr lang="pl-PL" dirty="0" err="1"/>
              <a:t>technology</a:t>
            </a:r>
            <a:r>
              <a:rPr lang="pl-PL" dirty="0"/>
              <a:t> Edge (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least</a:t>
            </a:r>
            <a:r>
              <a:rPr lang="pl-PL" dirty="0"/>
              <a:t> </a:t>
            </a:r>
            <a:r>
              <a:rPr lang="pl-PL" dirty="0" err="1"/>
              <a:t>close</a:t>
            </a:r>
            <a:r>
              <a:rPr lang="pl-PL" dirty="0"/>
              <a:t> to </a:t>
            </a:r>
            <a:r>
              <a:rPr lang="pl-PL" dirty="0" err="1"/>
              <a:t>it</a:t>
            </a:r>
            <a:r>
              <a:rPr lang="pl-PL" dirty="0"/>
              <a:t>)</a:t>
            </a:r>
            <a:endParaRPr lang="en-US" dirty="0"/>
          </a:p>
          <a:p>
            <a:pPr lvl="1"/>
            <a:r>
              <a:rPr lang="en-US" dirty="0"/>
              <a:t>NDA’s</a:t>
            </a:r>
            <a:r>
              <a:rPr lang="pl-PL" dirty="0"/>
              <a:t>, </a:t>
            </a:r>
            <a:r>
              <a:rPr lang="pl-PL" dirty="0" err="1"/>
              <a:t>PLAs</a:t>
            </a:r>
            <a:r>
              <a:rPr lang="pl-PL" dirty="0"/>
              <a:t>, </a:t>
            </a:r>
            <a:r>
              <a:rPr lang="pl-PL" dirty="0" err="1"/>
              <a:t>DLAs</a:t>
            </a:r>
            <a:r>
              <a:rPr lang="pl-PL" dirty="0"/>
              <a:t> and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documents</a:t>
            </a:r>
            <a:r>
              <a:rPr lang="en-US" dirty="0"/>
              <a:t> must be signed</a:t>
            </a:r>
            <a:r>
              <a:rPr lang="pl-PL" dirty="0"/>
              <a:t>/</a:t>
            </a:r>
            <a:r>
              <a:rPr lang="pl-PL" dirty="0" err="1"/>
              <a:t>executed</a:t>
            </a:r>
            <a:r>
              <a:rPr lang="pl-PL" dirty="0"/>
              <a:t>,</a:t>
            </a:r>
            <a:endParaRPr lang="en-US" dirty="0"/>
          </a:p>
          <a:p>
            <a:pPr lvl="1"/>
            <a:r>
              <a:rPr lang="en-US" dirty="0"/>
              <a:t>Standard cell libraries </a:t>
            </a:r>
            <a:r>
              <a:rPr lang="pl-PL" dirty="0"/>
              <a:t>and IP </a:t>
            </a:r>
            <a:r>
              <a:rPr lang="pl-PL" dirty="0" err="1"/>
              <a:t>blocks</a:t>
            </a:r>
            <a:r>
              <a:rPr lang="pl-PL" dirty="0"/>
              <a:t> </a:t>
            </a:r>
            <a:r>
              <a:rPr lang="en-US" dirty="0"/>
              <a:t>must be investigated</a:t>
            </a:r>
          </a:p>
          <a:p>
            <a:pPr lvl="1"/>
            <a:r>
              <a:rPr lang="en-US" dirty="0"/>
              <a:t>Basic analog functionality must be developed</a:t>
            </a:r>
          </a:p>
        </p:txBody>
      </p:sp>
    </p:spTree>
    <p:extLst>
      <p:ext uri="{BB962C8B-B14F-4D97-AF65-F5344CB8AC3E}">
        <p14:creationId xmlns:p14="http://schemas.microsoft.com/office/powerpoint/2010/main" val="87572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663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Input on ASICs</vt:lpstr>
      <vt:lpstr>General</vt:lpstr>
      <vt:lpstr>Design Tools</vt:lpstr>
      <vt:lpstr>Looking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on ASIC</dc:title>
  <dc:creator>Gregory W. Deptuch x4659 14819N</dc:creator>
  <cp:lastModifiedBy>Gregory W. Deptuch x4659 14819N</cp:lastModifiedBy>
  <cp:revision>11</cp:revision>
  <dcterms:created xsi:type="dcterms:W3CDTF">2018-04-12T15:07:50Z</dcterms:created>
  <dcterms:modified xsi:type="dcterms:W3CDTF">2018-04-12T16:28:19Z</dcterms:modified>
</cp:coreProperties>
</file>