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73" r:id="rId3"/>
    <p:sldId id="274" r:id="rId4"/>
    <p:sldId id="283" r:id="rId5"/>
    <p:sldId id="284" r:id="rId6"/>
    <p:sldId id="285" r:id="rId7"/>
    <p:sldId id="282" r:id="rId8"/>
    <p:sldId id="287" r:id="rId9"/>
    <p:sldId id="265" r:id="rId10"/>
    <p:sldId id="278" r:id="rId11"/>
    <p:sldId id="288" r:id="rId12"/>
    <p:sldId id="279" r:id="rId13"/>
    <p:sldId id="280" r:id="rId14"/>
    <p:sldId id="289" r:id="rId15"/>
    <p:sldId id="290" r:id="rId16"/>
    <p:sldId id="272" r:id="rId17"/>
    <p:sldId id="291" r:id="rId18"/>
    <p:sldId id="293" r:id="rId19"/>
    <p:sldId id="292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j\Documents\Laser%20Notcher\PriTel%20pre%20%20and%20amp%20issues%20OSA\Addition%20of%20booster%20amp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Laser Notcher Energy Gain w/ Phase modulator and Booster amp</a:t>
            </a:r>
          </a:p>
        </c:rich>
      </c:tx>
      <c:layout>
        <c:manualLayout>
          <c:xMode val="edge"/>
          <c:yMode val="edge"/>
          <c:x val="0.13729530853023147"/>
          <c:y val="2.851218247796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10635605072427E-2"/>
          <c:y val="9.6688585470057611E-2"/>
          <c:w val="0.86013071220295367"/>
          <c:h val="0.69849050730166595"/>
        </c:manualLayout>
      </c:layout>
      <c:lineChart>
        <c:grouping val="standard"/>
        <c:varyColors val="0"/>
        <c:ser>
          <c:idx val="1"/>
          <c:order val="0"/>
          <c:tx>
            <c:v>Addition of pre-amp</c:v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'laser loss budget Design'!$A$40:$A$137</c:f>
              <c:strCache>
                <c:ptCount val="98"/>
                <c:pt idx="0">
                  <c:v>modulator  </c:v>
                </c:pt>
                <c:pt idx="1">
                  <c:v>FC/APC conn.</c:v>
                </c:pt>
                <c:pt idx="2">
                  <c:v>tap coupler</c:v>
                </c:pt>
                <c:pt idx="3">
                  <c:v>FC/APC conn.</c:v>
                </c:pt>
                <c:pt idx="4">
                  <c:v>tap coupler</c:v>
                </c:pt>
                <c:pt idx="5">
                  <c:v>FC/APC conn.</c:v>
                </c:pt>
                <c:pt idx="6">
                  <c:v>Modulator out</c:v>
                </c:pt>
                <c:pt idx="7">
                  <c:v>    place holder</c:v>
                </c:pt>
                <c:pt idx="8">
                  <c:v>isolator</c:v>
                </c:pt>
                <c:pt idx="9">
                  <c:v>splice</c:v>
                </c:pt>
                <c:pt idx="10">
                  <c:v>WDM</c:v>
                </c:pt>
                <c:pt idx="11">
                  <c:v>splice</c:v>
                </c:pt>
                <c:pt idx="12">
                  <c:v>Pre-amp Gain fiber</c:v>
                </c:pt>
                <c:pt idx="13">
                  <c:v>splice</c:v>
                </c:pt>
                <c:pt idx="14">
                  <c:v>isolator</c:v>
                </c:pt>
                <c:pt idx="15">
                  <c:v>splice</c:v>
                </c:pt>
                <c:pt idx="16">
                  <c:v>ASE filter</c:v>
                </c:pt>
                <c:pt idx="17">
                  <c:v>splice</c:v>
                </c:pt>
                <c:pt idx="18">
                  <c:v>isolator</c:v>
                </c:pt>
                <c:pt idx="19">
                  <c:v>splice</c:v>
                </c:pt>
                <c:pt idx="20">
                  <c:v>2x2 tap coupler</c:v>
                </c:pt>
                <c:pt idx="21">
                  <c:v>power amp Input (tap)</c:v>
                </c:pt>
                <c:pt idx="22">
                  <c:v>splice</c:v>
                </c:pt>
                <c:pt idx="23">
                  <c:v>WDM</c:v>
                </c:pt>
                <c:pt idx="24">
                  <c:v>splice</c:v>
                </c:pt>
                <c:pt idx="25">
                  <c:v>LMA Gain fiber</c:v>
                </c:pt>
                <c:pt idx="26">
                  <c:v>splice</c:v>
                </c:pt>
                <c:pt idx="27">
                  <c:v>pump dump</c:v>
                </c:pt>
                <c:pt idx="28">
                  <c:v>splice</c:v>
                </c:pt>
                <c:pt idx="29">
                  <c:v>isolator</c:v>
                </c:pt>
                <c:pt idx="30">
                  <c:v>splice</c:v>
                </c:pt>
                <c:pt idx="31">
                  <c:v>delivery fiber</c:v>
                </c:pt>
                <c:pt idx="32">
                  <c:v>splice</c:v>
                </c:pt>
                <c:pt idx="33">
                  <c:v>tap coupler</c:v>
                </c:pt>
                <c:pt idx="34">
                  <c:v>splice</c:v>
                </c:pt>
                <c:pt idx="35">
                  <c:v>FC/APC conn. Input to OE</c:v>
                </c:pt>
                <c:pt idx="36">
                  <c:v>tap coupler</c:v>
                </c:pt>
                <c:pt idx="37">
                  <c:v>splice</c:v>
                </c:pt>
                <c:pt idx="38">
                  <c:v>combiner</c:v>
                </c:pt>
                <c:pt idx="39">
                  <c:v>splice</c:v>
                </c:pt>
                <c:pt idx="40">
                  <c:v>PCF Gain fiber</c:v>
                </c:pt>
                <c:pt idx="41">
                  <c:v>splice</c:v>
                </c:pt>
                <c:pt idx="42">
                  <c:v>pump dump</c:v>
                </c:pt>
                <c:pt idx="43">
                  <c:v>FC/APC conn.</c:v>
                </c:pt>
                <c:pt idx="44">
                  <c:v>FREE SPACE OPTICS BOX</c:v>
                </c:pt>
                <c:pt idx="45">
                  <c:v>fiber port</c:v>
                </c:pt>
                <c:pt idx="46">
                  <c:v>lens</c:v>
                </c:pt>
                <c:pt idx="47">
                  <c:v>lens</c:v>
                </c:pt>
                <c:pt idx="48">
                  <c:v>lens</c:v>
                </c:pt>
                <c:pt idx="49">
                  <c:v>isolator</c:v>
                </c:pt>
                <c:pt idx="50">
                  <c:v>wave plate</c:v>
                </c:pt>
                <c:pt idx="51">
                  <c:v>mirror</c:v>
                </c:pt>
                <c:pt idx="52">
                  <c:v>Pockel cell</c:v>
                </c:pt>
                <c:pt idx="53">
                  <c:v>isolator</c:v>
                </c:pt>
                <c:pt idx="54">
                  <c:v>RBA 1st pass</c:v>
                </c:pt>
                <c:pt idx="55">
                  <c:v>mirror</c:v>
                </c:pt>
                <c:pt idx="56">
                  <c:v>RBA 2nd pass</c:v>
                </c:pt>
                <c:pt idx="57">
                  <c:v>isolator</c:v>
                </c:pt>
                <c:pt idx="58">
                  <c:v>mirror</c:v>
                </c:pt>
                <c:pt idx="59">
                  <c:v>mirror</c:v>
                </c:pt>
                <c:pt idx="60">
                  <c:v>wave plate</c:v>
                </c:pt>
                <c:pt idx="61">
                  <c:v>lens</c:v>
                </c:pt>
                <c:pt idx="62">
                  <c:v>lens</c:v>
                </c:pt>
                <c:pt idx="63">
                  <c:v>lens</c:v>
                </c:pt>
                <c:pt idx="64">
                  <c:v>isolator</c:v>
                </c:pt>
                <c:pt idx="65">
                  <c:v>REA 1st pass</c:v>
                </c:pt>
                <c:pt idx="66">
                  <c:v>mirror</c:v>
                </c:pt>
                <c:pt idx="67">
                  <c:v>REA 2nd pass</c:v>
                </c:pt>
                <c:pt idx="68">
                  <c:v>isolator</c:v>
                </c:pt>
                <c:pt idx="69">
                  <c:v>wave plate</c:v>
                </c:pt>
                <c:pt idx="70">
                  <c:v>mirror</c:v>
                </c:pt>
                <c:pt idx="71">
                  <c:v>lens</c:v>
                </c:pt>
                <c:pt idx="72">
                  <c:v>lens</c:v>
                </c:pt>
                <c:pt idx="73">
                  <c:v>lens</c:v>
                </c:pt>
                <c:pt idx="74">
                  <c:v>wave plate</c:v>
                </c:pt>
                <c:pt idx="75">
                  <c:v>BR crystal</c:v>
                </c:pt>
                <c:pt idx="76">
                  <c:v>wave plate</c:v>
                </c:pt>
                <c:pt idx="77">
                  <c:v>BR crystal</c:v>
                </c:pt>
                <c:pt idx="78">
                  <c:v>wave plate</c:v>
                </c:pt>
                <c:pt idx="79">
                  <c:v>BR crystal</c:v>
                </c:pt>
                <c:pt idx="80">
                  <c:v>mirror</c:v>
                </c:pt>
                <c:pt idx="81">
                  <c:v>lens</c:v>
                </c:pt>
                <c:pt idx="82">
                  <c:v>lens</c:v>
                </c:pt>
                <c:pt idx="83">
                  <c:v>lens</c:v>
                </c:pt>
                <c:pt idx="84">
                  <c:v>mirror</c:v>
                </c:pt>
                <c:pt idx="85">
                  <c:v>lens</c:v>
                </c:pt>
                <c:pt idx="86">
                  <c:v>lens</c:v>
                </c:pt>
                <c:pt idx="87">
                  <c:v>piezo mirror</c:v>
                </c:pt>
                <c:pt idx="88">
                  <c:v>TRANSPORT ENCLOSURE</c:v>
                </c:pt>
                <c:pt idx="89">
                  <c:v>mirror</c:v>
                </c:pt>
                <c:pt idx="90">
                  <c:v>piezo mirror</c:v>
                </c:pt>
                <c:pt idx="91">
                  <c:v>window</c:v>
                </c:pt>
                <c:pt idx="92">
                  <c:v>CAVITY  </c:v>
                </c:pt>
                <c:pt idx="93">
                  <c:v>viewport</c:v>
                </c:pt>
                <c:pt idx="94">
                  <c:v>number bounces</c:v>
                </c:pt>
                <c:pt idx="95">
                  <c:v>cavity mirror</c:v>
                </c:pt>
                <c:pt idx="96">
                  <c:v>viewport</c:v>
                </c:pt>
                <c:pt idx="97">
                  <c:v>DUMP</c:v>
                </c:pt>
              </c:strCache>
            </c:strRef>
          </c:cat>
          <c:val>
            <c:numRef>
              <c:f>'Addition of phase modulator'!$I$41:$I$138</c:f>
              <c:numCache>
                <c:formatCode>0.000E+00</c:formatCode>
                <c:ptCount val="98"/>
                <c:pt idx="0">
                  <c:v>3.7838581489576381E-11</c:v>
                </c:pt>
                <c:pt idx="1">
                  <c:v>3.6553994907732945E-11</c:v>
                </c:pt>
                <c:pt idx="2">
                  <c:v>2.7729040814737182E-11</c:v>
                </c:pt>
                <c:pt idx="3">
                  <c:v>2.6787664252621264E-11</c:v>
                </c:pt>
                <c:pt idx="4">
                  <c:v>2.0320521389449387E-11</c:v>
                </c:pt>
                <c:pt idx="5">
                  <c:v>1.9630657549808887E-11</c:v>
                </c:pt>
                <c:pt idx="6">
                  <c:v>1.9630657549808887E-11</c:v>
                </c:pt>
                <c:pt idx="7">
                  <c:v>9.8386349516730442E-10</c:v>
                </c:pt>
                <c:pt idx="8">
                  <c:v>8.5690928177765248E-10</c:v>
                </c:pt>
                <c:pt idx="9">
                  <c:v>8.4320824989900682E-10</c:v>
                </c:pt>
                <c:pt idx="10">
                  <c:v>7.8692772568575205E-10</c:v>
                </c:pt>
                <c:pt idx="11">
                  <c:v>7.7434562150613103E-10</c:v>
                </c:pt>
                <c:pt idx="12">
                  <c:v>3.4588748378072877E-8</c:v>
                </c:pt>
                <c:pt idx="13">
                  <c:v>3.4035712538401109E-8</c:v>
                </c:pt>
                <c:pt idx="14">
                  <c:v>2.8969089598754751E-8</c:v>
                </c:pt>
                <c:pt idx="15">
                  <c:v>2.8505905888964023E-8</c:v>
                </c:pt>
                <c:pt idx="16">
                  <c:v>2.264304590399729E-8</c:v>
                </c:pt>
                <c:pt idx="17">
                  <c:v>2.2281008637792488E-8</c:v>
                </c:pt>
                <c:pt idx="18">
                  <c:v>1.8964213981140903E-8</c:v>
                </c:pt>
                <c:pt idx="19">
                  <c:v>1.866099716947321E-8</c:v>
                </c:pt>
                <c:pt idx="20">
                  <c:v>1.8236221014160246E-8</c:v>
                </c:pt>
                <c:pt idx="21">
                  <c:v>1.8236221014160246E-8</c:v>
                </c:pt>
                <c:pt idx="22">
                  <c:v>1.7944644005048249E-8</c:v>
                </c:pt>
                <c:pt idx="23">
                  <c:v>1.7536174038534697E-8</c:v>
                </c:pt>
                <c:pt idx="24">
                  <c:v>1.7657728989897426E-8</c:v>
                </c:pt>
                <c:pt idx="25">
                  <c:v>4.4354209860996711E-7</c:v>
                </c:pt>
                <c:pt idx="26">
                  <c:v>4.2357941576090715E-7</c:v>
                </c:pt>
                <c:pt idx="27">
                  <c:v>4.2357941576090715E-7</c:v>
                </c:pt>
                <c:pt idx="28">
                  <c:v>4.2357941576090715E-7</c:v>
                </c:pt>
                <c:pt idx="29">
                  <c:v>3.2880230014766994E-7</c:v>
                </c:pt>
                <c:pt idx="30">
                  <c:v>3.1400375890781974E-7</c:v>
                </c:pt>
                <c:pt idx="31">
                  <c:v>3.1400375890781974E-7</c:v>
                </c:pt>
                <c:pt idx="32">
                  <c:v>3.0334360729900467E-7</c:v>
                </c:pt>
                <c:pt idx="33">
                  <c:v>3.0334360729900467E-7</c:v>
                </c:pt>
                <c:pt idx="34">
                  <c:v>3.0334360729900467E-7</c:v>
                </c:pt>
                <c:pt idx="35">
                  <c:v>3.0334360729900467E-7</c:v>
                </c:pt>
                <c:pt idx="36">
                  <c:v>2.7665265790601469E-7</c:v>
                </c:pt>
                <c:pt idx="37">
                  <c:v>2.7222928781785415E-7</c:v>
                </c:pt>
                <c:pt idx="38">
                  <c:v>1.717650685312875E-7</c:v>
                </c:pt>
                <c:pt idx="39">
                  <c:v>1.6901873501660913E-7</c:v>
                </c:pt>
                <c:pt idx="40">
                  <c:v>5.3448416989294225E-6</c:v>
                </c:pt>
                <c:pt idx="41">
                  <c:v>5.2593835902817579E-6</c:v>
                </c:pt>
                <c:pt idx="42">
                  <c:v>5.1396654037075394E-6</c:v>
                </c:pt>
                <c:pt idx="43">
                  <c:v>4.965178280965202E-6</c:v>
                </c:pt>
                <c:pt idx="44">
                  <c:v>4.965178280965202E-6</c:v>
                </c:pt>
                <c:pt idx="45">
                  <c:v>4.9552479244032717E-6</c:v>
                </c:pt>
                <c:pt idx="46">
                  <c:v>4.9354467536973562E-6</c:v>
                </c:pt>
                <c:pt idx="47">
                  <c:v>4.9157247084695811E-6</c:v>
                </c:pt>
                <c:pt idx="48">
                  <c:v>4.8960814725345364E-6</c:v>
                </c:pt>
                <c:pt idx="49">
                  <c:v>4.6512773989078086E-6</c:v>
                </c:pt>
                <c:pt idx="50">
                  <c:v>4.6466261215089007E-6</c:v>
                </c:pt>
                <c:pt idx="51">
                  <c:v>4.6326862431443741E-6</c:v>
                </c:pt>
                <c:pt idx="52">
                  <c:v>4.5272334298106229E-6</c:v>
                </c:pt>
                <c:pt idx="53">
                  <c:v>4.3008717583200912E-6</c:v>
                </c:pt>
                <c:pt idx="54">
                  <c:v>2.1555420187381088E-5</c:v>
                </c:pt>
                <c:pt idx="55">
                  <c:v>2.1490753926818944E-5</c:v>
                </c:pt>
                <c:pt idx="56">
                  <c:v>1.0770891509146825E-4</c:v>
                </c:pt>
                <c:pt idx="57">
                  <c:v>1.0232346933689482E-4</c:v>
                </c:pt>
                <c:pt idx="58">
                  <c:v>1.0201649892888414E-4</c:v>
                </c:pt>
                <c:pt idx="59">
                  <c:v>1.0171044943209748E-4</c:v>
                </c:pt>
                <c:pt idx="60">
                  <c:v>1.0160873898266538E-4</c:v>
                </c:pt>
                <c:pt idx="61">
                  <c:v>1.0120271046169064E-4</c:v>
                </c:pt>
                <c:pt idx="62">
                  <c:v>1.0079830443068573E-4</c:v>
                </c:pt>
                <c:pt idx="63">
                  <c:v>1.0039551440618071E-4</c:v>
                </c:pt>
                <c:pt idx="64">
                  <c:v>9.5375738685871667E-5</c:v>
                </c:pt>
                <c:pt idx="65">
                  <c:v>4.5649698612558584E-4</c:v>
                </c:pt>
                <c:pt idx="66">
                  <c:v>4.551274951672091E-4</c:v>
                </c:pt>
                <c:pt idx="67">
                  <c:v>2.178377150304524E-3</c:v>
                </c:pt>
                <c:pt idx="68">
                  <c:v>2.0694582927892973E-3</c:v>
                </c:pt>
                <c:pt idx="69">
                  <c:v>2.0673888344965078E-3</c:v>
                </c:pt>
                <c:pt idx="70">
                  <c:v>2.0611866679930181E-3</c:v>
                </c:pt>
                <c:pt idx="71">
                  <c:v>2.0529501660677182E-3</c:v>
                </c:pt>
                <c:pt idx="72">
                  <c:v>2.0447465772041114E-3</c:v>
                </c:pt>
                <c:pt idx="73">
                  <c:v>2.0365757698816039E-3</c:v>
                </c:pt>
                <c:pt idx="74">
                  <c:v>2.0345391941117221E-3</c:v>
                </c:pt>
                <c:pt idx="75">
                  <c:v>2.0345391941117221E-3</c:v>
                </c:pt>
                <c:pt idx="76">
                  <c:v>2.0325046549176102E-3</c:v>
                </c:pt>
                <c:pt idx="77">
                  <c:v>2.0325046549176102E-3</c:v>
                </c:pt>
                <c:pt idx="78">
                  <c:v>2.0304721502626922E-3</c:v>
                </c:pt>
                <c:pt idx="79">
                  <c:v>2.0304721502626922E-3</c:v>
                </c:pt>
                <c:pt idx="80">
                  <c:v>2.0284416781124292E-3</c:v>
                </c:pt>
                <c:pt idx="81">
                  <c:v>2.0203360251666918E-3</c:v>
                </c:pt>
                <c:pt idx="82">
                  <c:v>2.0122627624101258E-3</c:v>
                </c:pt>
                <c:pt idx="83">
                  <c:v>2.004221760411535E-3</c:v>
                </c:pt>
                <c:pt idx="84">
                  <c:v>2.0022175386511234E-3</c:v>
                </c:pt>
                <c:pt idx="85">
                  <c:v>1.9942166773666736E-3</c:v>
                </c:pt>
                <c:pt idx="86">
                  <c:v>1.9862477875239163E-3</c:v>
                </c:pt>
                <c:pt idx="87">
                  <c:v>1.984261539736392E-3</c:v>
                </c:pt>
                <c:pt idx="88">
                  <c:v>1.984261539736392E-3</c:v>
                </c:pt>
                <c:pt idx="89">
                  <c:v>1.9822772781966556E-3</c:v>
                </c:pt>
                <c:pt idx="90">
                  <c:v>1.9802950009184589E-3</c:v>
                </c:pt>
                <c:pt idx="91">
                  <c:v>1.9743541159157035E-3</c:v>
                </c:pt>
                <c:pt idx="92">
                  <c:v>1.9743541159157035E-3</c:v>
                </c:pt>
                <c:pt idx="93">
                  <c:v>1.9694182306259143E-3</c:v>
                </c:pt>
                <c:pt idx="94">
                  <c:v>1.9694182306259143E-3</c:v>
                </c:pt>
                <c:pt idx="95">
                  <c:v>1.9449476444564618E-3</c:v>
                </c:pt>
                <c:pt idx="96">
                  <c:v>1.9400852753453208E-3</c:v>
                </c:pt>
                <c:pt idx="97">
                  <c:v>1.9400852753453208E-3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D5-4672-A7CA-232A88DE1104}"/>
            </c:ext>
          </c:extLst>
        </c:ser>
        <c:ser>
          <c:idx val="2"/>
          <c:order val="1"/>
          <c:tx>
            <c:v>July commissioning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'laser loss budget July comm.'!$I$40:$I$137</c:f>
              <c:numCache>
                <c:formatCode>0.000000E+00</c:formatCode>
                <c:ptCount val="98"/>
                <c:pt idx="0">
                  <c:v>9.5953316760779597E-11</c:v>
                </c:pt>
                <c:pt idx="1">
                  <c:v>8.9548845542733559E-11</c:v>
                </c:pt>
                <c:pt idx="2">
                  <c:v>6.7929746098469739E-11</c:v>
                </c:pt>
                <c:pt idx="3">
                  <c:v>6.3395727698444507E-11</c:v>
                </c:pt>
                <c:pt idx="4">
                  <c:v>4.8090577384696496E-11</c:v>
                </c:pt>
                <c:pt idx="5">
                  <c:v>4.4880738172078516E-11</c:v>
                </c:pt>
                <c:pt idx="6">
                  <c:v>4.4880738172078516E-11</c:v>
                </c:pt>
                <c:pt idx="7">
                  <c:v>4.4880738172078516E-11</c:v>
                </c:pt>
                <c:pt idx="8">
                  <c:v>3.9089488838232404E-11</c:v>
                </c:pt>
                <c:pt idx="9">
                  <c:v>3.8464491135346565E-11</c:v>
                </c:pt>
                <c:pt idx="10">
                  <c:v>3.5897151780029919E-11</c:v>
                </c:pt>
                <c:pt idx="11">
                  <c:v>3.5323196016742488E-11</c:v>
                </c:pt>
                <c:pt idx="12">
                  <c:v>1.4062417621131928E-8</c:v>
                </c:pt>
                <c:pt idx="13">
                  <c:v>1.3837575113044883E-8</c:v>
                </c:pt>
                <c:pt idx="14">
                  <c:v>1.1777686535195047E-8</c:v>
                </c:pt>
                <c:pt idx="15">
                  <c:v>1.1589374350805297E-8</c:v>
                </c:pt>
                <c:pt idx="16">
                  <c:v>9.205767269634036E-9</c:v>
                </c:pt>
                <c:pt idx="17">
                  <c:v>9.0585772303722418E-9</c:v>
                </c:pt>
                <c:pt idx="18">
                  <c:v>7.7100996527637465E-9</c:v>
                </c:pt>
                <c:pt idx="19">
                  <c:v>7.5868236848445875E-9</c:v>
                </c:pt>
                <c:pt idx="20">
                  <c:v>7.4141264936592487E-9</c:v>
                </c:pt>
                <c:pt idx="21">
                  <c:v>7.4141264936592487E-9</c:v>
                </c:pt>
                <c:pt idx="22">
                  <c:v>7.295582809278555E-9</c:v>
                </c:pt>
                <c:pt idx="23">
                  <c:v>7.1295150697923609E-9</c:v>
                </c:pt>
                <c:pt idx="24">
                  <c:v>7.1789345073301106E-9</c:v>
                </c:pt>
                <c:pt idx="25">
                  <c:v>4.5296014529422335E-7</c:v>
                </c:pt>
                <c:pt idx="26">
                  <c:v>4.457178134366925E-7</c:v>
                </c:pt>
                <c:pt idx="27">
                  <c:v>4.2565720728972693E-7</c:v>
                </c:pt>
                <c:pt idx="28">
                  <c:v>3.2289401209953553E-7</c:v>
                </c:pt>
                <c:pt idx="29">
                  <c:v>2.8122892795353364E-7</c:v>
                </c:pt>
                <c:pt idx="30">
                  <c:v>2.1333395819504856E-7</c:v>
                </c:pt>
                <c:pt idx="31">
                  <c:v>2.1333395819504856E-7</c:v>
                </c:pt>
                <c:pt idx="32">
                  <c:v>2.0992298409990924E-7</c:v>
                </c:pt>
                <c:pt idx="33">
                  <c:v>2.0992298409990924E-7</c:v>
                </c:pt>
                <c:pt idx="34">
                  <c:v>2.0992298409990924E-7</c:v>
                </c:pt>
                <c:pt idx="35">
                  <c:v>2.0656654770882859E-7</c:v>
                </c:pt>
                <c:pt idx="36">
                  <c:v>1.8839093055878136E-7</c:v>
                </c:pt>
                <c:pt idx="37">
                  <c:v>1.8537876789451543E-7</c:v>
                </c:pt>
                <c:pt idx="38">
                  <c:v>1.1696609511373357E-7</c:v>
                </c:pt>
                <c:pt idx="39">
                  <c:v>1.1509593658942691E-7</c:v>
                </c:pt>
                <c:pt idx="40">
                  <c:v>2.5766770620607135E-6</c:v>
                </c:pt>
                <c:pt idx="41">
                  <c:v>2.5354788450277123E-6</c:v>
                </c:pt>
                <c:pt idx="42">
                  <c:v>2.4777643003071302E-6</c:v>
                </c:pt>
                <c:pt idx="43">
                  <c:v>2.3123841896228765E-6</c:v>
                </c:pt>
                <c:pt idx="44">
                  <c:v>2.3123841896228765E-6</c:v>
                </c:pt>
                <c:pt idx="45">
                  <c:v>2.3077594212436311E-6</c:v>
                </c:pt>
                <c:pt idx="46">
                  <c:v>2.3054522387622428E-6</c:v>
                </c:pt>
                <c:pt idx="47">
                  <c:v>2.3031473628865404E-6</c:v>
                </c:pt>
                <c:pt idx="48">
                  <c:v>2.3008447913104948E-6</c:v>
                </c:pt>
                <c:pt idx="49">
                  <c:v>2.1858025517449696E-6</c:v>
                </c:pt>
                <c:pt idx="50">
                  <c:v>2.1836167491932245E-6</c:v>
                </c:pt>
                <c:pt idx="51">
                  <c:v>2.177065898945645E-6</c:v>
                </c:pt>
                <c:pt idx="52">
                  <c:v>2.177065898945645E-6</c:v>
                </c:pt>
                <c:pt idx="53">
                  <c:v>2.0682126039983626E-6</c:v>
                </c:pt>
                <c:pt idx="54">
                  <c:v>9.8882727620073784E-6</c:v>
                </c:pt>
                <c:pt idx="55">
                  <c:v>9.8882727620073784E-6</c:v>
                </c:pt>
                <c:pt idx="56">
                  <c:v>4.7276541119045635E-5</c:v>
                </c:pt>
                <c:pt idx="57">
                  <c:v>4.4912714063093349E-5</c:v>
                </c:pt>
                <c:pt idx="58">
                  <c:v>4.4777975920904068E-5</c:v>
                </c:pt>
                <c:pt idx="59">
                  <c:v>4.4643641993141353E-5</c:v>
                </c:pt>
                <c:pt idx="60">
                  <c:v>4.4598998351148207E-5</c:v>
                </c:pt>
                <c:pt idx="61">
                  <c:v>4.4554410502546649E-5</c:v>
                </c:pt>
                <c:pt idx="62">
                  <c:v>4.4509867230646728E-5</c:v>
                </c:pt>
                <c:pt idx="63">
                  <c:v>4.446536849088289E-5</c:v>
                </c:pt>
                <c:pt idx="64">
                  <c:v>4.2242100066338739E-5</c:v>
                </c:pt>
                <c:pt idx="65">
                  <c:v>1.673749294114512E-4</c:v>
                </c:pt>
                <c:pt idx="66">
                  <c:v>1.6687280462321686E-4</c:v>
                </c:pt>
                <c:pt idx="67">
                  <c:v>6.6119638584821489E-4</c:v>
                </c:pt>
                <c:pt idx="68">
                  <c:v>6.2813656655580407E-4</c:v>
                </c:pt>
                <c:pt idx="69">
                  <c:v>6.2750842998924824E-4</c:v>
                </c:pt>
                <c:pt idx="70">
                  <c:v>6.2562590469928054E-4</c:v>
                </c:pt>
                <c:pt idx="71">
                  <c:v>6.250004352010575E-4</c:v>
                </c:pt>
                <c:pt idx="72">
                  <c:v>6.2437559101596526E-4</c:v>
                </c:pt>
                <c:pt idx="73">
                  <c:v>6.2375137151884712E-4</c:v>
                </c:pt>
                <c:pt idx="74">
                  <c:v>6.2312762014732825E-4</c:v>
                </c:pt>
                <c:pt idx="75">
                  <c:v>6.2312762014732825E-4</c:v>
                </c:pt>
                <c:pt idx="76">
                  <c:v>6.2250449252718089E-4</c:v>
                </c:pt>
                <c:pt idx="77">
                  <c:v>6.2250449252718089E-4</c:v>
                </c:pt>
                <c:pt idx="78">
                  <c:v>6.2188198803465368E-4</c:v>
                </c:pt>
                <c:pt idx="79">
                  <c:v>6.2188198803465368E-4</c:v>
                </c:pt>
                <c:pt idx="80">
                  <c:v>6.2126010604661897E-4</c:v>
                </c:pt>
                <c:pt idx="81">
                  <c:v>6.206390012555989E-4</c:v>
                </c:pt>
                <c:pt idx="82">
                  <c:v>6.2001851741409362E-4</c:v>
                </c:pt>
                <c:pt idx="83">
                  <c:v>6.1939865390130892E-4</c:v>
                </c:pt>
                <c:pt idx="84">
                  <c:v>6.1877925524740759E-4</c:v>
                </c:pt>
                <c:pt idx="85">
                  <c:v>6.1816063068697398E-4</c:v>
                </c:pt>
                <c:pt idx="86">
                  <c:v>6.1754262459644466E-4</c:v>
                </c:pt>
                <c:pt idx="87">
                  <c:v>6.1692508197184819E-4</c:v>
                </c:pt>
                <c:pt idx="88">
                  <c:v>6.1692508197184819E-4</c:v>
                </c:pt>
                <c:pt idx="89">
                  <c:v>6.1630815688987629E-4</c:v>
                </c:pt>
                <c:pt idx="90">
                  <c:v>6.1569184873298637E-4</c:v>
                </c:pt>
                <c:pt idx="91">
                  <c:v>6.1384477318678738E-4</c:v>
                </c:pt>
                <c:pt idx="92">
                  <c:v>6.1384477318678738E-4</c:v>
                </c:pt>
                <c:pt idx="93">
                  <c:v>6.1231016125382043E-4</c:v>
                </c:pt>
                <c:pt idx="94">
                  <c:v>6.1231016125382043E-4</c:v>
                </c:pt>
                <c:pt idx="95">
                  <c:v>6.0560999280157457E-4</c:v>
                </c:pt>
                <c:pt idx="96">
                  <c:v>6.0409596781957071E-4</c:v>
                </c:pt>
                <c:pt idx="97">
                  <c:v>5.1348157264663507E-4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D5-4672-A7CA-232A88DE1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7267872"/>
        <c:axId val="547268264"/>
      </c:lineChart>
      <c:catAx>
        <c:axId val="5472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68264"/>
        <c:crossesAt val="1.0000000000000006E-11"/>
        <c:auto val="0"/>
        <c:lblAlgn val="ctr"/>
        <c:lblOffset val="100"/>
        <c:noMultiLvlLbl val="0"/>
      </c:catAx>
      <c:valAx>
        <c:axId val="547268264"/>
        <c:scaling>
          <c:logBase val="10"/>
          <c:orientation val="minMax"/>
          <c:max val="1.0000000000000002E-2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Pulse Energy [J]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26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881388429629998"/>
          <c:y val="0.75600570390234623"/>
          <c:w val="0.53631180032254278"/>
          <c:h val="5.1154827179358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0.22865</cdr:x>
      <cdr:y>0.66973</cdr:y>
    </cdr:from>
    <cdr:to>
      <cdr:x>0.41267</cdr:x>
      <cdr:y>0.71701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6FAF8B-CA0E-4027-9743-7507B066F414}"/>
            </a:ext>
          </a:extLst>
        </cdr:cNvPr>
        <cdr:cNvSpPr txBox="1"/>
      </cdr:nvSpPr>
      <cdr:spPr>
        <a:xfrm xmlns:a="http://schemas.openxmlformats.org/drawingml/2006/main">
          <a:off x="1981553" y="4212424"/>
          <a:ext cx="1594742" cy="2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Fiber Booster-amp 17 dB</a:t>
          </a:r>
        </a:p>
      </cdr:txBody>
    </cdr:sp>
  </cdr:relSizeAnchor>
  <cdr:relSizeAnchor xmlns:cdr="http://schemas.openxmlformats.org/drawingml/2006/chartDrawing">
    <cdr:from>
      <cdr:x>0.35346</cdr:x>
      <cdr:y>0.48881</cdr:y>
    </cdr:from>
    <cdr:to>
      <cdr:x>0.53748</cdr:x>
      <cdr:y>0.53609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3560FB64-CF1F-4BCB-A61A-093DEBE9FE2C}"/>
            </a:ext>
          </a:extLst>
        </cdr:cNvPr>
        <cdr:cNvSpPr txBox="1"/>
      </cdr:nvSpPr>
      <cdr:spPr>
        <a:xfrm xmlns:a="http://schemas.openxmlformats.org/drawingml/2006/main">
          <a:off x="3063147" y="3074512"/>
          <a:ext cx="1594742" cy="2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Fiber</a:t>
          </a:r>
          <a:r>
            <a:rPr lang="en-US" sz="1600" b="1" baseline="0">
              <a:solidFill>
                <a:srgbClr val="00B050"/>
              </a:solidFill>
            </a:rPr>
            <a:t> </a:t>
          </a:r>
          <a:r>
            <a:rPr lang="en-US" sz="1600" b="1">
              <a:solidFill>
                <a:srgbClr val="00B050"/>
              </a:solidFill>
            </a:rPr>
            <a:t>amp 14</a:t>
          </a:r>
          <a:r>
            <a:rPr lang="en-US" sz="1600" b="1" baseline="0">
              <a:solidFill>
                <a:srgbClr val="00B050"/>
              </a:solidFill>
            </a:rPr>
            <a:t> (11.3)</a:t>
          </a:r>
          <a:r>
            <a:rPr lang="en-US" sz="1600" b="1">
              <a:solidFill>
                <a:srgbClr val="00B050"/>
              </a:solidFill>
            </a:rPr>
            <a:t> dB</a:t>
          </a:r>
        </a:p>
      </cdr:txBody>
    </cdr:sp>
  </cdr:relSizeAnchor>
  <cdr:relSizeAnchor xmlns:cdr="http://schemas.openxmlformats.org/drawingml/2006/chartDrawing">
    <cdr:from>
      <cdr:x>0.91049</cdr:x>
      <cdr:y>0.21736</cdr:y>
    </cdr:from>
    <cdr:to>
      <cdr:x>0.96208</cdr:x>
      <cdr:y>0.31403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D7968DD5-22F0-431B-A2B6-DDE68BE2B983}"/>
            </a:ext>
          </a:extLst>
        </cdr:cNvPr>
        <cdr:cNvSpPr txBox="1"/>
      </cdr:nvSpPr>
      <cdr:spPr>
        <a:xfrm xmlns:a="http://schemas.openxmlformats.org/drawingml/2006/main" rot="16200000">
          <a:off x="4767580" y="1146810"/>
          <a:ext cx="467360" cy="275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Cavity</a:t>
          </a:r>
        </a:p>
      </cdr:txBody>
    </cdr:sp>
  </cdr:relSizeAnchor>
  <cdr:relSizeAnchor xmlns:cdr="http://schemas.openxmlformats.org/drawingml/2006/chartDrawing">
    <cdr:from>
      <cdr:x>0.94841</cdr:x>
      <cdr:y>0.16654</cdr:y>
    </cdr:from>
    <cdr:to>
      <cdr:x>1</cdr:x>
      <cdr:y>0.2632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70B3BEEA-2817-4C4A-9B8E-5E25769394A1}"/>
            </a:ext>
          </a:extLst>
        </cdr:cNvPr>
        <cdr:cNvSpPr txBox="1"/>
      </cdr:nvSpPr>
      <cdr:spPr>
        <a:xfrm xmlns:a="http://schemas.openxmlformats.org/drawingml/2006/main" rot="16200000">
          <a:off x="4970145" y="901065"/>
          <a:ext cx="467360" cy="275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Dump</a:t>
          </a:r>
        </a:p>
      </cdr:txBody>
    </cdr:sp>
  </cdr:relSizeAnchor>
  <cdr:relSizeAnchor xmlns:cdr="http://schemas.openxmlformats.org/drawingml/2006/chartDrawing">
    <cdr:from>
      <cdr:x>0.61555</cdr:x>
      <cdr:y>0.26162</cdr:y>
    </cdr:from>
    <cdr:to>
      <cdr:x>0.79957</cdr:x>
      <cdr:y>0.3089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id="{077C4440-19B4-4600-9B4C-E2FB395058EA}"/>
            </a:ext>
          </a:extLst>
        </cdr:cNvPr>
        <cdr:cNvSpPr txBox="1"/>
      </cdr:nvSpPr>
      <cdr:spPr>
        <a:xfrm xmlns:a="http://schemas.openxmlformats.org/drawingml/2006/main">
          <a:off x="5334448" y="1645494"/>
          <a:ext cx="1594743" cy="29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RBA</a:t>
          </a:r>
          <a:r>
            <a:rPr lang="en-US" sz="1600" b="1" baseline="0">
              <a:solidFill>
                <a:srgbClr val="00B050"/>
              </a:solidFill>
            </a:rPr>
            <a:t> </a:t>
          </a:r>
          <a:r>
            <a:rPr lang="en-US" sz="1600" b="1">
              <a:solidFill>
                <a:srgbClr val="00B050"/>
              </a:solidFill>
            </a:rPr>
            <a:t>amp 14 dB</a:t>
          </a:r>
        </a:p>
      </cdr:txBody>
    </cdr:sp>
  </cdr:relSizeAnchor>
  <cdr:relSizeAnchor xmlns:cdr="http://schemas.openxmlformats.org/drawingml/2006/chartDrawing">
    <cdr:from>
      <cdr:x>0.71902</cdr:x>
      <cdr:y>0.17664</cdr:y>
    </cdr:from>
    <cdr:to>
      <cdr:x>0.90304</cdr:x>
      <cdr:y>0.22392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id="{67DC7C44-7F63-48AD-A750-5240AE175A08}"/>
            </a:ext>
          </a:extLst>
        </cdr:cNvPr>
        <cdr:cNvSpPr txBox="1"/>
      </cdr:nvSpPr>
      <cdr:spPr>
        <a:xfrm xmlns:a="http://schemas.openxmlformats.org/drawingml/2006/main">
          <a:off x="6231083" y="1111007"/>
          <a:ext cx="1594742" cy="29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REA</a:t>
          </a:r>
          <a:r>
            <a:rPr lang="en-US" sz="1600" b="1" baseline="0">
              <a:solidFill>
                <a:srgbClr val="00B050"/>
              </a:solidFill>
            </a:rPr>
            <a:t> </a:t>
          </a:r>
          <a:r>
            <a:rPr lang="en-US" sz="1600" b="1">
              <a:solidFill>
                <a:srgbClr val="00B050"/>
              </a:solidFill>
            </a:rPr>
            <a:t>amp 13 dB</a:t>
          </a:r>
        </a:p>
      </cdr:txBody>
    </cdr:sp>
  </cdr:relSizeAnchor>
  <cdr:relSizeAnchor xmlns:cdr="http://schemas.openxmlformats.org/drawingml/2006/chartDrawing">
    <cdr:from>
      <cdr:x>0.07878</cdr:x>
      <cdr:y>0.5126</cdr:y>
    </cdr:from>
    <cdr:to>
      <cdr:x>0.12586</cdr:x>
      <cdr:y>0.71906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0C613E53-748C-46BA-BF53-A203E40CBB59}"/>
            </a:ext>
          </a:extLst>
        </cdr:cNvPr>
        <cdr:cNvSpPr txBox="1"/>
      </cdr:nvSpPr>
      <cdr:spPr>
        <a:xfrm xmlns:a="http://schemas.openxmlformats.org/drawingml/2006/main" rot="16200000">
          <a:off x="237400" y="3669434"/>
          <a:ext cx="1298577" cy="408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/>
            <a:t>modulator out</a:t>
          </a:r>
        </a:p>
      </cdr:txBody>
    </cdr:sp>
  </cdr:relSizeAnchor>
  <cdr:relSizeAnchor xmlns:cdr="http://schemas.openxmlformats.org/drawingml/2006/chartDrawing">
    <cdr:from>
      <cdr:x>0.49539</cdr:x>
      <cdr:y>0.37582</cdr:y>
    </cdr:from>
    <cdr:to>
      <cdr:x>0.67942</cdr:x>
      <cdr:y>0.4231</cdr:y>
    </cdr:to>
    <cdr:sp macro="" textlink="">
      <cdr:nvSpPr>
        <cdr:cNvPr id="16" name="TextBox 1">
          <a:extLst xmlns:a="http://schemas.openxmlformats.org/drawingml/2006/main">
            <a:ext uri="{FF2B5EF4-FFF2-40B4-BE49-F238E27FC236}">
              <a16:creationId xmlns:a16="http://schemas.microsoft.com/office/drawing/2014/main" id="{9C04C37F-2DA4-4DE0-A65E-BB3244DEBC06}"/>
            </a:ext>
          </a:extLst>
        </cdr:cNvPr>
        <cdr:cNvSpPr txBox="1"/>
      </cdr:nvSpPr>
      <cdr:spPr>
        <a:xfrm xmlns:a="http://schemas.openxmlformats.org/drawingml/2006/main">
          <a:off x="4293132" y="2363781"/>
          <a:ext cx="1594829" cy="297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Pulsed</a:t>
          </a:r>
          <a:r>
            <a:rPr lang="en-US" sz="1600" b="1" baseline="0">
              <a:solidFill>
                <a:srgbClr val="00B050"/>
              </a:solidFill>
            </a:rPr>
            <a:t> </a:t>
          </a:r>
          <a:r>
            <a:rPr lang="en-US" sz="1600" b="1">
              <a:solidFill>
                <a:srgbClr val="00B050"/>
              </a:solidFill>
            </a:rPr>
            <a:t>Fiber</a:t>
          </a:r>
          <a:r>
            <a:rPr lang="en-US" sz="1600" b="1" baseline="0">
              <a:solidFill>
                <a:srgbClr val="00B050"/>
              </a:solidFill>
            </a:rPr>
            <a:t> </a:t>
          </a:r>
          <a:r>
            <a:rPr lang="en-US" sz="1600" b="1">
              <a:solidFill>
                <a:srgbClr val="00B050"/>
              </a:solidFill>
            </a:rPr>
            <a:t>amp 14.5 (11.3) dB</a:t>
          </a:r>
        </a:p>
      </cdr:txBody>
    </cdr:sp>
  </cdr:relSizeAnchor>
  <cdr:relSizeAnchor xmlns:cdr="http://schemas.openxmlformats.org/drawingml/2006/chartDrawing">
    <cdr:from>
      <cdr:x>0.24011</cdr:x>
      <cdr:y>0.58708</cdr:y>
    </cdr:from>
    <cdr:to>
      <cdr:x>0.42413</cdr:x>
      <cdr:y>0.63436</cdr:y>
    </cdr:to>
    <cdr:sp macro="" textlink="">
      <cdr:nvSpPr>
        <cdr:cNvPr id="17" name="TextBox 1">
          <a:extLst xmlns:a="http://schemas.openxmlformats.org/drawingml/2006/main">
            <a:ext uri="{FF2B5EF4-FFF2-40B4-BE49-F238E27FC236}">
              <a16:creationId xmlns:a16="http://schemas.microsoft.com/office/drawing/2014/main" id="{241F9E33-9E56-484A-9673-891F02FE0C1A}"/>
            </a:ext>
          </a:extLst>
        </cdr:cNvPr>
        <cdr:cNvSpPr txBox="1"/>
      </cdr:nvSpPr>
      <cdr:spPr>
        <a:xfrm xmlns:a="http://schemas.openxmlformats.org/drawingml/2006/main">
          <a:off x="2080800" y="3692582"/>
          <a:ext cx="1594742" cy="297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>
              <a:solidFill>
                <a:srgbClr val="00B050"/>
              </a:solidFill>
            </a:rPr>
            <a:t>Fiber Pre-amp 18</a:t>
          </a:r>
          <a:r>
            <a:rPr lang="en-US" sz="1600" b="1" baseline="0">
              <a:solidFill>
                <a:srgbClr val="00B050"/>
              </a:solidFill>
            </a:rPr>
            <a:t> (14.2)</a:t>
          </a:r>
          <a:r>
            <a:rPr lang="en-US" sz="1600" b="1">
              <a:solidFill>
                <a:srgbClr val="00B050"/>
              </a:solidFill>
            </a:rPr>
            <a:t> dB</a:t>
          </a:r>
        </a:p>
      </cdr:txBody>
    </cdr:sp>
  </cdr:relSizeAnchor>
  <cdr:relSizeAnchor xmlns:cdr="http://schemas.openxmlformats.org/drawingml/2006/chartDrawing">
    <cdr:from>
      <cdr:x>0.10544</cdr:x>
      <cdr:y>0.11001</cdr:y>
    </cdr:from>
    <cdr:to>
      <cdr:x>0.42468</cdr:x>
      <cdr:y>0.2277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7C037E29-7A41-48B2-8D26-647A0F68BB40}"/>
            </a:ext>
          </a:extLst>
        </cdr:cNvPr>
        <cdr:cNvSpPr txBox="1"/>
      </cdr:nvSpPr>
      <cdr:spPr>
        <a:xfrm xmlns:a="http://schemas.openxmlformats.org/drawingml/2006/main">
          <a:off x="1219199" y="548745"/>
          <a:ext cx="3691467" cy="587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Here we show about 80 dB of gain through the system </a:t>
          </a:r>
        </a:p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Actual gain in the gain medium is 90 dB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16274-BEF7-4CCC-BACA-000933AA0EC5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9EEE3-BAE9-49C5-AFB3-8E4A2466A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268FF-779F-4B36-B075-E2ADD364027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8550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34" y="1149350"/>
            <a:ext cx="4356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075267" y="3559284"/>
            <a:ext cx="10035117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1075267" y="4841093"/>
            <a:ext cx="10035117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388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03665"/>
            <a:ext cx="8435083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043047"/>
            <a:ext cx="11563351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0018" y="6515100"/>
            <a:ext cx="1435100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76" y="6515100"/>
            <a:ext cx="591116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400" y="6441832"/>
            <a:ext cx="1018403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2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305820" y="4765101"/>
            <a:ext cx="566928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6206067" y="4765101"/>
            <a:ext cx="5681133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304801" y="1043695"/>
            <a:ext cx="5668432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6206067" y="1043695"/>
            <a:ext cx="5681135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14-March-2018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401800F4-4579-43AA-8D1C-4C601C6F94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01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043693"/>
            <a:ext cx="4037192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26611" y="1043695"/>
            <a:ext cx="7227147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14-March-2018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A1456F2F-62F8-4BD5-83E6-D3C20E36C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89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765" y="1043694"/>
            <a:ext cx="11601135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5" y="4943006"/>
            <a:ext cx="11601135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3665"/>
            <a:ext cx="115824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14-March-2018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4F8A-A4D5-4456-AF3F-D990255E9F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3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12718" y="6515100"/>
            <a:ext cx="14351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14-March-2018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267" y="6515100"/>
            <a:ext cx="7164917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15100"/>
            <a:ext cx="5969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10E6ED46-57A2-47C0-A64C-B6DFECAB6C7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096986" y="2994971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>
                <a:latin typeface="Helvetica" panose="020B0604020202020204" pitchFamily="34" charset="0"/>
              </a:rPr>
              <a:t>Bunch-by-bunch Neutralization and applications for H- beams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330449" y="4841876"/>
            <a:ext cx="8743951" cy="174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</a:rPr>
              <a:t>David Johnson, Todd Johnson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  <a:p>
            <a:r>
              <a:rPr lang="en-US" altLang="en-US" dirty="0">
                <a:latin typeface="Helvetica" panose="020B0604020202020204" pitchFamily="34" charset="0"/>
              </a:rPr>
              <a:t>US-Japan Collaboration Meeting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14-March-2018</a:t>
            </a:r>
          </a:p>
          <a:p>
            <a:endParaRPr lang="en-US" altLang="en-US" dirty="0">
              <a:latin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2EB0CC-B16F-4B4C-B8B6-951A9BA5C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540" y="6032673"/>
            <a:ext cx="2081719" cy="8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12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67986"/>
            <a:ext cx="10515600" cy="546383"/>
          </a:xfrm>
        </p:spPr>
        <p:txBody>
          <a:bodyPr/>
          <a:lstStyle/>
          <a:p>
            <a:r>
              <a:rPr lang="en-US" dirty="0"/>
              <a:t>Non-resonant interaction cavity to reduce required laser power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0" t="22218" b="20930"/>
          <a:stretch/>
        </p:blipFill>
        <p:spPr>
          <a:xfrm>
            <a:off x="838200" y="873761"/>
            <a:ext cx="10022301" cy="477617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6/23/2017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87392-D607-4899-96C8-75E462D7F0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8CDB-5A6A-4C42-BFA9-1B4281181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required pulse energy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DFC349-6FF4-456E-958B-A8979CEFD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77" y="1343377"/>
            <a:ext cx="10587789" cy="451555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3B48C-C977-43F1-96FA-D9DD9AFDC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BDC06-6A9B-414D-A3D5-CD4DD15C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5417C-DF1D-4A0B-8388-A6F27F88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78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4682-7EFE-4C48-BD48-C9428738C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9403643" cy="641739"/>
          </a:xfrm>
        </p:spPr>
        <p:txBody>
          <a:bodyPr/>
          <a:lstStyle/>
          <a:p>
            <a:r>
              <a:rPr lang="en-US" dirty="0"/>
              <a:t>Change number of bounces by adjusting input angle into cavity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68C81B-5281-4882-9C85-F8BC8F1E1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1" y="976594"/>
            <a:ext cx="3566189" cy="337434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05EA-9421-468A-8DCF-974E075E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03FE5-2225-4399-9830-CB70FAE5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5A23B-6CC3-48F1-9BBC-16838091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CBBB1-BBC9-4792-95E6-A4ABAECCF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36" y="976594"/>
            <a:ext cx="3606080" cy="3374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13615-8BA1-49D5-B39E-28BB2F002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641" y="2731921"/>
            <a:ext cx="3647187" cy="340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24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F12-A8A0-435B-9350-B0C157006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11525955" cy="641739"/>
          </a:xfrm>
        </p:spPr>
        <p:txBody>
          <a:bodyPr/>
          <a:lstStyle/>
          <a:p>
            <a:r>
              <a:rPr lang="en-US" dirty="0"/>
              <a:t>Adjusted our transverse laser profile and collimated the H- in vertical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C2CBCFA-0BE8-4BEC-8968-8834E5DE8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64" y="1172074"/>
            <a:ext cx="3235022" cy="18995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FE1B0-9A87-403F-92B7-5A19980D5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2B437-DC1F-4D64-99B3-76BD28C5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2821-5245-4096-A146-2E26BFA2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62CE32-FD52-4A81-926F-DDBCBEE1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818" y="893588"/>
            <a:ext cx="3823938" cy="2927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9F1802-50BC-4D05-B2CD-E59DE4E55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1" y="3630745"/>
            <a:ext cx="3082596" cy="2557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176381-6C2C-4B15-9FD9-0C3ADE18A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07" y="1172074"/>
            <a:ext cx="3125538" cy="1904114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5EC252-669D-4F42-97DA-9B6E066282E0}"/>
              </a:ext>
            </a:extLst>
          </p:cNvPr>
          <p:cNvCxnSpPr/>
          <p:nvPr/>
        </p:nvCxnSpPr>
        <p:spPr>
          <a:xfrm>
            <a:off x="3984297" y="2144889"/>
            <a:ext cx="463635" cy="0"/>
          </a:xfrm>
          <a:prstGeom prst="straightConnector1">
            <a:avLst/>
          </a:prstGeom>
          <a:ln w="762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F493-2D6D-44B3-8E71-C75CEF108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going Forward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53432C9-E53B-43AB-B79C-52B61B932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073" y="1163777"/>
            <a:ext cx="8283979" cy="31771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A8B8-622F-41A8-B277-5AD754C5A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8392-D833-4424-A68A-62F5B73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AC90-57D1-4309-9A32-95E574E9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5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FB5A-887F-488E-86C0-2E4940B4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PCF Amplifier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C47498-C029-48D2-8657-92ABD6B0C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7" y="923332"/>
            <a:ext cx="5088667" cy="336811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9F4FF-B7A1-4B9A-A4D4-1A3E44D12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AA63F-C8F8-40AB-940C-40639C34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8C71-FE1C-41A2-9ABC-14AA632D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A1B44-1675-49F2-85CE-DED4CE411470}"/>
              </a:ext>
            </a:extLst>
          </p:cNvPr>
          <p:cNvSpPr txBox="1"/>
          <p:nvPr/>
        </p:nvSpPr>
        <p:spPr>
          <a:xfrm>
            <a:off x="411983" y="4479943"/>
            <a:ext cx="55322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Version built for MIT runs at ~1 mJ/pulse (3-4 ns)</a:t>
            </a:r>
          </a:p>
          <a:p>
            <a:r>
              <a:rPr lang="en-US" dirty="0"/>
              <a:t>300 kW peak power 200W average power sustained</a:t>
            </a:r>
          </a:p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5015AE-001A-406A-8258-1430E73B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98" y="834013"/>
            <a:ext cx="3627839" cy="51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3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5B17-1BCE-4557-A0E8-D762A8AD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9866488" cy="641739"/>
          </a:xfrm>
        </p:spPr>
        <p:txBody>
          <a:bodyPr/>
          <a:lstStyle/>
          <a:p>
            <a:r>
              <a:rPr lang="en-US" dirty="0"/>
              <a:t>Concept for Momentum collimation – shaving longitudinal phase</a:t>
            </a:r>
          </a:p>
        </p:txBody>
      </p:sp>
      <p:pic>
        <p:nvPicPr>
          <p:cNvPr id="8" name="Content Placeholder 7" descr="Snipping Tool">
            <a:extLst>
              <a:ext uri="{FF2B5EF4-FFF2-40B4-BE49-F238E27FC236}">
                <a16:creationId xmlns:a16="http://schemas.microsoft.com/office/drawing/2014/main" id="{5F90555A-471D-429C-A1FE-B7B8D060D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28419" r="21991" b="13930"/>
          <a:stretch/>
        </p:blipFill>
        <p:spPr>
          <a:xfrm>
            <a:off x="1301892" y="2270758"/>
            <a:ext cx="678180" cy="12266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10D8-4884-450A-A23F-ACA0D88D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7696-0080-466E-A180-E464E30B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8D8B5-1489-436B-B04D-592F413D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047FB5-6916-4012-A746-FF9CB1BCCE21}"/>
              </a:ext>
            </a:extLst>
          </p:cNvPr>
          <p:cNvSpPr/>
          <p:nvPr/>
        </p:nvSpPr>
        <p:spPr>
          <a:xfrm>
            <a:off x="555783" y="2580342"/>
            <a:ext cx="1880838" cy="742950"/>
          </a:xfrm>
          <a:custGeom>
            <a:avLst/>
            <a:gdLst>
              <a:gd name="connsiteX0" fmla="*/ 0 w 3665220"/>
              <a:gd name="connsiteY0" fmla="*/ 1432560 h 1447800"/>
              <a:gd name="connsiteX1" fmla="*/ 1272540 w 3665220"/>
              <a:gd name="connsiteY1" fmla="*/ 1440180 h 1447800"/>
              <a:gd name="connsiteX2" fmla="*/ 1295400 w 3665220"/>
              <a:gd name="connsiteY2" fmla="*/ 7620 h 1447800"/>
              <a:gd name="connsiteX3" fmla="*/ 1615440 w 3665220"/>
              <a:gd name="connsiteY3" fmla="*/ 7620 h 1447800"/>
              <a:gd name="connsiteX4" fmla="*/ 1607820 w 3665220"/>
              <a:gd name="connsiteY4" fmla="*/ 1432560 h 1447800"/>
              <a:gd name="connsiteX5" fmla="*/ 2552700 w 3665220"/>
              <a:gd name="connsiteY5" fmla="*/ 1424940 h 1447800"/>
              <a:gd name="connsiteX6" fmla="*/ 2514600 w 3665220"/>
              <a:gd name="connsiteY6" fmla="*/ 7620 h 1447800"/>
              <a:gd name="connsiteX7" fmla="*/ 2819400 w 3665220"/>
              <a:gd name="connsiteY7" fmla="*/ 0 h 1447800"/>
              <a:gd name="connsiteX8" fmla="*/ 2827020 w 3665220"/>
              <a:gd name="connsiteY8" fmla="*/ 1447800 h 1447800"/>
              <a:gd name="connsiteX9" fmla="*/ 3665220 w 3665220"/>
              <a:gd name="connsiteY9" fmla="*/ 144018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5220" h="1447800">
                <a:moveTo>
                  <a:pt x="0" y="1432560"/>
                </a:moveTo>
                <a:lnTo>
                  <a:pt x="1272540" y="1440180"/>
                </a:lnTo>
                <a:lnTo>
                  <a:pt x="1295400" y="7620"/>
                </a:lnTo>
                <a:lnTo>
                  <a:pt x="1615440" y="7620"/>
                </a:lnTo>
                <a:lnTo>
                  <a:pt x="1607820" y="1432560"/>
                </a:lnTo>
                <a:lnTo>
                  <a:pt x="2552700" y="1424940"/>
                </a:lnTo>
                <a:lnTo>
                  <a:pt x="2514600" y="7620"/>
                </a:lnTo>
                <a:lnTo>
                  <a:pt x="2819400" y="0"/>
                </a:lnTo>
                <a:lnTo>
                  <a:pt x="2827020" y="1447800"/>
                </a:lnTo>
                <a:lnTo>
                  <a:pt x="3665220" y="14401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1ADF2-63BC-41DF-8CA7-85B40D257A89}"/>
              </a:ext>
            </a:extLst>
          </p:cNvPr>
          <p:cNvSpPr txBox="1"/>
          <p:nvPr/>
        </p:nvSpPr>
        <p:spPr>
          <a:xfrm>
            <a:off x="1068880" y="230043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55DC5-08CE-48AF-A4DE-D881DEAF6D34}"/>
              </a:ext>
            </a:extLst>
          </p:cNvPr>
          <p:cNvSpPr txBox="1"/>
          <p:nvPr/>
        </p:nvSpPr>
        <p:spPr>
          <a:xfrm>
            <a:off x="1426821" y="340048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ps</a:t>
            </a:r>
            <a:endParaRPr lang="en-US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247966-1B5C-4EBA-BFFB-6BC2E9500781}"/>
              </a:ext>
            </a:extLst>
          </p:cNvPr>
          <p:cNvCxnSpPr/>
          <p:nvPr/>
        </p:nvCxnSpPr>
        <p:spPr>
          <a:xfrm>
            <a:off x="1397142" y="3400480"/>
            <a:ext cx="487680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5AA616-E33E-4D82-9B84-EFB86197BAC0}"/>
              </a:ext>
            </a:extLst>
          </p:cNvPr>
          <p:cNvSpPr/>
          <p:nvPr/>
        </p:nvSpPr>
        <p:spPr>
          <a:xfrm>
            <a:off x="2350570" y="2580342"/>
            <a:ext cx="1880838" cy="742950"/>
          </a:xfrm>
          <a:custGeom>
            <a:avLst/>
            <a:gdLst>
              <a:gd name="connsiteX0" fmla="*/ 0 w 3665220"/>
              <a:gd name="connsiteY0" fmla="*/ 1432560 h 1447800"/>
              <a:gd name="connsiteX1" fmla="*/ 1272540 w 3665220"/>
              <a:gd name="connsiteY1" fmla="*/ 1440180 h 1447800"/>
              <a:gd name="connsiteX2" fmla="*/ 1295400 w 3665220"/>
              <a:gd name="connsiteY2" fmla="*/ 7620 h 1447800"/>
              <a:gd name="connsiteX3" fmla="*/ 1615440 w 3665220"/>
              <a:gd name="connsiteY3" fmla="*/ 7620 h 1447800"/>
              <a:gd name="connsiteX4" fmla="*/ 1607820 w 3665220"/>
              <a:gd name="connsiteY4" fmla="*/ 1432560 h 1447800"/>
              <a:gd name="connsiteX5" fmla="*/ 2552700 w 3665220"/>
              <a:gd name="connsiteY5" fmla="*/ 1424940 h 1447800"/>
              <a:gd name="connsiteX6" fmla="*/ 2514600 w 3665220"/>
              <a:gd name="connsiteY6" fmla="*/ 7620 h 1447800"/>
              <a:gd name="connsiteX7" fmla="*/ 2819400 w 3665220"/>
              <a:gd name="connsiteY7" fmla="*/ 0 h 1447800"/>
              <a:gd name="connsiteX8" fmla="*/ 2827020 w 3665220"/>
              <a:gd name="connsiteY8" fmla="*/ 1447800 h 1447800"/>
              <a:gd name="connsiteX9" fmla="*/ 3665220 w 3665220"/>
              <a:gd name="connsiteY9" fmla="*/ 144018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5220" h="1447800">
                <a:moveTo>
                  <a:pt x="0" y="1432560"/>
                </a:moveTo>
                <a:lnTo>
                  <a:pt x="1272540" y="1440180"/>
                </a:lnTo>
                <a:lnTo>
                  <a:pt x="1295400" y="7620"/>
                </a:lnTo>
                <a:lnTo>
                  <a:pt x="1615440" y="7620"/>
                </a:lnTo>
                <a:lnTo>
                  <a:pt x="1607820" y="1432560"/>
                </a:lnTo>
                <a:lnTo>
                  <a:pt x="2552700" y="1424940"/>
                </a:lnTo>
                <a:lnTo>
                  <a:pt x="2514600" y="7620"/>
                </a:lnTo>
                <a:lnTo>
                  <a:pt x="2819400" y="0"/>
                </a:lnTo>
                <a:lnTo>
                  <a:pt x="2827020" y="1447800"/>
                </a:lnTo>
                <a:lnTo>
                  <a:pt x="3665220" y="14401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F04FC9-0297-4270-8C9D-0BAAF18A5282}"/>
              </a:ext>
            </a:extLst>
          </p:cNvPr>
          <p:cNvCxnSpPr>
            <a:cxnSpLocks/>
          </p:cNvCxnSpPr>
          <p:nvPr/>
        </p:nvCxnSpPr>
        <p:spPr>
          <a:xfrm>
            <a:off x="1208456" y="3821959"/>
            <a:ext cx="1880198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FEEF48-69D3-4280-BD8B-ED15CD07553B}"/>
              </a:ext>
            </a:extLst>
          </p:cNvPr>
          <p:cNvSpPr txBox="1"/>
          <p:nvPr/>
        </p:nvSpPr>
        <p:spPr>
          <a:xfrm>
            <a:off x="1937585" y="3777352"/>
            <a:ext cx="825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prf</a:t>
            </a:r>
            <a:r>
              <a:rPr lang="en-US" sz="1400" baseline="-25000" dirty="0" err="1"/>
              <a:t>micro</a:t>
            </a:r>
            <a:endParaRPr lang="en-US" sz="1400" baseline="-25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266E84-640E-4E6E-91E1-6E9E3874B96F}"/>
              </a:ext>
            </a:extLst>
          </p:cNvPr>
          <p:cNvGrpSpPr/>
          <p:nvPr/>
        </p:nvGrpSpPr>
        <p:grpSpPr>
          <a:xfrm>
            <a:off x="280774" y="699335"/>
            <a:ext cx="7749540" cy="1612553"/>
            <a:chOff x="2065020" y="1294758"/>
            <a:chExt cx="7749540" cy="1612553"/>
          </a:xfrm>
          <a:effectLst/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D27728-628E-45A2-9BC5-AEBCDCED07C0}"/>
                </a:ext>
              </a:extLst>
            </p:cNvPr>
            <p:cNvSpPr/>
            <p:nvPr/>
          </p:nvSpPr>
          <p:spPr>
            <a:xfrm>
              <a:off x="2065020" y="1615440"/>
              <a:ext cx="7749540" cy="914400"/>
            </a:xfrm>
            <a:custGeom>
              <a:avLst/>
              <a:gdLst>
                <a:gd name="connsiteX0" fmla="*/ 0 w 6073140"/>
                <a:gd name="connsiteY0" fmla="*/ 906780 h 914400"/>
                <a:gd name="connsiteX1" fmla="*/ 304800 w 6073140"/>
                <a:gd name="connsiteY1" fmla="*/ 914400 h 914400"/>
                <a:gd name="connsiteX2" fmla="*/ 312420 w 6073140"/>
                <a:gd name="connsiteY2" fmla="*/ 0 h 914400"/>
                <a:gd name="connsiteX3" fmla="*/ 533400 w 6073140"/>
                <a:gd name="connsiteY3" fmla="*/ 15240 h 914400"/>
                <a:gd name="connsiteX4" fmla="*/ 533400 w 6073140"/>
                <a:gd name="connsiteY4" fmla="*/ 914400 h 914400"/>
                <a:gd name="connsiteX5" fmla="*/ 4312920 w 6073140"/>
                <a:gd name="connsiteY5" fmla="*/ 899160 h 914400"/>
                <a:gd name="connsiteX6" fmla="*/ 4320540 w 6073140"/>
                <a:gd name="connsiteY6" fmla="*/ 7620 h 914400"/>
                <a:gd name="connsiteX7" fmla="*/ 4541520 w 6073140"/>
                <a:gd name="connsiteY7" fmla="*/ 22860 h 914400"/>
                <a:gd name="connsiteX8" fmla="*/ 4541520 w 6073140"/>
                <a:gd name="connsiteY8" fmla="*/ 906780 h 914400"/>
                <a:gd name="connsiteX9" fmla="*/ 6073140 w 6073140"/>
                <a:gd name="connsiteY9" fmla="*/ 90678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3140" h="914400">
                  <a:moveTo>
                    <a:pt x="0" y="906780"/>
                  </a:moveTo>
                  <a:lnTo>
                    <a:pt x="304800" y="914400"/>
                  </a:lnTo>
                  <a:lnTo>
                    <a:pt x="312420" y="0"/>
                  </a:lnTo>
                  <a:lnTo>
                    <a:pt x="533400" y="15240"/>
                  </a:lnTo>
                  <a:lnTo>
                    <a:pt x="533400" y="914400"/>
                  </a:lnTo>
                  <a:lnTo>
                    <a:pt x="4312920" y="899160"/>
                  </a:lnTo>
                  <a:lnTo>
                    <a:pt x="4320540" y="7620"/>
                  </a:lnTo>
                  <a:lnTo>
                    <a:pt x="4541520" y="22860"/>
                  </a:lnTo>
                  <a:lnTo>
                    <a:pt x="4541520" y="906780"/>
                  </a:lnTo>
                  <a:lnTo>
                    <a:pt x="6073140" y="90678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E32D91-1D13-4A6E-9932-BEF1ED41E07D}"/>
                </a:ext>
              </a:extLst>
            </p:cNvPr>
            <p:cNvSpPr txBox="1"/>
            <p:nvPr/>
          </p:nvSpPr>
          <p:spPr>
            <a:xfrm>
              <a:off x="2384202" y="12947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A7AE281-7431-4C7A-8BB3-BF2D67BCC750}"/>
                </a:ext>
              </a:extLst>
            </p:cNvPr>
            <p:cNvCxnSpPr/>
            <p:nvPr/>
          </p:nvCxnSpPr>
          <p:spPr>
            <a:xfrm flipV="1">
              <a:off x="2472088" y="2614771"/>
              <a:ext cx="5140292" cy="29673"/>
            </a:xfrm>
            <a:prstGeom prst="straightConnector1">
              <a:avLst/>
            </a:prstGeom>
            <a:ln w="12700"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57BE46-8988-4076-AC84-466BFF5F7AEF}"/>
                </a:ext>
              </a:extLst>
            </p:cNvPr>
            <p:cNvSpPr txBox="1"/>
            <p:nvPr/>
          </p:nvSpPr>
          <p:spPr>
            <a:xfrm>
              <a:off x="4522342" y="2568757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prf</a:t>
              </a:r>
              <a:r>
                <a:rPr lang="en-US" sz="1600" baseline="-25000" dirty="0" err="1"/>
                <a:t>MACRO</a:t>
              </a:r>
              <a:endParaRPr lang="en-US" sz="1600" baseline="-250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BB8274-73D8-44FF-A55A-FF08D26D1EAB}"/>
              </a:ext>
            </a:extLst>
          </p:cNvPr>
          <p:cNvSpPr txBox="1"/>
          <p:nvPr/>
        </p:nvSpPr>
        <p:spPr>
          <a:xfrm>
            <a:off x="4155544" y="2369185"/>
            <a:ext cx="16113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pw  = 50 </a:t>
            </a:r>
            <a:r>
              <a:rPr lang="en-US" sz="1400" dirty="0" err="1"/>
              <a:t>ps</a:t>
            </a:r>
            <a:r>
              <a:rPr lang="en-US" sz="1400" dirty="0"/>
              <a:t> each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pE</a:t>
            </a:r>
            <a:r>
              <a:rPr lang="en-US" sz="1400" dirty="0"/>
              <a:t> = 15 uJ each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ps</a:t>
            </a:r>
            <a:r>
              <a:rPr lang="en-US" sz="1400" dirty="0"/>
              <a:t> = 2 ns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prf</a:t>
            </a:r>
            <a:r>
              <a:rPr lang="en-US" sz="1400" dirty="0"/>
              <a:t> = 201.25 MHz</a:t>
            </a:r>
          </a:p>
          <a:p>
            <a:r>
              <a:rPr lang="en-US" sz="1400" dirty="0"/>
              <a:t>DF = 0.016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42D1DC-FF89-4440-91F9-3C6F2255F2CD}"/>
              </a:ext>
            </a:extLst>
          </p:cNvPr>
          <p:cNvSpPr txBox="1"/>
          <p:nvPr/>
        </p:nvSpPr>
        <p:spPr>
          <a:xfrm>
            <a:off x="2548018" y="961583"/>
            <a:ext cx="160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w = 50 us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prf</a:t>
            </a:r>
            <a:r>
              <a:rPr lang="en-US" sz="1400" dirty="0"/>
              <a:t> = 15 Hz</a:t>
            </a:r>
          </a:p>
          <a:p>
            <a:r>
              <a:rPr lang="en-US" sz="1400" dirty="0"/>
              <a:t>DF = 7.5E-4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69892B-ADB7-415E-9DA6-F9BDE8FF4F0B}"/>
              </a:ext>
            </a:extLst>
          </p:cNvPr>
          <p:cNvSpPr txBox="1"/>
          <p:nvPr/>
        </p:nvSpPr>
        <p:spPr>
          <a:xfrm>
            <a:off x="6378222" y="3966695"/>
            <a:ext cx="585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produces 201.25E6*50e-6 = 10,000 pulses /cycle</a:t>
            </a:r>
          </a:p>
          <a:p>
            <a:r>
              <a:rPr lang="en-US" dirty="0"/>
              <a:t>For 30 uJ/pulse*10,000 pulses = 0.3 J /pulse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7EFBF7-76FA-4A51-90C1-2DEBCE328EBC}"/>
              </a:ext>
            </a:extLst>
          </p:cNvPr>
          <p:cNvSpPr txBox="1"/>
          <p:nvPr/>
        </p:nvSpPr>
        <p:spPr>
          <a:xfrm>
            <a:off x="7341135" y="4585011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Power = E/pulse/pulse width</a:t>
            </a:r>
          </a:p>
          <a:p>
            <a:r>
              <a:rPr lang="en-US" dirty="0"/>
              <a:t>                     =30 uJ/0.1 ns = 300 kW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893CE5-F0C2-4637-A7CC-BB91307B25E0}"/>
              </a:ext>
            </a:extLst>
          </p:cNvPr>
          <p:cNvSpPr txBox="1"/>
          <p:nvPr/>
        </p:nvSpPr>
        <p:spPr>
          <a:xfrm>
            <a:off x="7461172" y="5371792"/>
            <a:ext cx="4019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power = Peak power*DF</a:t>
            </a:r>
          </a:p>
          <a:p>
            <a:r>
              <a:rPr lang="en-US" dirty="0"/>
              <a:t>                         = 300 kW* 3E-5 = 9W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6BAA82-8870-4725-A318-A651AA732F64}"/>
              </a:ext>
            </a:extLst>
          </p:cNvPr>
          <p:cNvSpPr txBox="1"/>
          <p:nvPr/>
        </p:nvSpPr>
        <p:spPr>
          <a:xfrm>
            <a:off x="8557513" y="1057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Linac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F137CB-0A58-4417-8CF1-C47C014B4735}"/>
              </a:ext>
            </a:extLst>
          </p:cNvPr>
          <p:cNvSpPr txBox="1"/>
          <p:nvPr/>
        </p:nvSpPr>
        <p:spPr>
          <a:xfrm>
            <a:off x="529157" y="4153834"/>
            <a:ext cx="477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Split amplified pulse</a:t>
            </a:r>
            <a:r>
              <a:rPr lang="en-US" sz="1600" dirty="0">
                <a:sym typeface="Wingdings" panose="05000000000000000000" pitchFamily="2" charset="2"/>
              </a:rPr>
              <a:t> delay line  recombine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temporally  with adjustable spacing (</a:t>
            </a:r>
            <a:r>
              <a:rPr lang="en-US" sz="1600" dirty="0" err="1">
                <a:sym typeface="Wingdings" panose="05000000000000000000" pitchFamily="2" charset="2"/>
              </a:rPr>
              <a:t>ps</a:t>
            </a:r>
            <a:r>
              <a:rPr lang="en-US" sz="1600" dirty="0">
                <a:sym typeface="Wingdings" panose="05000000000000000000" pitchFamily="2" charset="2"/>
              </a:rPr>
              <a:t>)  </a:t>
            </a:r>
          </a:p>
          <a:p>
            <a:r>
              <a:rPr lang="en-US" sz="1600" dirty="0">
                <a:sym typeface="Wingdings" panose="05000000000000000000" pitchFamily="2" charset="2"/>
              </a:rPr>
              <a:t>Create head/tail out of single amplified laser pulse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D2DFC-B664-4D3F-966C-2D00A3094631}"/>
              </a:ext>
            </a:extLst>
          </p:cNvPr>
          <p:cNvSpPr txBox="1"/>
          <p:nvPr/>
        </p:nvSpPr>
        <p:spPr>
          <a:xfrm>
            <a:off x="1068880" y="5145869"/>
            <a:ext cx="4730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Spot size 1mm x 7.5mm</a:t>
            </a:r>
          </a:p>
          <a:p>
            <a:r>
              <a:rPr lang="en-US" sz="1600" dirty="0"/>
              <a:t>50 passes, 0.59 mm separation, 1.19mm at mirror</a:t>
            </a:r>
          </a:p>
          <a:p>
            <a:r>
              <a:rPr lang="en-US" sz="1600" dirty="0"/>
              <a:t>cavity length 2.9 cm, laser path 0.73 m, </a:t>
            </a:r>
          </a:p>
          <a:p>
            <a:r>
              <a:rPr lang="en-US" sz="1600" dirty="0"/>
              <a:t>neutralization 96% with 15 uJ pulse</a:t>
            </a:r>
          </a:p>
        </p:txBody>
      </p:sp>
    </p:spTree>
    <p:extLst>
      <p:ext uri="{BB962C8B-B14F-4D97-AF65-F5344CB8AC3E}">
        <p14:creationId xmlns:p14="http://schemas.microsoft.com/office/powerpoint/2010/main" val="101336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5B17-1BCE-4557-A0E8-D762A8AD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9866488" cy="641739"/>
          </a:xfrm>
        </p:spPr>
        <p:txBody>
          <a:bodyPr/>
          <a:lstStyle/>
          <a:p>
            <a:r>
              <a:rPr lang="en-US" dirty="0"/>
              <a:t>Concept for Momentum collimation – shaving longitudinal phase</a:t>
            </a:r>
          </a:p>
        </p:txBody>
      </p:sp>
      <p:pic>
        <p:nvPicPr>
          <p:cNvPr id="8" name="Content Placeholder 7" descr="Snipping Tool">
            <a:extLst>
              <a:ext uri="{FF2B5EF4-FFF2-40B4-BE49-F238E27FC236}">
                <a16:creationId xmlns:a16="http://schemas.microsoft.com/office/drawing/2014/main" id="{5F90555A-471D-429C-A1FE-B7B8D060D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28419" r="21991" b="13930"/>
          <a:stretch/>
        </p:blipFill>
        <p:spPr>
          <a:xfrm>
            <a:off x="1301892" y="2270758"/>
            <a:ext cx="678180" cy="122668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710D8-4884-450A-A23F-ACA0D88D8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A7696-0080-466E-A180-E464E30B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8D8B5-1489-436B-B04D-592F413D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047FB5-6916-4012-A746-FF9CB1BCCE21}"/>
              </a:ext>
            </a:extLst>
          </p:cNvPr>
          <p:cNvSpPr/>
          <p:nvPr/>
        </p:nvSpPr>
        <p:spPr>
          <a:xfrm>
            <a:off x="555783" y="2580342"/>
            <a:ext cx="1880838" cy="742950"/>
          </a:xfrm>
          <a:custGeom>
            <a:avLst/>
            <a:gdLst>
              <a:gd name="connsiteX0" fmla="*/ 0 w 3665220"/>
              <a:gd name="connsiteY0" fmla="*/ 1432560 h 1447800"/>
              <a:gd name="connsiteX1" fmla="*/ 1272540 w 3665220"/>
              <a:gd name="connsiteY1" fmla="*/ 1440180 h 1447800"/>
              <a:gd name="connsiteX2" fmla="*/ 1295400 w 3665220"/>
              <a:gd name="connsiteY2" fmla="*/ 7620 h 1447800"/>
              <a:gd name="connsiteX3" fmla="*/ 1615440 w 3665220"/>
              <a:gd name="connsiteY3" fmla="*/ 7620 h 1447800"/>
              <a:gd name="connsiteX4" fmla="*/ 1607820 w 3665220"/>
              <a:gd name="connsiteY4" fmla="*/ 1432560 h 1447800"/>
              <a:gd name="connsiteX5" fmla="*/ 2552700 w 3665220"/>
              <a:gd name="connsiteY5" fmla="*/ 1424940 h 1447800"/>
              <a:gd name="connsiteX6" fmla="*/ 2514600 w 3665220"/>
              <a:gd name="connsiteY6" fmla="*/ 7620 h 1447800"/>
              <a:gd name="connsiteX7" fmla="*/ 2819400 w 3665220"/>
              <a:gd name="connsiteY7" fmla="*/ 0 h 1447800"/>
              <a:gd name="connsiteX8" fmla="*/ 2827020 w 3665220"/>
              <a:gd name="connsiteY8" fmla="*/ 1447800 h 1447800"/>
              <a:gd name="connsiteX9" fmla="*/ 3665220 w 3665220"/>
              <a:gd name="connsiteY9" fmla="*/ 144018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5220" h="1447800">
                <a:moveTo>
                  <a:pt x="0" y="1432560"/>
                </a:moveTo>
                <a:lnTo>
                  <a:pt x="1272540" y="1440180"/>
                </a:lnTo>
                <a:lnTo>
                  <a:pt x="1295400" y="7620"/>
                </a:lnTo>
                <a:lnTo>
                  <a:pt x="1615440" y="7620"/>
                </a:lnTo>
                <a:lnTo>
                  <a:pt x="1607820" y="1432560"/>
                </a:lnTo>
                <a:lnTo>
                  <a:pt x="2552700" y="1424940"/>
                </a:lnTo>
                <a:lnTo>
                  <a:pt x="2514600" y="7620"/>
                </a:lnTo>
                <a:lnTo>
                  <a:pt x="2819400" y="0"/>
                </a:lnTo>
                <a:lnTo>
                  <a:pt x="2827020" y="1447800"/>
                </a:lnTo>
                <a:lnTo>
                  <a:pt x="3665220" y="14401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C1ADF2-63BC-41DF-8CA7-85B40D257A89}"/>
              </a:ext>
            </a:extLst>
          </p:cNvPr>
          <p:cNvSpPr txBox="1"/>
          <p:nvPr/>
        </p:nvSpPr>
        <p:spPr>
          <a:xfrm>
            <a:off x="1068880" y="2300431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655DC5-08CE-48AF-A4DE-D881DEAF6D34}"/>
              </a:ext>
            </a:extLst>
          </p:cNvPr>
          <p:cNvSpPr txBox="1"/>
          <p:nvPr/>
        </p:nvSpPr>
        <p:spPr>
          <a:xfrm>
            <a:off x="1426821" y="3400480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ps</a:t>
            </a:r>
            <a:endParaRPr lang="en-US" sz="1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247966-1B5C-4EBA-BFFB-6BC2E9500781}"/>
              </a:ext>
            </a:extLst>
          </p:cNvPr>
          <p:cNvCxnSpPr/>
          <p:nvPr/>
        </p:nvCxnSpPr>
        <p:spPr>
          <a:xfrm>
            <a:off x="1397142" y="3400480"/>
            <a:ext cx="487680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75AA616-E33E-4D82-9B84-EFB86197BAC0}"/>
              </a:ext>
            </a:extLst>
          </p:cNvPr>
          <p:cNvSpPr/>
          <p:nvPr/>
        </p:nvSpPr>
        <p:spPr>
          <a:xfrm>
            <a:off x="2350570" y="2580342"/>
            <a:ext cx="1880838" cy="742950"/>
          </a:xfrm>
          <a:custGeom>
            <a:avLst/>
            <a:gdLst>
              <a:gd name="connsiteX0" fmla="*/ 0 w 3665220"/>
              <a:gd name="connsiteY0" fmla="*/ 1432560 h 1447800"/>
              <a:gd name="connsiteX1" fmla="*/ 1272540 w 3665220"/>
              <a:gd name="connsiteY1" fmla="*/ 1440180 h 1447800"/>
              <a:gd name="connsiteX2" fmla="*/ 1295400 w 3665220"/>
              <a:gd name="connsiteY2" fmla="*/ 7620 h 1447800"/>
              <a:gd name="connsiteX3" fmla="*/ 1615440 w 3665220"/>
              <a:gd name="connsiteY3" fmla="*/ 7620 h 1447800"/>
              <a:gd name="connsiteX4" fmla="*/ 1607820 w 3665220"/>
              <a:gd name="connsiteY4" fmla="*/ 1432560 h 1447800"/>
              <a:gd name="connsiteX5" fmla="*/ 2552700 w 3665220"/>
              <a:gd name="connsiteY5" fmla="*/ 1424940 h 1447800"/>
              <a:gd name="connsiteX6" fmla="*/ 2514600 w 3665220"/>
              <a:gd name="connsiteY6" fmla="*/ 7620 h 1447800"/>
              <a:gd name="connsiteX7" fmla="*/ 2819400 w 3665220"/>
              <a:gd name="connsiteY7" fmla="*/ 0 h 1447800"/>
              <a:gd name="connsiteX8" fmla="*/ 2827020 w 3665220"/>
              <a:gd name="connsiteY8" fmla="*/ 1447800 h 1447800"/>
              <a:gd name="connsiteX9" fmla="*/ 3665220 w 3665220"/>
              <a:gd name="connsiteY9" fmla="*/ 144018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5220" h="1447800">
                <a:moveTo>
                  <a:pt x="0" y="1432560"/>
                </a:moveTo>
                <a:lnTo>
                  <a:pt x="1272540" y="1440180"/>
                </a:lnTo>
                <a:lnTo>
                  <a:pt x="1295400" y="7620"/>
                </a:lnTo>
                <a:lnTo>
                  <a:pt x="1615440" y="7620"/>
                </a:lnTo>
                <a:lnTo>
                  <a:pt x="1607820" y="1432560"/>
                </a:lnTo>
                <a:lnTo>
                  <a:pt x="2552700" y="1424940"/>
                </a:lnTo>
                <a:lnTo>
                  <a:pt x="2514600" y="7620"/>
                </a:lnTo>
                <a:lnTo>
                  <a:pt x="2819400" y="0"/>
                </a:lnTo>
                <a:lnTo>
                  <a:pt x="2827020" y="1447800"/>
                </a:lnTo>
                <a:lnTo>
                  <a:pt x="3665220" y="144018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F04FC9-0297-4270-8C9D-0BAAF18A5282}"/>
              </a:ext>
            </a:extLst>
          </p:cNvPr>
          <p:cNvCxnSpPr>
            <a:cxnSpLocks/>
          </p:cNvCxnSpPr>
          <p:nvPr/>
        </p:nvCxnSpPr>
        <p:spPr>
          <a:xfrm>
            <a:off x="1208456" y="3821959"/>
            <a:ext cx="1880198" cy="0"/>
          </a:xfrm>
          <a:prstGeom prst="straightConnector1">
            <a:avLst/>
          </a:prstGeom>
          <a:ln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FEEF48-69D3-4280-BD8B-ED15CD07553B}"/>
              </a:ext>
            </a:extLst>
          </p:cNvPr>
          <p:cNvSpPr txBox="1"/>
          <p:nvPr/>
        </p:nvSpPr>
        <p:spPr>
          <a:xfrm>
            <a:off x="1937585" y="3777352"/>
            <a:ext cx="825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prf</a:t>
            </a:r>
            <a:r>
              <a:rPr lang="en-US" sz="1400" baseline="-25000" dirty="0" err="1"/>
              <a:t>micro</a:t>
            </a:r>
            <a:endParaRPr lang="en-US" sz="1400" baseline="-25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C266E84-640E-4E6E-91E1-6E9E3874B96F}"/>
              </a:ext>
            </a:extLst>
          </p:cNvPr>
          <p:cNvGrpSpPr/>
          <p:nvPr/>
        </p:nvGrpSpPr>
        <p:grpSpPr>
          <a:xfrm>
            <a:off x="280774" y="699335"/>
            <a:ext cx="7749540" cy="1612553"/>
            <a:chOff x="2065020" y="1294758"/>
            <a:chExt cx="7749540" cy="1612553"/>
          </a:xfrm>
          <a:effectLst/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BD27728-628E-45A2-9BC5-AEBCDCED07C0}"/>
                </a:ext>
              </a:extLst>
            </p:cNvPr>
            <p:cNvSpPr/>
            <p:nvPr/>
          </p:nvSpPr>
          <p:spPr>
            <a:xfrm>
              <a:off x="2065020" y="1615440"/>
              <a:ext cx="7749540" cy="914400"/>
            </a:xfrm>
            <a:custGeom>
              <a:avLst/>
              <a:gdLst>
                <a:gd name="connsiteX0" fmla="*/ 0 w 6073140"/>
                <a:gd name="connsiteY0" fmla="*/ 906780 h 914400"/>
                <a:gd name="connsiteX1" fmla="*/ 304800 w 6073140"/>
                <a:gd name="connsiteY1" fmla="*/ 914400 h 914400"/>
                <a:gd name="connsiteX2" fmla="*/ 312420 w 6073140"/>
                <a:gd name="connsiteY2" fmla="*/ 0 h 914400"/>
                <a:gd name="connsiteX3" fmla="*/ 533400 w 6073140"/>
                <a:gd name="connsiteY3" fmla="*/ 15240 h 914400"/>
                <a:gd name="connsiteX4" fmla="*/ 533400 w 6073140"/>
                <a:gd name="connsiteY4" fmla="*/ 914400 h 914400"/>
                <a:gd name="connsiteX5" fmla="*/ 4312920 w 6073140"/>
                <a:gd name="connsiteY5" fmla="*/ 899160 h 914400"/>
                <a:gd name="connsiteX6" fmla="*/ 4320540 w 6073140"/>
                <a:gd name="connsiteY6" fmla="*/ 7620 h 914400"/>
                <a:gd name="connsiteX7" fmla="*/ 4541520 w 6073140"/>
                <a:gd name="connsiteY7" fmla="*/ 22860 h 914400"/>
                <a:gd name="connsiteX8" fmla="*/ 4541520 w 6073140"/>
                <a:gd name="connsiteY8" fmla="*/ 906780 h 914400"/>
                <a:gd name="connsiteX9" fmla="*/ 6073140 w 6073140"/>
                <a:gd name="connsiteY9" fmla="*/ 90678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73140" h="914400">
                  <a:moveTo>
                    <a:pt x="0" y="906780"/>
                  </a:moveTo>
                  <a:lnTo>
                    <a:pt x="304800" y="914400"/>
                  </a:lnTo>
                  <a:lnTo>
                    <a:pt x="312420" y="0"/>
                  </a:lnTo>
                  <a:lnTo>
                    <a:pt x="533400" y="15240"/>
                  </a:lnTo>
                  <a:lnTo>
                    <a:pt x="533400" y="914400"/>
                  </a:lnTo>
                  <a:lnTo>
                    <a:pt x="4312920" y="899160"/>
                  </a:lnTo>
                  <a:lnTo>
                    <a:pt x="4320540" y="7620"/>
                  </a:lnTo>
                  <a:lnTo>
                    <a:pt x="4541520" y="22860"/>
                  </a:lnTo>
                  <a:lnTo>
                    <a:pt x="4541520" y="906780"/>
                  </a:lnTo>
                  <a:lnTo>
                    <a:pt x="6073140" y="90678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9E32D91-1D13-4A6E-9932-BEF1ED41E07D}"/>
                </a:ext>
              </a:extLst>
            </p:cNvPr>
            <p:cNvSpPr txBox="1"/>
            <p:nvPr/>
          </p:nvSpPr>
          <p:spPr>
            <a:xfrm>
              <a:off x="2384202" y="1294758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A7AE281-7431-4C7A-8BB3-BF2D67BCC750}"/>
                </a:ext>
              </a:extLst>
            </p:cNvPr>
            <p:cNvCxnSpPr/>
            <p:nvPr/>
          </p:nvCxnSpPr>
          <p:spPr>
            <a:xfrm flipV="1">
              <a:off x="2472088" y="2614771"/>
              <a:ext cx="5140292" cy="29673"/>
            </a:xfrm>
            <a:prstGeom prst="straightConnector1">
              <a:avLst/>
            </a:prstGeom>
            <a:ln w="12700"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57BE46-8988-4076-AC84-466BFF5F7AEF}"/>
                </a:ext>
              </a:extLst>
            </p:cNvPr>
            <p:cNvSpPr txBox="1"/>
            <p:nvPr/>
          </p:nvSpPr>
          <p:spPr>
            <a:xfrm>
              <a:off x="4522342" y="2568757"/>
              <a:ext cx="9348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prf</a:t>
              </a:r>
              <a:r>
                <a:rPr lang="en-US" sz="1600" baseline="-25000" dirty="0" err="1"/>
                <a:t>MACRO</a:t>
              </a:r>
              <a:endParaRPr lang="en-US" sz="1600" baseline="-25000" dirty="0"/>
            </a:p>
          </p:txBody>
        </p:sp>
      </p:grpSp>
      <p:pic>
        <p:nvPicPr>
          <p:cNvPr id="31" name="Picture 2">
            <a:extLst>
              <a:ext uri="{FF2B5EF4-FFF2-40B4-BE49-F238E27FC236}">
                <a16:creationId xmlns:a16="http://schemas.microsoft.com/office/drawing/2014/main" id="{D822A5B9-A00F-41F6-AE52-1F601991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651" y="832380"/>
            <a:ext cx="1677810" cy="12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Content Placeholder 12">
            <a:extLst>
              <a:ext uri="{FF2B5EF4-FFF2-40B4-BE49-F238E27FC236}">
                <a16:creationId xmlns:a16="http://schemas.microsoft.com/office/drawing/2014/main" id="{47DB9153-28FA-4306-8671-B094D7A1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713" y="2071144"/>
            <a:ext cx="2191474" cy="156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Content Placeholder 8">
            <a:extLst>
              <a:ext uri="{FF2B5EF4-FFF2-40B4-BE49-F238E27FC236}">
                <a16:creationId xmlns:a16="http://schemas.microsoft.com/office/drawing/2014/main" id="{2A9BBB13-DCE6-426C-8230-0710A2120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71" y="2125820"/>
            <a:ext cx="2096329" cy="1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BB8274-73D8-44FF-A55A-FF08D26D1EAB}"/>
              </a:ext>
            </a:extLst>
          </p:cNvPr>
          <p:cNvSpPr txBox="1"/>
          <p:nvPr/>
        </p:nvSpPr>
        <p:spPr>
          <a:xfrm>
            <a:off x="4155544" y="2369185"/>
            <a:ext cx="1511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pw  = 100 </a:t>
            </a:r>
            <a:r>
              <a:rPr lang="en-US" sz="1400" dirty="0" err="1"/>
              <a:t>ps</a:t>
            </a:r>
            <a:endParaRPr lang="en-US" sz="1400" dirty="0"/>
          </a:p>
          <a:p>
            <a:r>
              <a:rPr lang="en-US" sz="1400" dirty="0"/>
              <a:t> </a:t>
            </a:r>
            <a:r>
              <a:rPr lang="en-US" sz="1400" dirty="0" err="1"/>
              <a:t>ps</a:t>
            </a:r>
            <a:r>
              <a:rPr lang="en-US" sz="1400" dirty="0"/>
              <a:t> = 1 ns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prf</a:t>
            </a:r>
            <a:r>
              <a:rPr lang="en-US" sz="1400" dirty="0"/>
              <a:t> = 162.5 MHz</a:t>
            </a:r>
          </a:p>
          <a:p>
            <a:r>
              <a:rPr lang="en-US" sz="1400" dirty="0"/>
              <a:t>DF = 0.016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F42D1DC-FF89-4440-91F9-3C6F2255F2CD}"/>
              </a:ext>
            </a:extLst>
          </p:cNvPr>
          <p:cNvSpPr txBox="1"/>
          <p:nvPr/>
        </p:nvSpPr>
        <p:spPr>
          <a:xfrm>
            <a:off x="2548018" y="961583"/>
            <a:ext cx="160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w = 500 us</a:t>
            </a:r>
          </a:p>
          <a:p>
            <a:r>
              <a:rPr lang="en-US" sz="1400" dirty="0"/>
              <a:t> </a:t>
            </a:r>
            <a:r>
              <a:rPr lang="en-US" sz="1400" dirty="0" err="1"/>
              <a:t>prf</a:t>
            </a:r>
            <a:r>
              <a:rPr lang="en-US" sz="1400" dirty="0"/>
              <a:t> = 15 Hz</a:t>
            </a:r>
          </a:p>
          <a:p>
            <a:r>
              <a:rPr lang="en-US" sz="1400" dirty="0"/>
              <a:t>DF = 7.5E-3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69892B-ADB7-415E-9DA6-F9BDE8FF4F0B}"/>
              </a:ext>
            </a:extLst>
          </p:cNvPr>
          <p:cNvSpPr txBox="1"/>
          <p:nvPr/>
        </p:nvSpPr>
        <p:spPr>
          <a:xfrm>
            <a:off x="6378222" y="3966695"/>
            <a:ext cx="5859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Laser produces 162.5E6*500e-6 = 81,250 pulses /cycle</a:t>
            </a:r>
          </a:p>
          <a:p>
            <a:r>
              <a:rPr lang="en-US" dirty="0"/>
              <a:t>For 10 uJ/pulse*81,250 pulses = 0.8125 J /pulse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F7EFBF7-76FA-4A51-90C1-2DEBCE328EBC}"/>
              </a:ext>
            </a:extLst>
          </p:cNvPr>
          <p:cNvSpPr txBox="1"/>
          <p:nvPr/>
        </p:nvSpPr>
        <p:spPr>
          <a:xfrm>
            <a:off x="7341135" y="4585011"/>
            <a:ext cx="396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Power = E/pulse/pulse width</a:t>
            </a:r>
          </a:p>
          <a:p>
            <a:r>
              <a:rPr lang="en-US" dirty="0"/>
              <a:t>                     =10 uJ/0.1 ns = 100 kW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893CE5-F0C2-4637-A7CC-BB91307B25E0}"/>
              </a:ext>
            </a:extLst>
          </p:cNvPr>
          <p:cNvSpPr txBox="1"/>
          <p:nvPr/>
        </p:nvSpPr>
        <p:spPr>
          <a:xfrm>
            <a:off x="7461172" y="5371792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power = Peak power*DF</a:t>
            </a:r>
          </a:p>
          <a:p>
            <a:r>
              <a:rPr lang="en-US" dirty="0"/>
              <a:t>                         = 100 kW* 1E-4 = 10W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C6BAA82-8870-4725-A318-A651AA732F64}"/>
              </a:ext>
            </a:extLst>
          </p:cNvPr>
          <p:cNvSpPr txBox="1"/>
          <p:nvPr/>
        </p:nvSpPr>
        <p:spPr>
          <a:xfrm>
            <a:off x="6800975" y="1088276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PIP-II Momentum collimation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F137CB-0A58-4417-8CF1-C47C014B4735}"/>
              </a:ext>
            </a:extLst>
          </p:cNvPr>
          <p:cNvSpPr txBox="1"/>
          <p:nvPr/>
        </p:nvSpPr>
        <p:spPr>
          <a:xfrm>
            <a:off x="529157" y="4153834"/>
            <a:ext cx="477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Split amplified pulse</a:t>
            </a:r>
            <a:r>
              <a:rPr lang="en-US" sz="1600" dirty="0">
                <a:sym typeface="Wingdings" panose="05000000000000000000" pitchFamily="2" charset="2"/>
              </a:rPr>
              <a:t> delay line  recombine </a:t>
            </a:r>
          </a:p>
          <a:p>
            <a:r>
              <a:rPr lang="en-US" sz="1600" dirty="0">
                <a:sym typeface="Wingdings" panose="05000000000000000000" pitchFamily="2" charset="2"/>
              </a:rPr>
              <a:t> temporally  with adjustable spacing (</a:t>
            </a:r>
            <a:r>
              <a:rPr lang="en-US" sz="1600" dirty="0" err="1">
                <a:sym typeface="Wingdings" panose="05000000000000000000" pitchFamily="2" charset="2"/>
              </a:rPr>
              <a:t>ps</a:t>
            </a:r>
            <a:r>
              <a:rPr lang="en-US" sz="1600" dirty="0">
                <a:sym typeface="Wingdings" panose="05000000000000000000" pitchFamily="2" charset="2"/>
              </a:rPr>
              <a:t>)  </a:t>
            </a:r>
          </a:p>
          <a:p>
            <a:r>
              <a:rPr lang="en-US" sz="1600" dirty="0">
                <a:sym typeface="Wingdings" panose="05000000000000000000" pitchFamily="2" charset="2"/>
              </a:rPr>
              <a:t>Create head/tail out of single amplified laser pulse 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BD2DFC-B664-4D3F-966C-2D00A3094631}"/>
              </a:ext>
            </a:extLst>
          </p:cNvPr>
          <p:cNvSpPr txBox="1"/>
          <p:nvPr/>
        </p:nvSpPr>
        <p:spPr>
          <a:xfrm>
            <a:off x="1068880" y="5145869"/>
            <a:ext cx="5093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Spot size 1mm x 1.6mm</a:t>
            </a:r>
          </a:p>
          <a:p>
            <a:r>
              <a:rPr lang="en-US" sz="1600" dirty="0"/>
              <a:t>100 passes, 1.1 mm separation, cavity length 10.9 cm</a:t>
            </a:r>
          </a:p>
          <a:p>
            <a:r>
              <a:rPr lang="en-US" sz="1600" dirty="0"/>
              <a:t>Laser path 1.6m, neutralization 99.7% with 5 uJ pulse</a:t>
            </a:r>
          </a:p>
        </p:txBody>
      </p:sp>
    </p:spTree>
    <p:extLst>
      <p:ext uri="{BB962C8B-B14F-4D97-AF65-F5344CB8AC3E}">
        <p14:creationId xmlns:p14="http://schemas.microsoft.com/office/powerpoint/2010/main" val="42659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1C5E6-F094-46E7-A25F-175146920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37730-1F30-4A57-999C-B2456EA44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demonstrated the ability to neutralize individual bunches with in a bunch train. </a:t>
            </a:r>
          </a:p>
          <a:p>
            <a:r>
              <a:rPr lang="en-US" dirty="0"/>
              <a:t>This flexibility can be applied to many applications, not only in H- manipulation, but in any application requiring multi-MHz pulses in a continuous or burst mode</a:t>
            </a:r>
          </a:p>
          <a:p>
            <a:r>
              <a:rPr lang="en-US" dirty="0"/>
              <a:t>Fermilab continues to develop technology in non-resonant  interaction cavities.</a:t>
            </a:r>
          </a:p>
          <a:p>
            <a:r>
              <a:rPr lang="en-US" dirty="0"/>
              <a:t>Fermilab will continue to develop laser system with a high peak, high average power quasi-CW laser systems suitable for full linac pulse neutralization applications.</a:t>
            </a:r>
          </a:p>
          <a:p>
            <a:r>
              <a:rPr lang="en-US" dirty="0"/>
              <a:t>We see this approach as contributing to the further growth in the utilizing of laser interactions with H- for a variety </a:t>
            </a:r>
            <a:r>
              <a:rPr lang="en-US"/>
              <a:t>of applications.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57943-C619-43C0-B2A0-0734C821B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04649-2C41-4200-9EF6-821DBB9A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FF42-2625-40DF-A368-D678B9E33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600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8854A-80F6-478D-9CFA-75EE4F29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5B04C-C410-41EF-882E-486938472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4712677"/>
            <a:ext cx="11563351" cy="13182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E393F-89C2-4757-AA9C-337A9046A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4406A-2F7D-472C-B5CC-150AF0E3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D314D-394E-4ECA-B4BF-41F2220D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1705B-F787-44C6-9A98-C9F65BEA19D3}"/>
              </a:ext>
            </a:extLst>
          </p:cNvPr>
          <p:cNvSpPr txBox="1"/>
          <p:nvPr/>
        </p:nvSpPr>
        <p:spPr>
          <a:xfrm>
            <a:off x="4551903" y="2682910"/>
            <a:ext cx="13756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80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458" y="0"/>
            <a:ext cx="10515600" cy="587021"/>
          </a:xfrm>
        </p:spPr>
        <p:txBody>
          <a:bodyPr/>
          <a:lstStyle/>
          <a:p>
            <a:r>
              <a:rPr lang="en-US" dirty="0"/>
              <a:t>Lasers for Accelerators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6280" y="755905"/>
                <a:ext cx="10515600" cy="5421058"/>
              </a:xfrm>
            </p:spPr>
            <p:txBody>
              <a:bodyPr>
                <a:normAutofit lnSpcReduction="10000"/>
              </a:bodyPr>
              <a:lstStyle/>
              <a:p>
                <a:pPr marL="285750" indent="-342900"/>
                <a:r>
                  <a:rPr lang="en-US" sz="2000" dirty="0"/>
                  <a:t>Lasers have been used for laser profile monitors; SNS, BNL, JPARC, …and </a:t>
                </a:r>
              </a:p>
              <a:p>
                <a:pPr marL="742950" lvl="1" indent="-342900"/>
                <a:r>
                  <a:rPr lang="en-US" sz="2000" dirty="0"/>
                  <a:t>H</a:t>
                </a:r>
                <a:r>
                  <a:rPr lang="en-US" sz="2000" baseline="30000" dirty="0"/>
                  <a:t>-</a:t>
                </a:r>
                <a:r>
                  <a:rPr lang="en-US" sz="2000" dirty="0"/>
                  <a:t> + </a:t>
                </a:r>
                <a:r>
                  <a:rPr lang="en-US" sz="2000" dirty="0">
                    <a:latin typeface="Symbol" pitchFamily="18" charset="2"/>
                  </a:rPr>
                  <a:t>g</a:t>
                </a:r>
                <a:r>
                  <a:rPr lang="en-US" sz="2000" dirty="0"/>
                  <a:t> -&gt; H</a:t>
                </a:r>
                <a:r>
                  <a:rPr lang="en-US" sz="2000" baseline="30000" dirty="0"/>
                  <a:t>o</a:t>
                </a:r>
                <a:r>
                  <a:rPr lang="en-US" sz="2000" dirty="0"/>
                  <a:t> + e</a:t>
                </a:r>
                <a:r>
                  <a:rPr lang="en-US" sz="2000" baseline="30000" dirty="0"/>
                  <a:t>-</a:t>
                </a:r>
                <a:endParaRPr lang="en-US" sz="20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3 step process of 2 electron removal   (H- Stripping for injection)</a:t>
                </a:r>
              </a:p>
              <a:p>
                <a:pPr lvl="1"/>
                <a:r>
                  <a:rPr lang="en-US" sz="1900" dirty="0"/>
                  <a:t>SNS Model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          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900" dirty="0"/>
                  <a:t>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9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0∗</m:t>
                        </m:r>
                      </m:sup>
                    </m:sSup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≥3)</m:t>
                    </m:r>
                  </m:oMath>
                </a14:m>
                <a:r>
                  <a:rPr lang="en-US" sz="1900" dirty="0"/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 lvl="1"/>
                <a:r>
                  <a:rPr lang="en-US" sz="1900" dirty="0"/>
                  <a:t>J-PARC Model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9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0∗</m:t>
                        </m:r>
                      </m:sup>
                    </m:sSup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9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≥3)</m:t>
                    </m:r>
                  </m:oMath>
                </a14:m>
                <a:r>
                  <a:rPr lang="en-US" sz="19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0∗</m:t>
                        </m:r>
                      </m:sup>
                    </m:sSup>
                    <m:r>
                      <a:rPr lang="en-US" sz="1900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sz="1900" dirty="0"/>
              </a:p>
              <a:p>
                <a:pPr marL="285750" indent="-342900"/>
                <a:r>
                  <a:rPr lang="en-US" sz="2000" dirty="0"/>
                  <a:t>The first as notcher test here at FNAL linac (first demonstration circa 2000 Ray Tomlin using a 500 mJ q-switch laser on a CW beam in 750 KeV line to create a single notch)</a:t>
                </a:r>
              </a:p>
              <a:p>
                <a:pPr marL="285750" indent="-342900"/>
                <a:r>
                  <a:rPr lang="en-US" sz="2000" dirty="0"/>
                  <a:t>Additional notcher proposals were described in 2005  by Xi  Yang to notch the linac beam at the Booster injection RF frequency  (FN-0765-AD) and at the revolution frequency utilizing a pumped recirculating cavity (FN-0767-AD).  Neither of these proposals were implemented.</a:t>
                </a:r>
              </a:p>
              <a:p>
                <a:pPr marL="285750" indent="-342900"/>
                <a:r>
                  <a:rPr lang="en-US" sz="2000" dirty="0"/>
                  <a:t>The first bunch-by-bunch neutralization system using a laser proposed 2009 for  Project X  wideband chopper. </a:t>
                </a:r>
              </a:p>
              <a:p>
                <a:r>
                  <a:rPr lang="en-US" sz="2000" dirty="0"/>
                  <a:t>“Laser Chopping Concepts” presented to APC SCRF group Nov. 2009</a:t>
                </a:r>
              </a:p>
              <a:p>
                <a:r>
                  <a:rPr lang="en-US" sz="2000" dirty="0"/>
                  <a:t>“Linac Laser Notcher in the Proton Improvement Plan” APT seminar Feb 2014</a:t>
                </a:r>
              </a:p>
              <a:p>
                <a:r>
                  <a:rPr lang="en-US" sz="2000" dirty="0"/>
                  <a:t>“Fermilab Linac Laser Notcher” IPAC 2015 (poster/paper)</a:t>
                </a:r>
              </a:p>
              <a:p>
                <a:r>
                  <a:rPr lang="en-US" sz="2000" dirty="0"/>
                  <a:t>“Linac Laser Notcher for the Fermilab Booster”  LINAC 2016 (invited talk/paper)</a:t>
                </a:r>
              </a:p>
              <a:p>
                <a:pPr marL="1200150" lvl="2" indent="-342900"/>
                <a:endParaRPr lang="en-US" dirty="0"/>
              </a:p>
              <a:p>
                <a:pPr marL="1200150" lvl="2" indent="-342900"/>
                <a:endParaRPr lang="en-US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280" y="755905"/>
                <a:ext cx="10515600" cy="5421058"/>
              </a:xfrm>
              <a:blipFill>
                <a:blip r:embed="rId2"/>
                <a:stretch>
                  <a:fillRect l="-1681" t="-1912" r="-1797" b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2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199" y="110491"/>
            <a:ext cx="7886700" cy="519344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Required Pulse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376596"/>
            <a:ext cx="7886700" cy="187762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We must match the H- ion 200 MHz bunch structure exiting RFQ.</a:t>
            </a:r>
          </a:p>
          <a:p>
            <a:r>
              <a:rPr lang="en-US" dirty="0"/>
              <a:t>The width of the 200 MHz burst must be at least 60 ns to allow for rise time of the Booster extraction kicker (we will use 80 ns).</a:t>
            </a:r>
          </a:p>
          <a:p>
            <a:r>
              <a:rPr lang="en-US" dirty="0"/>
              <a:t>Number of notches = Number of injected turns in Booster – 1.</a:t>
            </a:r>
          </a:p>
          <a:p>
            <a:r>
              <a:rPr lang="en-US" dirty="0"/>
              <a:t>Each pulse must match H- bunch length out of the RFQ.</a:t>
            </a:r>
          </a:p>
          <a:p>
            <a:r>
              <a:rPr lang="en-US" dirty="0"/>
              <a:t>Want variable pulse length and roughly uniform spatial and temporal profiles.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03" y="3337166"/>
            <a:ext cx="8401797" cy="26635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14 Nov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Laser Notcher External Review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052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3" y="57407"/>
            <a:ext cx="8435083" cy="641739"/>
          </a:xfrm>
        </p:spPr>
        <p:txBody>
          <a:bodyPr/>
          <a:lstStyle/>
          <a:p>
            <a:r>
              <a:rPr lang="en-US" dirty="0"/>
              <a:t>Photoneutralization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9/29/2016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graphicFrame>
        <p:nvGraphicFramePr>
          <p:cNvPr id="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20834"/>
              </p:ext>
            </p:extLst>
          </p:nvPr>
        </p:nvGraphicFramePr>
        <p:xfrm>
          <a:off x="1916845" y="1242465"/>
          <a:ext cx="4341534" cy="751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4" imgW="1981080" imgH="342720" progId="Equation.3">
                  <p:embed/>
                </p:oleObj>
              </mc:Choice>
              <mc:Fallback>
                <p:oleObj name="Equation" r:id="rId4" imgW="1981080" imgH="342720" progId="Equation.3">
                  <p:embed/>
                  <p:pic>
                    <p:nvPicPr>
                      <p:cNvPr id="7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845" y="1242465"/>
                        <a:ext cx="4341534" cy="7514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398119"/>
              </p:ext>
            </p:extLst>
          </p:nvPr>
        </p:nvGraphicFramePr>
        <p:xfrm>
          <a:off x="8609151" y="4573269"/>
          <a:ext cx="1332565" cy="485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6" imgW="1041120" imgH="431640" progId="Equation.3">
                  <p:embed/>
                </p:oleObj>
              </mc:Choice>
              <mc:Fallback>
                <p:oleObj name="Equation" r:id="rId6" imgW="1041120" imgH="43164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9151" y="4573269"/>
                        <a:ext cx="1332565" cy="4854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67587"/>
              </p:ext>
            </p:extLst>
          </p:nvPr>
        </p:nvGraphicFramePr>
        <p:xfrm>
          <a:off x="3669128" y="2990330"/>
          <a:ext cx="3003483" cy="487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8" imgW="1409400" imgH="228600" progId="Equation.3">
                  <p:embed/>
                </p:oleObj>
              </mc:Choice>
              <mc:Fallback>
                <p:oleObj name="Equation" r:id="rId8" imgW="1409400" imgH="2286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128" y="2990330"/>
                        <a:ext cx="3003483" cy="487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899548"/>
              </p:ext>
            </p:extLst>
          </p:nvPr>
        </p:nvGraphicFramePr>
        <p:xfrm>
          <a:off x="1414046" y="4682807"/>
          <a:ext cx="5029042" cy="90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10" imgW="2108160" imgH="380880" progId="Equation.3">
                  <p:embed/>
                </p:oleObj>
              </mc:Choice>
              <mc:Fallback>
                <p:oleObj name="Equation" r:id="rId10" imgW="2108160" imgH="38088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046" y="4682807"/>
                        <a:ext cx="5029042" cy="90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877461"/>
              </p:ext>
            </p:extLst>
          </p:nvPr>
        </p:nvGraphicFramePr>
        <p:xfrm>
          <a:off x="5060526" y="1840617"/>
          <a:ext cx="3224171" cy="945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Equation" r:id="rId12" imgW="1473120" imgH="431640" progId="Equation.3">
                  <p:embed/>
                </p:oleObj>
              </mc:Choice>
              <mc:Fallback>
                <p:oleObj name="Equation" r:id="rId12" imgW="1473120" imgH="43164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526" y="1840617"/>
                        <a:ext cx="3224171" cy="945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5343" y="915263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fraction of electrons that are detached from the moving H- ions is: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797" y="1910500"/>
            <a:ext cx="4810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photon flux (generated by the laser) </a:t>
            </a:r>
          </a:p>
          <a:p>
            <a:r>
              <a:rPr lang="en-US" sz="2000" dirty="0"/>
              <a:t> in the lab frame [photons/cm</a:t>
            </a:r>
            <a:r>
              <a:rPr lang="en-US" sz="2000" baseline="30000" dirty="0"/>
              <a:t>2</a:t>
            </a:r>
            <a:r>
              <a:rPr lang="en-US" sz="2000" dirty="0"/>
              <a:t>/sec]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427" y="2618386"/>
            <a:ext cx="6410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photon flux in the lab frame is transformed into the </a:t>
            </a:r>
          </a:p>
          <a:p>
            <a:r>
              <a:rPr lang="en-US" sz="2000" dirty="0"/>
              <a:t>rest frame of moving ion as: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427" y="3434493"/>
            <a:ext cx="715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interaction (crossing) time is just the ion path length/ ion velocity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9384" y="3894046"/>
            <a:ext cx="766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neutralization factor for an ion crossing on axis  </a:t>
            </a:r>
          </a:p>
          <a:p>
            <a:r>
              <a:rPr lang="en-US" sz="2000" dirty="0"/>
              <a:t>of the laser beam may be written in terms of lab frame parameters</a:t>
            </a:r>
          </a:p>
        </p:txBody>
      </p:sp>
      <p:sp>
        <p:nvSpPr>
          <p:cNvPr id="20" name="Slide Number Placeholder 22"/>
          <p:cNvSpPr txBox="1">
            <a:spLocks/>
          </p:cNvSpPr>
          <p:nvPr/>
        </p:nvSpPr>
        <p:spPr>
          <a:xfrm>
            <a:off x="9448800" y="6356351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 pitchFamily="12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fld id="{31521B6F-2A9E-4206-A664-C134F741033B}" type="slidenum">
              <a:rPr lang="en-US"/>
              <a:pPr/>
              <a:t>21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34129" y="1618175"/>
            <a:ext cx="158895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| Linac 2016, Lansing MI</a:t>
            </a:r>
            <a:endParaRPr lang="en-US" b="1" dirty="0"/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236321"/>
              </p:ext>
            </p:extLst>
          </p:nvPr>
        </p:nvGraphicFramePr>
        <p:xfrm>
          <a:off x="1530968" y="5591175"/>
          <a:ext cx="32337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Equation" r:id="rId14" imgW="1206360" imgH="241200" progId="Equation.3">
                  <p:embed/>
                </p:oleObj>
              </mc:Choice>
              <mc:Fallback>
                <p:oleObj name="Equation" r:id="rId14" imgW="1206360" imgH="241200" progId="Equation.3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968" y="5591175"/>
                        <a:ext cx="3233738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848223" y="5734179"/>
            <a:ext cx="4330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neutralization for N interactions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FF7243-D9C9-4D31-A585-6146482B3C84}"/>
              </a:ext>
            </a:extLst>
          </p:cNvPr>
          <p:cNvPicPr/>
          <p:nvPr/>
        </p:nvPicPr>
        <p:blipFill>
          <a:blip r:embed="rId16" cstate="print"/>
          <a:srcRect t="34921" r="18826"/>
          <a:stretch>
            <a:fillRect/>
          </a:stretch>
        </p:blipFill>
        <p:spPr bwMode="auto">
          <a:xfrm>
            <a:off x="8703030" y="3477381"/>
            <a:ext cx="1795236" cy="1056927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730976-981C-4175-A90E-43C17527AF48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32430" y="1315373"/>
            <a:ext cx="3158678" cy="18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210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55" y="0"/>
            <a:ext cx="10515600" cy="632178"/>
          </a:xfrm>
        </p:spPr>
        <p:txBody>
          <a:bodyPr>
            <a:normAutofit/>
          </a:bodyPr>
          <a:lstStyle/>
          <a:p>
            <a:r>
              <a:rPr lang="en-US" dirty="0"/>
              <a:t>Laser Landscape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884" y="885777"/>
            <a:ext cx="7225342" cy="5430180"/>
          </a:xfrm>
        </p:spPr>
      </p:pic>
      <p:sp>
        <p:nvSpPr>
          <p:cNvPr id="5" name="Oval 4"/>
          <p:cNvSpPr/>
          <p:nvPr/>
        </p:nvSpPr>
        <p:spPr>
          <a:xfrm>
            <a:off x="6896517" y="3369615"/>
            <a:ext cx="1269153" cy="5051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77425" y="2873484"/>
            <a:ext cx="150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Laser Notcher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96679" y="5583327"/>
            <a:ext cx="2329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Courtesy of Yun Liu, SNS</a:t>
            </a:r>
          </a:p>
          <a:p>
            <a:r>
              <a:rPr lang="en-US" sz="1200" dirty="0"/>
              <a:t>Laser Stripping Workshop 2013</a:t>
            </a:r>
          </a:p>
        </p:txBody>
      </p:sp>
    </p:spTree>
    <p:extLst>
      <p:ext uri="{BB962C8B-B14F-4D97-AF65-F5344CB8AC3E}">
        <p14:creationId xmlns:p14="http://schemas.microsoft.com/office/powerpoint/2010/main" val="6168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EE51-AE6F-4905-92CA-6A19DA69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4571999" cy="641739"/>
          </a:xfrm>
        </p:spPr>
        <p:txBody>
          <a:bodyPr/>
          <a:lstStyle/>
          <a:p>
            <a:r>
              <a:rPr lang="en-US" dirty="0"/>
              <a:t>Design ideas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D3901-BD29-44B7-9F7D-0B651883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31947"/>
            <a:ext cx="11563351" cy="5098967"/>
          </a:xfrm>
        </p:spPr>
        <p:txBody>
          <a:bodyPr/>
          <a:lstStyle/>
          <a:p>
            <a:r>
              <a:rPr lang="en-US" dirty="0"/>
              <a:t>Major questions to determine Laser/Amplifier requirements;</a:t>
            </a:r>
          </a:p>
          <a:p>
            <a:pPr lvl="1"/>
            <a:r>
              <a:rPr lang="en-US" dirty="0"/>
              <a:t>What are we trying to do with our laser interactions of H-ions</a:t>
            </a:r>
          </a:p>
          <a:p>
            <a:pPr lvl="2"/>
            <a:r>
              <a:rPr lang="en-US" dirty="0"/>
              <a:t>Neutralize or strip ?</a:t>
            </a:r>
          </a:p>
          <a:p>
            <a:pPr lvl="1"/>
            <a:r>
              <a:rPr lang="en-US" dirty="0"/>
              <a:t>Ion beam energy</a:t>
            </a:r>
          </a:p>
          <a:p>
            <a:pPr lvl="1"/>
            <a:r>
              <a:rPr lang="en-US" dirty="0"/>
              <a:t>Ion bunch structure –PRF  (MACRO, MINI, MICRO bunch structure)</a:t>
            </a:r>
          </a:p>
          <a:p>
            <a:pPr lvl="1"/>
            <a:r>
              <a:rPr lang="en-US" dirty="0"/>
              <a:t>Ion beam size (transverse and longitudinal)</a:t>
            </a:r>
          </a:p>
          <a:p>
            <a:pPr lvl="1"/>
            <a:r>
              <a:rPr lang="en-US" dirty="0"/>
              <a:t>How many bunches do we want to affect?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9C4A5-A857-4C43-ACB3-0B52FCC38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C780-359E-4BD3-817C-51666D31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C893F-278B-42CB-8BF4-E3F1A1F5E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143B2-6151-43D7-8843-D6452974F509}"/>
              </a:ext>
            </a:extLst>
          </p:cNvPr>
          <p:cNvSpPr txBox="1"/>
          <p:nvPr/>
        </p:nvSpPr>
        <p:spPr>
          <a:xfrm>
            <a:off x="10182578" y="2573867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Duty factor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6AEF28E-5A57-4BD6-AA67-9B034055DF8C}"/>
              </a:ext>
            </a:extLst>
          </p:cNvPr>
          <p:cNvSpPr/>
          <p:nvPr/>
        </p:nvSpPr>
        <p:spPr>
          <a:xfrm>
            <a:off x="9539111" y="2333599"/>
            <a:ext cx="643467" cy="121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0A0BA7-F47E-43BA-B088-1F361850A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50" y="3655733"/>
            <a:ext cx="3961195" cy="24862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6356E4-3DD9-447A-990B-A652C7446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013" y="3768046"/>
            <a:ext cx="2087467" cy="2504961"/>
          </a:xfrm>
          <a:prstGeom prst="rect">
            <a:avLst/>
          </a:prstGeom>
        </p:spPr>
      </p:pic>
      <p:sp>
        <p:nvSpPr>
          <p:cNvPr id="11" name="テキスト ボックス 170">
            <a:extLst>
              <a:ext uri="{FF2B5EF4-FFF2-40B4-BE49-F238E27FC236}">
                <a16:creationId xmlns:a16="http://schemas.microsoft.com/office/drawing/2014/main" id="{91A5DB7F-45A8-42BA-B929-509376EE5848}"/>
              </a:ext>
            </a:extLst>
          </p:cNvPr>
          <p:cNvSpPr txBox="1"/>
          <p:nvPr/>
        </p:nvSpPr>
        <p:spPr>
          <a:xfrm>
            <a:off x="7693814" y="3639378"/>
            <a:ext cx="2929031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J-PARC LINAC beam parameters:</a:t>
            </a:r>
          </a:p>
          <a:p>
            <a:r>
              <a:rPr lang="en-US" altLang="ja-JP" sz="1050" dirty="0"/>
              <a:t>Pranab K. Saha: 2017/11/08</a:t>
            </a:r>
          </a:p>
          <a:p>
            <a:endParaRPr kumimoji="1" lang="en-US" altLang="ja-JP" sz="1050" dirty="0"/>
          </a:p>
          <a:p>
            <a:r>
              <a:rPr kumimoji="1" lang="en-US" altLang="ja-JP" sz="1050" dirty="0"/>
              <a:t>LI peak current at present: 50 mA</a:t>
            </a:r>
          </a:p>
          <a:p>
            <a:r>
              <a:rPr lang="en-US" altLang="ja-JP" sz="1050" dirty="0"/>
              <a:t>LI pulse width/ repetition</a:t>
            </a:r>
            <a:r>
              <a:rPr kumimoji="1" lang="en-US" altLang="ja-JP" sz="1050" dirty="0"/>
              <a:t>: 0.5ms/25 Hz</a:t>
            </a:r>
          </a:p>
          <a:p>
            <a:r>
              <a:rPr kumimoji="1" lang="en-US" altLang="ja-JP" sz="1050" dirty="0"/>
              <a:t>Duty = 1.25%</a:t>
            </a:r>
            <a:endParaRPr lang="en-US" altLang="ja-JP" sz="1050" dirty="0"/>
          </a:p>
          <a:p>
            <a:r>
              <a:rPr kumimoji="1" lang="en-US" altLang="ja-JP" sz="1050" dirty="0"/>
              <a:t>Chopper duty on beam: 56%</a:t>
            </a:r>
          </a:p>
          <a:p>
            <a:endParaRPr lang="en-US" altLang="ja-JP" sz="1050" dirty="0"/>
          </a:p>
          <a:p>
            <a:r>
              <a:rPr kumimoji="1" lang="en-US" altLang="ja-JP" sz="1050" dirty="0"/>
              <a:t>When ADS will be in operation: </a:t>
            </a:r>
          </a:p>
          <a:p>
            <a:r>
              <a:rPr lang="en-US" altLang="ja-JP" sz="1050" b="1" dirty="0">
                <a:solidFill>
                  <a:srgbClr val="FF0000"/>
                </a:solidFill>
              </a:rPr>
              <a:t>LI repetition will be upgraded to 50 Hz</a:t>
            </a:r>
          </a:p>
          <a:p>
            <a:r>
              <a:rPr kumimoji="1" lang="en-US" altLang="ja-JP" sz="1050" dirty="0"/>
              <a:t>25 Hz w/ chopper on to the RCS </a:t>
            </a:r>
            <a:r>
              <a:rPr lang="en-US" altLang="ja-JP" sz="1050" dirty="0"/>
              <a:t>(133 kW)</a:t>
            </a:r>
            <a:endParaRPr kumimoji="1" lang="en-US" altLang="ja-JP" sz="1050" dirty="0"/>
          </a:p>
          <a:p>
            <a:r>
              <a:rPr kumimoji="1" lang="en-US" altLang="ja-JP" sz="1050" dirty="0"/>
              <a:t>25 Hz w/ </a:t>
            </a:r>
            <a:r>
              <a:rPr kumimoji="1" lang="en-US" altLang="ja-JP" sz="1050" dirty="0">
                <a:solidFill>
                  <a:srgbClr val="FF0000"/>
                </a:solidFill>
              </a:rPr>
              <a:t>no chop </a:t>
            </a:r>
            <a:r>
              <a:rPr kumimoji="1" lang="en-US" altLang="ja-JP" sz="1050" dirty="0"/>
              <a:t>to the ADS</a:t>
            </a:r>
          </a:p>
          <a:p>
            <a:r>
              <a:rPr lang="en-US" altLang="ja-JP" sz="1050" dirty="0">
                <a:solidFill>
                  <a:srgbClr val="FF0000"/>
                </a:solidFill>
                <a:sym typeface="Wingdings" panose="05000000000000000000" pitchFamily="2" charset="2"/>
              </a:rPr>
              <a:t> 324 (972) MHz micro pulse to the ADS</a:t>
            </a:r>
          </a:p>
          <a:p>
            <a:endParaRPr lang="en-US" altLang="ja-JP" sz="300" dirty="0">
              <a:sym typeface="Wingdings" panose="05000000000000000000" pitchFamily="2" charset="2"/>
            </a:endParaRPr>
          </a:p>
          <a:p>
            <a:r>
              <a:rPr lang="en-US" altLang="ja-JP" sz="1050" dirty="0">
                <a:sym typeface="Wingdings" panose="05000000000000000000" pitchFamily="2" charset="2"/>
              </a:rPr>
              <a:t>Beam power to the ADS: 237 kW</a:t>
            </a:r>
          </a:p>
          <a:p>
            <a:r>
              <a:rPr kumimoji="1" lang="en-US" altLang="ja-JP" sz="1050" b="1" dirty="0">
                <a:solidFill>
                  <a:srgbClr val="FF0000"/>
                </a:solidFill>
              </a:rPr>
              <a:t>To ADS TEF-P target: 10 W at max.</a:t>
            </a:r>
          </a:p>
          <a:p>
            <a:r>
              <a:rPr lang="en-US" altLang="ja-JP" sz="1050" dirty="0">
                <a:solidFill>
                  <a:srgbClr val="FF0000"/>
                </a:solidFill>
              </a:rPr>
              <a:t>Rest of 237 kW to the ADS TEF-T target</a:t>
            </a:r>
            <a:endParaRPr kumimoji="1" lang="ja-JP" altLang="en-US" sz="105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0024F-AE99-48CA-84C0-E7129A582D4D}"/>
              </a:ext>
            </a:extLst>
          </p:cNvPr>
          <p:cNvSpPr txBox="1"/>
          <p:nvPr/>
        </p:nvSpPr>
        <p:spPr>
          <a:xfrm>
            <a:off x="3749116" y="3835780"/>
            <a:ext cx="885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DF 5.3E-4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39449-8BC6-4C2B-8C98-DD38A25C0929}"/>
              </a:ext>
            </a:extLst>
          </p:cNvPr>
          <p:cNvSpPr txBox="1"/>
          <p:nvPr/>
        </p:nvSpPr>
        <p:spPr>
          <a:xfrm>
            <a:off x="4331204" y="4678926"/>
            <a:ext cx="936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  3.6E-2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10769-8447-44CF-86D1-4866411F1F69}"/>
              </a:ext>
            </a:extLst>
          </p:cNvPr>
          <p:cNvSpPr txBox="1"/>
          <p:nvPr/>
        </p:nvSpPr>
        <p:spPr>
          <a:xfrm>
            <a:off x="4206605" y="552207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DF 0.4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104542-C5A6-4911-8A14-ADF896B5238B}"/>
              </a:ext>
            </a:extLst>
          </p:cNvPr>
          <p:cNvSpPr txBox="1"/>
          <p:nvPr/>
        </p:nvSpPr>
        <p:spPr>
          <a:xfrm>
            <a:off x="3789611" y="6049048"/>
            <a:ext cx="1562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Total DF 7.7E-06</a:t>
            </a:r>
          </a:p>
        </p:txBody>
      </p:sp>
    </p:spTree>
    <p:extLst>
      <p:ext uri="{BB962C8B-B14F-4D97-AF65-F5344CB8AC3E}">
        <p14:creationId xmlns:p14="http://schemas.microsoft.com/office/powerpoint/2010/main" val="355831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E568-DA3A-4830-8DB1-B4A5AA107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103665"/>
            <a:ext cx="4289777" cy="641739"/>
          </a:xfrm>
        </p:spPr>
        <p:txBody>
          <a:bodyPr/>
          <a:lstStyle/>
          <a:p>
            <a:r>
              <a:rPr lang="en-US" dirty="0"/>
              <a:t>Design ideas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87A2-71EA-46D1-AFC4-54C97586C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907580"/>
            <a:ext cx="11563351" cy="4987867"/>
          </a:xfrm>
        </p:spPr>
        <p:txBody>
          <a:bodyPr/>
          <a:lstStyle/>
          <a:p>
            <a:r>
              <a:rPr lang="en-US" dirty="0"/>
              <a:t>Laser requirements</a:t>
            </a:r>
          </a:p>
          <a:p>
            <a:pPr lvl="1"/>
            <a:r>
              <a:rPr lang="en-US" dirty="0"/>
              <a:t>Wavelength (near IR, MID – IR , UV, deep UV  ?) </a:t>
            </a:r>
          </a:p>
          <a:p>
            <a:pPr lvl="1"/>
            <a:r>
              <a:rPr lang="en-US" dirty="0"/>
              <a:t>Pulse length </a:t>
            </a:r>
          </a:p>
          <a:p>
            <a:pPr lvl="1"/>
            <a:r>
              <a:rPr lang="en-US" dirty="0"/>
              <a:t>Pulse energy</a:t>
            </a:r>
          </a:p>
          <a:p>
            <a:pPr lvl="1"/>
            <a:r>
              <a:rPr lang="en-US" dirty="0"/>
              <a:t>Base rep frequency</a:t>
            </a:r>
          </a:p>
          <a:p>
            <a:r>
              <a:rPr lang="en-US" dirty="0"/>
              <a:t>What type of laser system</a:t>
            </a:r>
          </a:p>
          <a:p>
            <a:pPr lvl="1"/>
            <a:r>
              <a:rPr lang="en-US" dirty="0"/>
              <a:t>Given the laser requirements </a:t>
            </a:r>
          </a:p>
          <a:p>
            <a:pPr lvl="2"/>
            <a:r>
              <a:rPr lang="en-US" dirty="0"/>
              <a:t>Off the shelf (commercial)  OR  custom system design   </a:t>
            </a:r>
          </a:p>
          <a:p>
            <a:pPr lvl="2"/>
            <a:r>
              <a:rPr lang="en-US" dirty="0"/>
              <a:t>Laser system  (cavity &amp; gain medium)  OR  Seed/Amplifier  (i.e. MOPA)</a:t>
            </a:r>
          </a:p>
          <a:p>
            <a:pPr lvl="1"/>
            <a:r>
              <a:rPr lang="en-US" dirty="0"/>
              <a:t>Further choices</a:t>
            </a:r>
          </a:p>
          <a:p>
            <a:pPr lvl="2"/>
            <a:r>
              <a:rPr lang="en-US" dirty="0"/>
              <a:t>Bulk gain media  OR  fiber gain media  OR a combination  (i.e. hybrid)</a:t>
            </a:r>
          </a:p>
          <a:p>
            <a:pPr lvl="2"/>
            <a:r>
              <a:rPr lang="en-US" dirty="0"/>
              <a:t>CW pumped or pulsed pumped  or some combination</a:t>
            </a:r>
          </a:p>
          <a:p>
            <a:pPr lvl="1"/>
            <a:r>
              <a:rPr lang="en-US" dirty="0"/>
              <a:t>Interface – how to interface to your facility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DB143-7A2C-4F20-95F1-B61B6F44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5FAA1-79AB-4A2F-A2EF-E388780A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EA493-8958-4D3E-B541-80EB9197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6FED17-E1B0-48E4-A6AB-78445660CF5D}"/>
              </a:ext>
            </a:extLst>
          </p:cNvPr>
          <p:cNvSpPr txBox="1"/>
          <p:nvPr/>
        </p:nvSpPr>
        <p:spPr>
          <a:xfrm>
            <a:off x="3643213" y="20320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BC473-0F01-4A93-AE39-ABF1D2E94BB3}"/>
              </a:ext>
            </a:extLst>
          </p:cNvPr>
          <p:cNvSpPr txBox="1"/>
          <p:nvPr/>
        </p:nvSpPr>
        <p:spPr>
          <a:xfrm>
            <a:off x="6434666" y="2223511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Power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0898D56-AE06-423F-8B16-386B2025C9E7}"/>
              </a:ext>
            </a:extLst>
          </p:cNvPr>
          <p:cNvSpPr/>
          <p:nvPr/>
        </p:nvSpPr>
        <p:spPr>
          <a:xfrm>
            <a:off x="3081867" y="1840089"/>
            <a:ext cx="259644" cy="7676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9ABBA17A-523C-4830-980C-FEE834E7EB66}"/>
              </a:ext>
            </a:extLst>
          </p:cNvPr>
          <p:cNvSpPr/>
          <p:nvPr/>
        </p:nvSpPr>
        <p:spPr>
          <a:xfrm>
            <a:off x="5215467" y="2032000"/>
            <a:ext cx="407948" cy="9708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E7CE-4972-466D-9A91-755A7CB9C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ideas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AC0D0-7ABA-48F5-A0BD-C9B480B11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Lasers  (pumped gain medium in a cavity – CW or pulsed (q-switch)</a:t>
            </a:r>
          </a:p>
          <a:p>
            <a:pPr lvl="1"/>
            <a:r>
              <a:rPr lang="en-US" dirty="0"/>
              <a:t>Source of pulses to be amplified either in fiber or bulk amplifiers</a:t>
            </a:r>
          </a:p>
          <a:p>
            <a:pPr lvl="1"/>
            <a:r>
              <a:rPr lang="en-US" dirty="0"/>
              <a:t>Creation of final pulse requirements  </a:t>
            </a:r>
          </a:p>
          <a:p>
            <a:r>
              <a:rPr lang="en-US" dirty="0"/>
              <a:t>Amplifiers</a:t>
            </a:r>
          </a:p>
          <a:p>
            <a:pPr lvl="1"/>
            <a:r>
              <a:rPr lang="en-US" dirty="0"/>
              <a:t>Requires a seed source </a:t>
            </a:r>
          </a:p>
          <a:p>
            <a:pPr lvl="2"/>
            <a:r>
              <a:rPr lang="en-US" dirty="0"/>
              <a:t>Laser with a given </a:t>
            </a:r>
            <a:r>
              <a:rPr lang="en-US" dirty="0" err="1"/>
              <a:t>prf</a:t>
            </a:r>
            <a:r>
              <a:rPr lang="en-US" dirty="0"/>
              <a:t> (or maybe adjustable)</a:t>
            </a:r>
          </a:p>
          <a:p>
            <a:pPr lvl="2"/>
            <a:r>
              <a:rPr lang="en-US" dirty="0"/>
              <a:t>CW diode laser with external pulse modulation</a:t>
            </a:r>
          </a:p>
          <a:p>
            <a:pPr lvl="3"/>
            <a:r>
              <a:rPr lang="en-US" dirty="0"/>
              <a:t>This allows for a very flexible pulse format </a:t>
            </a:r>
          </a:p>
          <a:p>
            <a:pPr lvl="3"/>
            <a:r>
              <a:rPr lang="en-US" dirty="0"/>
              <a:t>The pulse energy at this stage is VERY low ( 10’s </a:t>
            </a:r>
            <a:r>
              <a:rPr lang="en-US" dirty="0" err="1"/>
              <a:t>pJ’s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Requires amplification  to get to uJ or mJ pulse energies</a:t>
            </a:r>
          </a:p>
          <a:p>
            <a:pPr lvl="2"/>
            <a:r>
              <a:rPr lang="en-US" dirty="0"/>
              <a:t>How many stages to get uJ or mJ</a:t>
            </a:r>
          </a:p>
          <a:p>
            <a:pPr lvl="3"/>
            <a:r>
              <a:rPr lang="en-US" dirty="0"/>
              <a:t>Assume  1 mJ from 1 </a:t>
            </a:r>
            <a:r>
              <a:rPr lang="en-US" dirty="0" err="1"/>
              <a:t>pJ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90 dB  6 stages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Details get rather complicated at this point as to selection of seed and amplifiers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18804-4ADA-4301-8305-506EB28C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F0B7A-6694-41CF-9C03-60E0735D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470D-1D90-43E3-B66C-5EC5A319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9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8DF8-B8E8-4462-A83F-26C5D971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Amplifier chain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02616-CB7B-4364-8A67-40CA27C4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52872-354F-4E13-A560-C7CC9FBF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18493-8E2D-4C66-9C95-F45328795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563114"/>
              </p:ext>
            </p:extLst>
          </p:nvPr>
        </p:nvGraphicFramePr>
        <p:xfrm>
          <a:off x="304800" y="1042988"/>
          <a:ext cx="11563350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54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8E039-7BB4-41EA-9E8B-38A67D61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Amplifier layout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9C6A8F-2F92-4B73-92AE-11936CCF5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76" y="1042988"/>
            <a:ext cx="6973341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ADDAA-C030-4096-A164-76C360C9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9B0E5-F6D2-4AB5-9E4D-43A30907E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63BE-A2D7-42B6-9EA0-E2430194B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496E3-012D-4A5F-A28E-23C93C18E9B5}"/>
              </a:ext>
            </a:extLst>
          </p:cNvPr>
          <p:cNvSpPr txBox="1"/>
          <p:nvPr/>
        </p:nvSpPr>
        <p:spPr>
          <a:xfrm>
            <a:off x="9166577" y="1042988"/>
            <a:ext cx="2428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Peak Power:</a:t>
            </a:r>
          </a:p>
          <a:p>
            <a:r>
              <a:rPr lang="en-US" dirty="0"/>
              <a:t>Laser Notcher design</a:t>
            </a:r>
          </a:p>
          <a:p>
            <a:r>
              <a:rPr lang="en-US" dirty="0"/>
              <a:t>2 mJ/2 ns = 1 </a:t>
            </a:r>
            <a:r>
              <a:rPr lang="en-US" dirty="0" err="1"/>
              <a:t>mW</a:t>
            </a:r>
            <a:endParaRPr lang="en-US" dirty="0"/>
          </a:p>
          <a:p>
            <a:r>
              <a:rPr lang="en-US" dirty="0"/>
              <a:t>Currently  ½ to ¾ MW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2C56F-F275-47B7-8EE8-701B63FE0336}"/>
              </a:ext>
            </a:extLst>
          </p:cNvPr>
          <p:cNvSpPr txBox="1"/>
          <p:nvPr/>
        </p:nvSpPr>
        <p:spPr>
          <a:xfrm>
            <a:off x="1808506" y="3849511"/>
            <a:ext cx="2069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82 mJ/500ns = 164 kW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0D5DEE-3AB1-48C1-9586-DF88328565C0}"/>
              </a:ext>
            </a:extLst>
          </p:cNvPr>
          <p:cNvSpPr txBox="1"/>
          <p:nvPr/>
        </p:nvSpPr>
        <p:spPr>
          <a:xfrm>
            <a:off x="7746926" y="5107583"/>
            <a:ext cx="2839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from: Andy Clarkson</a:t>
            </a:r>
          </a:p>
          <a:p>
            <a:r>
              <a:rPr lang="en-US" dirty="0"/>
              <a:t>ORC, Southampton ,UK</a:t>
            </a:r>
          </a:p>
          <a:p>
            <a:r>
              <a:rPr lang="en-US" dirty="0"/>
              <a:t>SMR 1829-5 (2007)</a:t>
            </a:r>
          </a:p>
        </p:txBody>
      </p:sp>
    </p:spTree>
    <p:extLst>
      <p:ext uri="{BB962C8B-B14F-4D97-AF65-F5344CB8AC3E}">
        <p14:creationId xmlns:p14="http://schemas.microsoft.com/office/powerpoint/2010/main" val="11954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ACA3E8-76F6-498B-A190-2BA1CFD75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50008" y="950686"/>
            <a:ext cx="4037192" cy="499427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MOPA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/>
              <a:t>Hybrid Amplifiers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Transverse profile shaping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Must lock to 200MHz Linac bunch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Must lock to Booster 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Cogging system must lock to notch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Booster must lock to existing notches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Design Intensity 2 mJ/pulse for 256 pulses/linac cycle.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Currently running a mean pulse energy of 1 mJ for 272 pulses/linac cycle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95B7B-B769-40C3-A68B-623E772DC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Laser System Block Diagram for Laser Notcher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8AB21-59A3-4A10-B385-566B9BF37B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altLang="en-US"/>
              <a:t>14-March-2018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0D76D-C402-475C-A4E6-E8E815EA86F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D. Johnson et. al.       First Operational Experience with the Fermilab Linac Laser Notcher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B0889-9D5E-451C-8D9B-0BD409BBDD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3DE88CF-523B-43B4-8878-49039553D5A5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7000"/>
            <a:ext cx="6739467" cy="5189134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22FD53-5020-44FB-AFAB-F0D5C4BF2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84" y="6479242"/>
            <a:ext cx="955337" cy="3787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F69B3D-C332-436E-BDAF-045817C070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3" t="19918" r="11132"/>
          <a:stretch/>
        </p:blipFill>
        <p:spPr>
          <a:xfrm>
            <a:off x="5766572" y="1192775"/>
            <a:ext cx="1031455" cy="8505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DEC2C1-1777-4BBD-95B6-A4830E810B21}"/>
              </a:ext>
            </a:extLst>
          </p:cNvPr>
          <p:cNvSpPr txBox="1"/>
          <p:nvPr/>
        </p:nvSpPr>
        <p:spPr>
          <a:xfrm>
            <a:off x="5766572" y="2032661"/>
            <a:ext cx="1174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PCF gain fiber</a:t>
            </a:r>
          </a:p>
        </p:txBody>
      </p:sp>
    </p:spTree>
    <p:extLst>
      <p:ext uri="{BB962C8B-B14F-4D97-AF65-F5344CB8AC3E}">
        <p14:creationId xmlns:p14="http://schemas.microsoft.com/office/powerpoint/2010/main" val="36084724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14423</TotalTime>
  <Words>1844</Words>
  <Application>Microsoft Office PowerPoint</Application>
  <PresentationFormat>Widescreen</PresentationFormat>
  <Paragraphs>264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Cambria Math</vt:lpstr>
      <vt:lpstr>Helvetica</vt:lpstr>
      <vt:lpstr>Symbol</vt:lpstr>
      <vt:lpstr>Wingdings</vt:lpstr>
      <vt:lpstr>FNAL_TemplateMac_060514</vt:lpstr>
      <vt:lpstr>Equation</vt:lpstr>
      <vt:lpstr>Bunch-by-bunch Neutralization and applications for H- beams</vt:lpstr>
      <vt:lpstr>Lasers for Accelerators</vt:lpstr>
      <vt:lpstr>Laser Landscape</vt:lpstr>
      <vt:lpstr>Design ideas (1)</vt:lpstr>
      <vt:lpstr>Design ideas (2)</vt:lpstr>
      <vt:lpstr>Design ideas (3)</vt:lpstr>
      <vt:lpstr>Example of Amplifier chain</vt:lpstr>
      <vt:lpstr>Example of Amplifier layout</vt:lpstr>
      <vt:lpstr>Laser System Block Diagram for Laser Notcher</vt:lpstr>
      <vt:lpstr>Non-resonant interaction cavity to reduce required laser power</vt:lpstr>
      <vt:lpstr>Reduction of required pulse energy</vt:lpstr>
      <vt:lpstr>Change number of bounces by adjusting input angle into cavity</vt:lpstr>
      <vt:lpstr>Adjusted our transverse laser profile and collimated the H- in vertical </vt:lpstr>
      <vt:lpstr>Development going Forward</vt:lpstr>
      <vt:lpstr>Examples of PCF Amplifier</vt:lpstr>
      <vt:lpstr>Concept for Momentum collimation – shaving longitudinal phase</vt:lpstr>
      <vt:lpstr>Concept for Momentum collimation – shaving longitudinal phase</vt:lpstr>
      <vt:lpstr>Summary</vt:lpstr>
      <vt:lpstr>PowerPoint Presentation</vt:lpstr>
      <vt:lpstr>Required Pulse Structure</vt:lpstr>
      <vt:lpstr>Photoneutralization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Operational Experience with the Fermilab Linac Laser Notcher</dc:title>
  <dc:creator>David E. Johnson x2493 04214N</dc:creator>
  <cp:lastModifiedBy>David E. Johnson x2493 04214N</cp:lastModifiedBy>
  <cp:revision>94</cp:revision>
  <dcterms:created xsi:type="dcterms:W3CDTF">2018-03-09T21:11:45Z</dcterms:created>
  <dcterms:modified xsi:type="dcterms:W3CDTF">2018-03-29T12:43:10Z</dcterms:modified>
</cp:coreProperties>
</file>