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oleObject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4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5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6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7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8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9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35" r:id="rId8"/>
    <p:sldMasterId id="2147483747" r:id="rId9"/>
    <p:sldMasterId id="2147483759" r:id="rId10"/>
    <p:sldMasterId id="2147483771" r:id="rId11"/>
    <p:sldMasterId id="2147483783" r:id="rId12"/>
    <p:sldMasterId id="2147483795" r:id="rId13"/>
    <p:sldMasterId id="2147483807" r:id="rId14"/>
    <p:sldMasterId id="2147483810" r:id="rId15"/>
    <p:sldMasterId id="2147483822" r:id="rId16"/>
    <p:sldMasterId id="2147483834" r:id="rId17"/>
    <p:sldMasterId id="2147483846" r:id="rId18"/>
    <p:sldMasterId id="2147483858" r:id="rId19"/>
    <p:sldMasterId id="2147483870" r:id="rId20"/>
    <p:sldMasterId id="2147483882" r:id="rId21"/>
  </p:sldMasterIdLst>
  <p:notesMasterIdLst>
    <p:notesMasterId r:id="rId55"/>
  </p:notesMasterIdLst>
  <p:sldIdLst>
    <p:sldId id="256" r:id="rId22"/>
    <p:sldId id="257" r:id="rId23"/>
    <p:sldId id="279" r:id="rId24"/>
    <p:sldId id="278" r:id="rId25"/>
    <p:sldId id="277" r:id="rId26"/>
    <p:sldId id="261" r:id="rId27"/>
    <p:sldId id="262" r:id="rId28"/>
    <p:sldId id="266" r:id="rId29"/>
    <p:sldId id="263" r:id="rId30"/>
    <p:sldId id="271" r:id="rId31"/>
    <p:sldId id="275" r:id="rId32"/>
    <p:sldId id="283" r:id="rId33"/>
    <p:sldId id="265" r:id="rId34"/>
    <p:sldId id="287" r:id="rId35"/>
    <p:sldId id="286" r:id="rId36"/>
    <p:sldId id="292" r:id="rId37"/>
    <p:sldId id="288" r:id="rId38"/>
    <p:sldId id="289" r:id="rId39"/>
    <p:sldId id="270" r:id="rId40"/>
    <p:sldId id="269" r:id="rId41"/>
    <p:sldId id="297" r:id="rId42"/>
    <p:sldId id="299" r:id="rId43"/>
    <p:sldId id="298" r:id="rId44"/>
    <p:sldId id="293" r:id="rId45"/>
    <p:sldId id="291" r:id="rId46"/>
    <p:sldId id="259" r:id="rId47"/>
    <p:sldId id="294" r:id="rId48"/>
    <p:sldId id="290" r:id="rId49"/>
    <p:sldId id="296" r:id="rId50"/>
    <p:sldId id="285" r:id="rId51"/>
    <p:sldId id="258" r:id="rId52"/>
    <p:sldId id="280" r:id="rId53"/>
    <p:sldId id="282" r:id="rId5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80"/>
    <p:restoredTop sz="94617"/>
  </p:normalViewPr>
  <p:slideViewPr>
    <p:cSldViewPr snapToGrid="0" snapToObjects="1">
      <p:cViewPr>
        <p:scale>
          <a:sx n="80" d="100"/>
          <a:sy n="80" d="100"/>
        </p:scale>
        <p:origin x="20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29.xml"/><Relationship Id="rId51" Type="http://schemas.openxmlformats.org/officeDocument/2006/relationships/slide" Target="slides/slide30.xml"/><Relationship Id="rId52" Type="http://schemas.openxmlformats.org/officeDocument/2006/relationships/slide" Target="slides/slide31.xml"/><Relationship Id="rId53" Type="http://schemas.openxmlformats.org/officeDocument/2006/relationships/slide" Target="slides/slide32.xml"/><Relationship Id="rId54" Type="http://schemas.openxmlformats.org/officeDocument/2006/relationships/slide" Target="slides/slide3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19.xml"/><Relationship Id="rId41" Type="http://schemas.openxmlformats.org/officeDocument/2006/relationships/slide" Target="slides/slide20.xml"/><Relationship Id="rId42" Type="http://schemas.openxmlformats.org/officeDocument/2006/relationships/slide" Target="slides/slide21.xml"/><Relationship Id="rId43" Type="http://schemas.openxmlformats.org/officeDocument/2006/relationships/slide" Target="slides/slide22.xml"/><Relationship Id="rId44" Type="http://schemas.openxmlformats.org/officeDocument/2006/relationships/slide" Target="slides/slide23.xml"/><Relationship Id="rId45" Type="http://schemas.openxmlformats.org/officeDocument/2006/relationships/slide" Target="slides/slide24.xml"/><Relationship Id="rId46" Type="http://schemas.openxmlformats.org/officeDocument/2006/relationships/slide" Target="slides/slide25.xml"/><Relationship Id="rId47" Type="http://schemas.openxmlformats.org/officeDocument/2006/relationships/slide" Target="slides/slide26.xml"/><Relationship Id="rId48" Type="http://schemas.openxmlformats.org/officeDocument/2006/relationships/slide" Target="slides/slide27.xml"/><Relationship Id="rId4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CD7E3-6EFD-D443-A663-D0124182E4FB}" type="datetimeFigureOut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DF5C5-0278-5A4B-9AF1-9CD3051F73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495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DF5C5-0278-5A4B-9AF1-9CD3051F73A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11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ea typeface="ＭＳ Ｐ明朝" pitchFamily="18" charset="-128"/>
            </a:endParaRPr>
          </a:p>
        </p:txBody>
      </p:sp>
      <p:sp>
        <p:nvSpPr>
          <p:cNvPr id="1024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fld id="{FBFB341D-14D8-4D7D-9D42-6B365F9C2484}" type="slidenum">
              <a:rPr lang="en-US" altLang="ja-JP">
                <a:solidFill>
                  <a:prstClr val="black"/>
                </a:solidFill>
              </a:rPr>
              <a:pPr/>
              <a:t>9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A78C3-7DC3-6349-8940-E115C096AFE7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49728-D7EB-964A-B650-441688885520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38F8C-482E-ED48-84BF-88DFD37E19D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384C3-E334-424A-8B21-3B79A39F010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42784" y="2"/>
            <a:ext cx="692497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9" y="2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E8D730-ABF6-454B-AD47-8E7E7EE5A233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DC1B-54AA-6F40-86FA-873CCEDCC18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AEC-2F3D-C041-BFFC-A6EA81B4584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94F0-5146-354E-8E8F-185F418D9F4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040BA-3DF3-004C-822A-5A9E3FAE3B1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1596C-6672-7C47-9086-A0AC9AF65DE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0F5C-FD02-394E-8A83-F24A8222E53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D9AD4-B6AB-3443-8FEF-4E110646FBBA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7A76-09F0-3440-B89F-556F350A26A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42784" y="2"/>
            <a:ext cx="692497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9" y="2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23046-73E6-0E46-A957-11A324564E60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DB85-492C-1D43-AF7E-534A6E0BAB4E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6C7A-9E40-1049-8B80-D29BDBD4246E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B11B-93B7-C74D-BFED-5B8A1F7BEA0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B2AD5-21EC-004F-B548-DFFCE3259150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4DF130-4F59-BA4F-B696-3EC2DF55122A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3E1318-870C-074B-9A3E-2455F402CFAB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9" y="981075"/>
            <a:ext cx="4029075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2ABE31-A6EC-C047-8BA6-9C2FF091E0DD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6056"/>
            <a:ext cx="8229600" cy="6001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191369-853C-A640-ABB5-03FBA301543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5BFE99-050F-A749-80A5-764B7CFE1948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DC78CF-E473-EA4A-AFA3-D4F6265F3F3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85C09-1CFF-4C47-BF8F-5B25373845BE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A84C0-A963-F64B-A9F9-2B2FAAFA6A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111935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375F17-0F72-6E4A-9B24-5FDD2F3EEC8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5044173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B5AB8-BDBE-7346-8455-9D98D81760F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2C4454-23A9-7F40-8F4F-72003B7A88E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42784" y="2"/>
            <a:ext cx="692497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9" y="2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96BE4C-9DEA-C04A-9567-7E8163AB821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1D66-3275-B54C-84EA-231CA4D4BED2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9A31B-5407-D640-AF7F-935AE1F635DE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066A-C6BC-884C-8767-BEF931A5822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922F4-B8EF-9847-BC4E-CF403F14D8D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7233-0ED7-604D-963D-4FCCD689E9D3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375A-63FA-6846-9B68-DC94EEF15B88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DA0E-113C-1940-B156-448E779387B6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75ACB-7771-A045-8208-A31D638E26C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5742-689D-574F-B077-75F46FFB2FC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98FD-3F41-A84A-B69D-3FDBB9B57E50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31A6-838F-C844-A3C8-C88A7A2A8A1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5558-CC09-CD4A-A506-9A5BC1316494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2F5A-50C3-2F48-AAD2-53C881BF37B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E4E578-6921-8A46-9859-601A2697278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8E2BFF-09EA-394F-9419-E987DA20E4A8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96F8-7B3A-584E-8293-6A82CD2D665B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94409-12EF-C14F-85A3-3392203C8D0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AD740-3EBB-3846-BEFC-BD78A96F7411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61C93-6B4B-C64B-AF35-56773DC8259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A5D11-5CB5-1948-885B-E9AEC642F139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DCB57-CCA4-7040-A5D3-3504BEAFCED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0BB2D-AAF8-1146-AE14-5FD685FFBF78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2413C-17C9-014D-9D6C-18003F5CFB6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9" y="981075"/>
            <a:ext cx="4029075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35C97-4867-8A45-BDD6-6B671B9DAE0A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2F103-408E-AD44-A9BC-2AD313EB5A6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6056"/>
            <a:ext cx="8229600" cy="6001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BF5FA-48E6-5D41-BC0D-1BF347D34245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2DFAA-F3F9-C34A-9C4B-8C429FA0417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6CA9A-1410-6342-8D7C-BE34F58BDF34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E76D5-1E84-0E44-A32E-71AB26BF169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40B5-9D32-D543-9F69-BE3E12FE245D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60F4E-31DA-294D-9648-0F95C2B07C2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111935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2AA5B-4E9E-3046-8B95-63215B42743F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31850-B549-BF4C-BCA5-02E23C86D0D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5044173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B80EB-2A80-8342-A838-E08A37279B7B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22A29-EA48-9F41-97CD-F166A2E2C95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41BBF-2C4B-1842-A9F6-BE6EE93D59AE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4E02C-B42E-844F-BC48-D494C3A5167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42784" y="2"/>
            <a:ext cx="692497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9" y="2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255C5-B5B4-8145-8C7E-18F377DA0800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51440-F6B4-B646-8FC2-A4ADB928487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89E4-8418-DB4E-9169-4894593280E0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E881-5B19-664A-BDFD-B232BAE7B64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FB513-8A8B-5D47-AD8E-FBED575DC523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AEFA-80E3-B741-8936-266B4B303F8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E153-D05F-AF43-9CE7-009EA47FE27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8E85-F4A1-7141-BA48-121F550201A8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29AA-B64D-ED43-85BA-27C379F33C7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F191-F6B9-F54C-9BCD-9C765FA265BD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4B43-8D6E-0946-A95A-4907231D6BD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8193D-E126-304A-9C18-580F36CC519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BE1C-C915-A24A-97B8-265664D28BD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8D3-AF9C-574F-BBE9-2F86F57CDB1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E28B-F014-B646-9618-8A3BF9A70754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57F4B0-02F7-F847-B77D-F8176125703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BC8DF-A7F1-E445-BE8E-35269B127488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6A378-A4BF-3E49-BDEF-C9C5225A0E8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C43AB1-D613-1642-956F-358E62027C5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10BD9F-570D-EE48-BA49-75E08A89DCA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9" y="981075"/>
            <a:ext cx="4029075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D5C76-0D09-4D47-9469-0F1EC5FED60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6056"/>
            <a:ext cx="8229600" cy="6001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F73BC1-0BE0-444C-9277-1398DA20B38F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BDA521-F0F0-354D-90F3-668115B0EEBB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CDF9A4-3CAB-754C-98EE-D698438AC2AB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111935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9168C1-D264-7E41-B327-DF1BACF2A53A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5044173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C5FC0B-DA64-434A-BEE5-586AC91F423B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695DC4-3042-034B-B497-91686207EE44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42784" y="2"/>
            <a:ext cx="692497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9" y="2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E562C9-A04C-FB43-8059-620CF984AE7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44499-AAE2-AD47-BD85-5FC2B3DCE1A1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847E0-78EE-8749-A621-9A40BCDBDC8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D615B-9EB9-F848-8082-ECCAF097EE30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29A5-6E2E-224B-80E8-7628002A3AB4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782F-73C2-D942-9037-D97EB8D312C4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FAAC-7A3C-434D-896F-0D862BBA3580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F03DD-187A-114B-819E-2DB4A4336672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EFE19-6869-5644-A1D3-A69784956B74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60A7-41C6-EF44-B25E-25E4E3CEB17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C975-9D49-7646-B151-2F4BCCD4847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A4BE-F204-5D45-A479-C6F74643239B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95BE-1883-0C41-81F1-4A0B6DD14C4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1F669-9A29-944A-9AF9-EC62DF84776C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87C3-B005-F742-9AD2-E6C8BD3C289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2A796-AD09-EA43-92D0-4A889398877E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93C17A-977B-2B47-B182-7E3B9DD7D0F0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F3106-0A49-C046-BDF3-BD8AE953F76B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9A9314-5175-9D4E-AD9A-FE391A1C7BA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9" y="981075"/>
            <a:ext cx="4029075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ACC026-662E-E84C-B309-3A59A9A80D8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6056"/>
            <a:ext cx="8229600" cy="6001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F6290B-5ECC-F64A-8683-1DB948A4050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BEBEE6-3794-CA4C-908C-E0E2760921E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8D033B-7B87-054C-BB8A-20116B04530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111935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E08B9F-1081-0446-A21A-5CAE730A6B8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5044173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F52466-BE06-8041-9D66-80B74EAB42A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EA58-95B9-EE4B-B1E1-CB2F61EB6B05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C2927-D877-4340-A1A4-D6798E26AD7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486F0F-3C38-9146-A1E4-B6C2380EFC9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42784" y="2"/>
            <a:ext cx="692497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9" y="2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3BC494-46BF-E34C-B1A4-E8B729B4627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50DF-C257-7C43-A6B2-87D9CE150CA4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7C0F8-BDEE-A14B-A033-4103D7248F4F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78469-77E7-7645-A777-487CB6DDB30F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582A-634E-B64D-9AEC-C4D85F8F407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5684-CD11-714E-A2C3-9521E3E1769B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8A57A-9405-C84E-AE6D-B8735C5051AD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0FC5-099B-A745-8B00-838A81C35D63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DFE2-67CA-2C4E-9B09-9350FE67D6E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F52BB2-0CED-AC4B-B938-F511322631EE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89CB7-C280-094F-B76E-F156359B544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43FE5-AE8D-4E4F-B19D-5B5597AB6C1C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61910-2CDA-CE49-BB33-DA799BE9E3C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D98F-74AC-AA41-8C34-5C4A9A82A034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12E3-9B46-A542-AD4E-71BCBF8EE762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84F-9E64-7E4B-87C3-A9F9225CEFC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E18728-B6BD-B24E-A13F-5EF0504A2D8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CCBFE7-0CBE-214E-95AF-55FA56B6826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310E-CC8A-4347-9913-BCA58C733371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82DCB-80F7-694B-8C67-3500511564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2E7BA-8216-6345-8D76-5C892D958D68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940FA-4E71-7248-9EDB-03E4F9CC3E3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4A450-F4A8-BF44-94E5-3A49296A5614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2AC66-5633-1C4D-ACBD-20B5770194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EE6CF-88E8-6242-817C-14FE18BB33FF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52B8E-3D61-D240-A7FB-74F22A46EA4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3039-12E6-314B-8131-6900E1C9E90D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C7F71-0CE1-A946-9E13-535DB62D3AC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9" y="981075"/>
            <a:ext cx="4029075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E86A3-3509-1F4B-A970-B6CE3C90EADA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7EA92-5A11-BF4C-B27C-A1E5BB9C899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6056"/>
            <a:ext cx="8229600" cy="6001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26EF2-1FEA-3342-A0D9-9301C47E5789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1CCD8-B4E9-E149-A681-958C952953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24DA3-4CEC-A945-BAE9-788C0EBE18E9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57956-4D33-BD43-925F-76234D22AC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BCAD2-EB32-6A44-A637-14A1028C3832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ECF3D-1A5A-3542-B1D8-6744E575F2F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714E9-FA0B-564D-A0BD-ED9B15A9437E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111935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73219-2014-D14B-BC1C-5D79C8E0DC37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1023-041E-BB4F-AEDA-53F74BC544C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5044173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EC88F-E4B4-5E45-B3DF-AA56817CE243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CE616-27C9-0A4D-A273-B97D1D3339A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ECC4B-68A7-3940-888E-59EB3D2DA575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BF185-8357-3C4D-A9AA-2B0CC6DEA2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42784" y="2"/>
            <a:ext cx="692497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9" y="2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89C51-F6F9-2242-8CA5-2147629CE386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C5F91-0AE7-FC43-8E24-247EF3DBC63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EDB41-FAF9-0B44-9D63-F92FC3B622E8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F13F3-5EC8-FD4A-BD68-30CC77A5661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8099A-593F-FC40-9C8A-7495EBEA5CA9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5E2BF-4863-6C44-9070-BEA8F657A57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E2E1F-5BD3-D04C-89F2-AA0167D05E4E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61F05-EE5F-9A4F-ABBF-41589D55CC0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73A2-A9EE-7940-AA33-5FB50EBE0D41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47716-233B-F04B-A913-8592A041B36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810C2-E8AE-2642-982D-24FE6935BAF6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36B0E-7D93-1143-B3EF-35139EA1F67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7BD0-A81D-0844-AE52-320880D2EB97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4E11-5107-AD43-AA89-7794B4B9E26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9" y="981075"/>
            <a:ext cx="4029075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F69F0-F857-054B-A413-AFBA2767176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50C6-4ED1-C343-BBD0-ECE5AFBC52CD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8FC2E-B39F-BA4D-9CE6-94456B90A15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EBD7-A2FB-E84C-8F66-B1E964065596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65EB-F4DE-4B49-B477-F4A7399209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37691-B3AB-4143-9F03-EAA1EBFEE75F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3B845-75E1-D445-9AC3-4484F94247F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F3A0C-64E5-9A44-8A15-7240AB675E82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5D94D-64F7-AE42-A687-2D3802100EE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875F2-4ACB-FF49-928B-6C3C49ECEF41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CF004-3CC0-1E4A-8B4A-C3FB50F2F3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DD39E-3CE7-024A-98B6-FFC220F825E6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B3110-9AA7-7349-AC18-22A0BB6A27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B7647-542E-7B42-A3D4-4AF7A1A98131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95675-D97D-E948-A32C-76ABFC071C6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CD4D0-F72C-DE46-8D1C-8B8AA0AD3A84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C5EF8-A2CA-5744-8B9B-B5A0CA72E9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9" y="981075"/>
            <a:ext cx="4029075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CEFFB-912D-BA49-8440-3A904D9CB332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0B733-1490-F24D-8D4A-99942665204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6056"/>
            <a:ext cx="8229600" cy="6001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689CF-98DE-064D-9764-9E395D14ECC6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D70DA-0045-524E-9E02-89D380325A2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6056"/>
            <a:ext cx="8229600" cy="6001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EB1E5-2670-DE4D-BDE5-26078A1400FA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A9E1B-A836-F34F-AD2B-6B7B0B665175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2C387-1430-704B-AEE1-B461CDB758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9EEC5-D740-B945-A23C-A224AADAB880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3D75-6D93-CB4B-A371-EAD535C988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111935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E701D-E2D4-9E47-BDB6-D349015C6206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F5170-1687-0144-9282-8F3D001A29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5044173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428DF-2A7F-6D4F-957D-CF1C9A278C11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5DEC-DDF3-9749-A3AF-A82EA3459A3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7A80E-CC7D-EE4B-AA92-A085457542BC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4A142-32A2-EF49-A8F4-3717EA53EBB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42784" y="2"/>
            <a:ext cx="692497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9" y="2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1447F-C86C-7340-98CD-2E44C8423D5E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F7A9B-B9FF-9B4F-A221-4EE5CA223BE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2803-F95D-2C48-BCDC-6B27FCBF4F05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BA534-46AD-E642-8055-23D421277D2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98094-8586-5C43-BB67-05A4D434CC00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CFFE2-3BE2-5B46-AC29-476FFB6A77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8D791-FD19-8A4C-9EEB-40EDCD394EF3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F0C82-1F59-824C-B54C-099AEB0FA4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8E1B6-DE60-4B4D-9558-CB60F9F14F6D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BEF3-04CE-7147-8973-6849917A52B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93024-EB76-684F-B3EF-2E81331C3F3F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15C4A-B9E6-C748-9BAC-05D815731C02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D0BC-F658-1541-A5D4-9D079334C2A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F3E62-77D0-ED4D-812A-6FD04323CCBE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CF1F0-1CB1-4C46-8E89-B4AEF237BAD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AE75F-0AED-044E-A885-546379C1A4F1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4A011-41E8-EE4A-A965-64E837174C0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84A8-02F7-1942-B2B1-EEE09B0D6274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7C926-794F-C548-949E-58256E26927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D730F-65FC-2C45-A34F-A53E6274E122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D6CD9-C227-6247-A144-385C4108FA5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6940-0E98-114A-9CFE-42100120C67A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617B5-A2FD-CF4D-87AE-08CC671E6C2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06F73-FBB4-B344-B7E9-DC60743FFD9A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EDDCC-E800-DF40-AD28-99D44E069BC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C4037-2E0E-D944-A9EF-D5C8F96A9C86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86A77-8BCF-0D43-AF13-8E2933AB8C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82C28-6FF2-D84C-B20C-36F8E8DE2E73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F76BA-A8C0-F74B-BC86-38D84AEFC7A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/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094A5-DBDD-F641-B3FC-DA15385849A8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94409-12EF-C14F-85A3-3392203C8D0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4D680-E594-4C45-9A30-BC5DD52F786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8EF59-9C5F-8B4D-9A08-FC68F71F81DF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61C93-6B4B-C64B-AF35-56773DC8259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A537-8721-944D-B0CB-6F017401486E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DCB57-CCA4-7040-A5D3-3504BEAFCED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9" y="981075"/>
            <a:ext cx="4029075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2F278-BDB2-0642-A1BC-AD0751BC65AE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2F103-408E-AD44-A9BC-2AD313EB5A6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6056"/>
            <a:ext cx="8229600" cy="6001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3D0BB-C1C9-F343-BDCF-29A5CB518DFC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2DFAA-F3F9-C34A-9C4B-8C429FA0417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DF180-3F5E-EC49-B3AD-C670B0C4E11B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E76D5-1E84-0E44-A32E-71AB26BF169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6EEC4-1189-D64D-9C85-9B1E802714C4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60F4E-31DA-294D-9648-0F95C2B07C2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111935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AC59-807B-BA40-BC6D-B5AA672ED2F7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31850-B549-BF4C-BCA5-02E23C86D0D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5044173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D5B59-BAEF-3E41-A817-6EEF78852FF9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22A29-EA48-9F41-97CD-F166A2E2C95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78814-7B42-BE4A-99F2-826B6786DA3A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4E02C-B42E-844F-BC48-D494C3A5167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42784" y="2"/>
            <a:ext cx="692497" cy="60928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9" y="2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F3674-82D6-C84D-98FF-B023B2C2EEAC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51440-F6B4-B646-8FC2-A4ADB928487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111935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DF3E6-466E-4748-9273-90AAE83C7358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51F7-35BC-8947-879A-A84D3FC835A2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313F3-ECB1-AA4E-BAAF-8E91C3D0797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7050-2781-CE46-8C62-7EF1E0F380FE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3A35-F5F7-504A-9A18-2F57076AEF1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D25C8-3266-CB46-A986-4F2344080C98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0F22-192B-9648-8E8C-C16C45A55398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3B74-FD5F-184F-9C75-32364057E8A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1776A-A889-1B48-BCCE-9B4587F2126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09A6B-62BD-6D4A-AC52-9BE243FD25F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23FC-9B5E-884D-9E24-CFB245953C1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5044173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83F49-1167-A246-94B3-F5598024A14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F6AE-04B1-8140-823D-AC1AD657B883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65357"/>
            <a:ext cx="7772400" cy="600164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5F59A9-6C0A-F344-BCDB-8C93470486C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AAAA22-046A-E44E-A96F-07ADF84D962B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FB8A3D-03C8-5B46-8179-81196AC378D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9" y="981075"/>
            <a:ext cx="4029075" cy="5111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6F03F3-12E7-3744-8DB3-B43B56F825A9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6056"/>
            <a:ext cx="8229600" cy="6001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A30253-A3FC-5345-B6B3-6762E0C32F3F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265E8B-74C3-9C49-8DFA-9688C81F90F1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2D1061-B54F-4C46-BE28-1460ADC4F17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111935"/>
            <a:ext cx="3008313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E08F16-8092-2643-95AB-108F466450FE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5044173"/>
            <a:ext cx="54864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B22EE3-5317-B040-92E8-44C96F2EDD2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13" Type="http://schemas.openxmlformats.org/officeDocument/2006/relationships/image" Target="../media/image4.jpeg"/><Relationship Id="rId14" Type="http://schemas.openxmlformats.org/officeDocument/2006/relationships/image" Target="../media/image1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13" Type="http://schemas.openxmlformats.org/officeDocument/2006/relationships/image" Target="../media/image4.jpeg"/><Relationship Id="rId14" Type="http://schemas.openxmlformats.org/officeDocument/2006/relationships/image" Target="../media/image1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4" Type="http://schemas.openxmlformats.org/officeDocument/2006/relationships/image" Target="../media/image4.jpe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theme" Target="../theme/theme15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theme" Target="../theme/theme17.xml"/><Relationship Id="rId13" Type="http://schemas.openxmlformats.org/officeDocument/2006/relationships/image" Target="../media/image4.jpeg"/><Relationship Id="rId14" Type="http://schemas.openxmlformats.org/officeDocument/2006/relationships/image" Target="../media/image1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1.xml"/><Relationship Id="rId12" Type="http://schemas.openxmlformats.org/officeDocument/2006/relationships/theme" Target="../theme/theme19.xml"/><Relationship Id="rId13" Type="http://schemas.openxmlformats.org/officeDocument/2006/relationships/image" Target="../media/image4.jpeg"/><Relationship Id="rId14" Type="http://schemas.openxmlformats.org/officeDocument/2006/relationships/image" Target="../media/image1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2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4" Type="http://schemas.openxmlformats.org/officeDocument/2006/relationships/image" Target="../media/image4.jpe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20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4" Type="http://schemas.openxmlformats.org/officeDocument/2006/relationships/image" Target="../media/image1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4" Type="http://schemas.openxmlformats.org/officeDocument/2006/relationships/image" Target="../media/image1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4" Type="http://schemas.openxmlformats.org/officeDocument/2006/relationships/image" Target="../media/image4.jpe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50"/>
            </a:lvl1pPr>
          </a:lstStyle>
          <a:p>
            <a:fld id="{073757FB-EF79-7F4A-9A61-2F6CBB3083B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50"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050"/>
            </a:lvl1pPr>
          </a:lstStyle>
          <a:p>
            <a:fld id="{A2E89CB7-C280-094F-B76E-F156359B544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13320" name="Picture 31" descr="ロゴＢ緑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440" descr="マークカラー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69852"/>
            <a:ext cx="4365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0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chemeClr val="tx2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400">
          <a:solidFill>
            <a:schemeClr val="bg1"/>
          </a:solidFill>
          <a:latin typeface="+mn-lt"/>
          <a:ea typeface="+mn-ea"/>
          <a:cs typeface="+mn-cs"/>
        </a:defRPr>
      </a:lvl1pPr>
      <a:lvl2pPr marL="404813" indent="-205979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20000"/>
            <a:lumOff val="80000"/>
          </a:schemeClr>
        </a:buClr>
        <a:buSzPct val="70000"/>
        <a:buFont typeface="Wingdings" charset="0"/>
        <a:buChar char="l"/>
        <a:defRPr kumimoji="1" sz="2100">
          <a:solidFill>
            <a:schemeClr val="bg1"/>
          </a:solidFill>
          <a:latin typeface="+mn-lt"/>
          <a:ea typeface="+mn-ea"/>
        </a:defRPr>
      </a:lvl2pPr>
      <a:lvl3pPr marL="535781" indent="-198835" algn="l" defTabSz="535781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chemeClr val="bg1"/>
          </a:solidFill>
          <a:latin typeface="+mn-lt"/>
          <a:ea typeface="+mn-ea"/>
        </a:defRPr>
      </a:lvl3pPr>
      <a:lvl4pPr marL="809625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chemeClr val="bg1"/>
          </a:solidFill>
          <a:latin typeface="+mn-lt"/>
          <a:ea typeface="+mn-ea"/>
        </a:defRPr>
      </a:lvl4pPr>
      <a:lvl5pPr marL="1081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chemeClr val="bg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50"/>
            </a:lvl1pPr>
          </a:lstStyle>
          <a:p>
            <a:fld id="{0A59D64A-B34F-D548-9A5B-39FD5596A630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50"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050"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1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94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rgbClr val="000000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rgbClr val="000000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E9176-EB2D-A84A-A652-38DD8810B5B5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27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50"/>
            </a:lvl1pPr>
          </a:lstStyle>
          <a:p>
            <a:fld id="{E139E203-CEA6-8D41-ADFC-0563BB4DE526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50"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050"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1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89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rgbClr val="000000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rgbClr val="000000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93D6F-63C5-9E43-BCAE-4C0FB19D145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52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50"/>
            </a:lvl1pPr>
          </a:lstStyle>
          <a:p>
            <a:fld id="{BA8B5CBE-9485-A84D-AD94-07E6088A07DD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50"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050"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1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84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6"/>
        </a:buBlip>
        <a:defRPr kumimoji="1"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rgbClr val="000000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rgbClr val="000000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4687BD3-8358-CB46-93D0-D0717EFFC9E4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5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CE9E4F-4DA3-944A-9392-F3828BBC7461}" type="slidenum">
              <a:rPr lang="ja-JP" altLang="en-US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440" descr="マークカラー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641" y="69592"/>
            <a:ext cx="436573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8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chemeClr val="tx2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400">
          <a:solidFill>
            <a:schemeClr val="bg1"/>
          </a:solidFill>
          <a:latin typeface="+mn-lt"/>
          <a:ea typeface="+mn-ea"/>
          <a:cs typeface="+mn-cs"/>
        </a:defRPr>
      </a:lvl1pPr>
      <a:lvl2pPr marL="404813" indent="-205979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chemeClr val="bg1"/>
          </a:solidFill>
          <a:latin typeface="+mn-lt"/>
          <a:ea typeface="+mn-ea"/>
        </a:defRPr>
      </a:lvl2pPr>
      <a:lvl3pPr marL="535781" indent="-198835" algn="l" defTabSz="535781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chemeClr val="bg1"/>
          </a:solidFill>
          <a:latin typeface="+mn-lt"/>
          <a:ea typeface="+mn-ea"/>
        </a:defRPr>
      </a:lvl3pPr>
      <a:lvl4pPr marL="809625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chemeClr val="bg1"/>
          </a:solidFill>
          <a:latin typeface="+mn-lt"/>
          <a:ea typeface="+mn-ea"/>
        </a:defRPr>
      </a:lvl4pPr>
      <a:lvl5pPr marL="1081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chemeClr val="bg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C0A3B-AB50-D849-B174-CCC81CA0B0CB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21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50"/>
            </a:lvl1pPr>
          </a:lstStyle>
          <a:p>
            <a:fld id="{A02A422F-5569-9B4B-BD6E-A5778423F3F7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50"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050"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1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05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rgbClr val="000000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rgbClr val="000000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38152-CAF0-7D45-B486-F189B7495FFF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58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50"/>
            </a:lvl1pPr>
          </a:lstStyle>
          <a:p>
            <a:fld id="{01B18DAE-FBF0-C042-86EE-49D9D909BA7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50"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050"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1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62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rgbClr val="000000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rgbClr val="000000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5603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FFCD01-3B3D-7A42-8076-9437C9F1C04C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7C1E59-587D-AB4F-822C-6D3B9460F7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753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843DD-8AD0-F34A-B7AF-28F4DF8C431D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276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50"/>
            </a:lvl1pPr>
          </a:lstStyle>
          <a:p>
            <a:fld id="{6AE97E50-8A87-874B-82CB-EDA950ECF7D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50"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050"/>
            </a:lvl1pPr>
          </a:lstStyle>
          <a:p>
            <a:fld id="{C10CE99C-E6E4-7443-9975-D8F3A161629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1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41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6"/>
        </a:buBlip>
        <a:defRPr kumimoji="1"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rgbClr val="000000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rgbClr val="000000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050"/>
            </a:lvl1pPr>
          </a:lstStyle>
          <a:p>
            <a:pPr>
              <a:defRPr/>
            </a:pPr>
            <a:fld id="{CA18F89B-7C8F-9D47-9AC6-656B55746EE2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1" sz="105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050"/>
            </a:lvl1pPr>
          </a:lstStyle>
          <a:p>
            <a:pPr>
              <a:defRPr/>
            </a:pPr>
            <a:fld id="{29AFB4DF-790B-A54B-9011-012C2BF97A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37896" name="Picture 30" descr="マークカラー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31" descr="ロゴＢ緑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36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rgbClr val="000000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rgbClr val="000000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50179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481524-1E05-1741-9746-8E8B4ED8A269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0497C-DD55-7949-805C-216CD1DBC4A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019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050"/>
            </a:lvl1pPr>
          </a:lstStyle>
          <a:p>
            <a:pPr>
              <a:defRPr/>
            </a:pPr>
            <a:fld id="{8B135D91-D51C-7540-B442-CF8D21C6FB34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1" sz="105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050"/>
            </a:lvl1pPr>
          </a:lstStyle>
          <a:p>
            <a:pPr>
              <a:defRPr/>
            </a:pPr>
            <a:fld id="{50D5B62C-D96B-4D41-B18B-5BC9F364CDB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62472" name="Picture 30" descr="マークカラー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31" descr="ロゴＢ緑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6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rgbClr val="000000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rgbClr val="000000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74755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0205E2-D751-8D44-92B8-CD331E6BB690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BC6E15-36BE-784C-9A7C-270CDE52365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7014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050"/>
            </a:lvl1pPr>
          </a:lstStyle>
          <a:p>
            <a:pPr>
              <a:defRPr/>
            </a:pPr>
            <a:fld id="{923245CE-F3FC-5F4B-9AF4-5ED9295A66C1}" type="datetime1">
              <a:rPr lang="ja-JP" altLang="en-US" smtClean="0"/>
              <a:t>2018/3/28</a:t>
            </a:fld>
            <a:endParaRPr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1" sz="105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050"/>
            </a:lvl1pPr>
          </a:lstStyle>
          <a:p>
            <a:pPr>
              <a:defRPr/>
            </a:pPr>
            <a:fld id="{1C66C8AB-1037-8446-A598-362A522078B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87048" name="Picture 30" descr="マークカラ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31" descr="ロゴＢ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77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6"/>
        </a:buBlip>
        <a:defRPr kumimoji="1"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rgbClr val="000000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rgbClr val="000000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80918"/>
            <a:ext cx="7772400" cy="6001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8F69C3-1FDD-6C4C-AF27-713944D16E19}" type="datetime1">
              <a:rPr lang="ja-JP" altLang="en-US" smtClean="0"/>
              <a:t>2018/3/28</a:t>
            </a:fld>
            <a:endParaRPr lang="en-US" altLang="ja-JP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05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CE9E4F-4DA3-944A-9392-F3828BBC7461}" type="slidenum">
              <a:rPr lang="ja-JP" altLang="en-US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sz="1350"/>
          </a:p>
        </p:txBody>
      </p:sp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90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440" descr="マークカラー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641" y="69592"/>
            <a:ext cx="436573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1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chemeClr val="tx2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33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2400">
          <a:solidFill>
            <a:schemeClr val="bg1"/>
          </a:solidFill>
          <a:latin typeface="+mn-lt"/>
          <a:ea typeface="+mn-ea"/>
          <a:cs typeface="+mn-cs"/>
        </a:defRPr>
      </a:lvl1pPr>
      <a:lvl2pPr marL="404813" indent="-205979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100">
          <a:solidFill>
            <a:schemeClr val="bg1"/>
          </a:solidFill>
          <a:latin typeface="+mn-lt"/>
          <a:ea typeface="+mn-ea"/>
        </a:defRPr>
      </a:lvl2pPr>
      <a:lvl3pPr marL="535781" indent="-198835" algn="l" defTabSz="535781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1800">
          <a:solidFill>
            <a:schemeClr val="bg1"/>
          </a:solidFill>
          <a:latin typeface="+mn-lt"/>
          <a:ea typeface="+mn-ea"/>
        </a:defRPr>
      </a:lvl3pPr>
      <a:lvl4pPr marL="809625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1500">
          <a:solidFill>
            <a:schemeClr val="bg1"/>
          </a:solidFill>
          <a:latin typeface="+mn-lt"/>
          <a:ea typeface="+mn-ea"/>
        </a:defRPr>
      </a:lvl4pPr>
      <a:lvl5pPr marL="1081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chemeClr val="bg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15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3511-8960-F74D-A4EE-39824536F4AC}" type="datetime1">
              <a:rPr kumimoji="1" lang="ja-JP" altLang="en-US" smtClean="0"/>
              <a:t>2018/3/28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44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2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14626"/>
            <a:ext cx="7772400" cy="1615827"/>
          </a:xfrm>
        </p:spPr>
        <p:txBody>
          <a:bodyPr/>
          <a:lstStyle/>
          <a:p>
            <a:r>
              <a:rPr lang="en-US" altLang="ja-JP" i="0" dirty="0"/>
              <a:t>Status of TEF-P and Developments of H</a:t>
            </a:r>
            <a:r>
              <a:rPr lang="en-US" altLang="ja-JP" i="0" baseline="30000" dirty="0"/>
              <a:t>-</a:t>
            </a:r>
            <a:r>
              <a:rPr lang="en-US" altLang="ja-JP" i="0" dirty="0"/>
              <a:t> </a:t>
            </a:r>
            <a:r>
              <a:rPr lang="en-US" altLang="ja-JP" i="0" dirty="0" smtClean="0"/>
              <a:t>Beam Extraction System Based on Neutralization by </a:t>
            </a:r>
            <a:r>
              <a:rPr lang="en-US" altLang="ja-JP" i="0" dirty="0"/>
              <a:t>Using </a:t>
            </a:r>
            <a:r>
              <a:rPr lang="en-US" altLang="ja-JP" i="0" dirty="0" smtClean="0"/>
              <a:t>Laser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J-PARC/JAEA Shin-</a:t>
            </a:r>
            <a:r>
              <a:rPr kumimoji="1" lang="en-US" altLang="ja-JP" dirty="0" err="1" smtClean="0"/>
              <a:t>ichiro</a:t>
            </a:r>
            <a:r>
              <a:rPr kumimoji="1" lang="en-US" altLang="ja-JP" dirty="0" smtClean="0"/>
              <a:t> Meigo and </a:t>
            </a:r>
            <a:r>
              <a:rPr kumimoji="1" lang="en-US" altLang="ja-JP" dirty="0" err="1" smtClean="0"/>
              <a:t>Hayanori</a:t>
            </a:r>
            <a:r>
              <a:rPr kumimoji="1" lang="en-US" altLang="ja-JP" dirty="0" smtClean="0"/>
              <a:t> Takei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4325" y="214313"/>
            <a:ext cx="5557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US-Japan Meeting on Laser Manipulation of H</a:t>
            </a:r>
            <a:r>
              <a:rPr lang="en-US" altLang="ja-JP" sz="1600" baseline="30000" dirty="0">
                <a:solidFill>
                  <a:schemeClr val="bg1"/>
                </a:solidFill>
              </a:rPr>
              <a:t>-</a:t>
            </a:r>
            <a:r>
              <a:rPr lang="en-US" altLang="ja-JP" sz="1600" dirty="0">
                <a:solidFill>
                  <a:schemeClr val="bg1"/>
                </a:solidFill>
              </a:rPr>
              <a:t> Beams</a:t>
            </a:r>
          </a:p>
          <a:p>
            <a:r>
              <a:rPr kumimoji="1" lang="en-US" altLang="ja-JP" sz="1600" dirty="0" smtClean="0">
                <a:solidFill>
                  <a:schemeClr val="bg1"/>
                </a:solidFill>
              </a:rPr>
              <a:t>March 28 2018 at FNAL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290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/>
          <p:cNvGraphicFramePr>
            <a:graphicFrameLocks noChangeAspect="1"/>
          </p:cNvGraphicFramePr>
          <p:nvPr>
            <p:extLst/>
          </p:nvPr>
        </p:nvGraphicFramePr>
        <p:xfrm>
          <a:off x="503178" y="1012352"/>
          <a:ext cx="8355186" cy="5100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ビットマップ イメージ" r:id="rId3" imgW="7101720" imgH="4335840" progId="Paint.Picture">
                  <p:embed/>
                </p:oleObj>
              </mc:Choice>
              <mc:Fallback>
                <p:oleObj name="ビットマップ イメージ" r:id="rId3" imgW="7101720" imgH="4335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3178" y="1012352"/>
                        <a:ext cx="8355186" cy="5100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グループ化 34"/>
          <p:cNvGrpSpPr/>
          <p:nvPr/>
        </p:nvGrpSpPr>
        <p:grpSpPr>
          <a:xfrm>
            <a:off x="2733970" y="3733800"/>
            <a:ext cx="558094" cy="1223639"/>
            <a:chOff x="2733970" y="3733800"/>
            <a:chExt cx="558094" cy="1223639"/>
          </a:xfrm>
        </p:grpSpPr>
        <p:sp>
          <p:nvSpPr>
            <p:cNvPr id="31" name="正方形/長方形 30"/>
            <p:cNvSpPr/>
            <p:nvPr/>
          </p:nvSpPr>
          <p:spPr>
            <a:xfrm flipV="1">
              <a:off x="2893711" y="4929914"/>
              <a:ext cx="396000" cy="25200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 rot="5400000" flipV="1">
              <a:off x="2854164" y="4521839"/>
              <a:ext cx="846000" cy="25200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 rot="5400000" flipV="1">
              <a:off x="3074870" y="3980886"/>
              <a:ext cx="288000" cy="25200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 flipV="1">
              <a:off x="3205664" y="4111544"/>
              <a:ext cx="86400" cy="25200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2733970" y="3733800"/>
              <a:ext cx="547991" cy="1213526"/>
              <a:chOff x="2733970" y="3733800"/>
              <a:chExt cx="547991" cy="1213526"/>
            </a:xfrm>
          </p:grpSpPr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>
                <a:off x="3277284" y="4119326"/>
                <a:ext cx="0" cy="828000"/>
              </a:xfrm>
              <a:prstGeom prst="line">
                <a:avLst/>
              </a:prstGeom>
              <a:noFill/>
              <a:ln w="12700">
                <a:solidFill>
                  <a:srgbClr val="FF66CC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9" name="Line 20"/>
              <p:cNvSpPr>
                <a:spLocks noChangeShapeType="1"/>
              </p:cNvSpPr>
              <p:nvPr/>
            </p:nvSpPr>
            <p:spPr bwMode="auto">
              <a:xfrm rot="5400000">
                <a:off x="3003970" y="4670701"/>
                <a:ext cx="0" cy="540000"/>
              </a:xfrm>
              <a:prstGeom prst="line">
                <a:avLst/>
              </a:prstGeom>
              <a:noFill/>
              <a:ln w="12700">
                <a:solidFill>
                  <a:srgbClr val="FF66CC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 rot="16200000" flipH="1">
                <a:off x="3245961" y="4085860"/>
                <a:ext cx="0" cy="72000"/>
              </a:xfrm>
              <a:prstGeom prst="line">
                <a:avLst/>
              </a:prstGeom>
              <a:noFill/>
              <a:ln w="12700">
                <a:solidFill>
                  <a:srgbClr val="FF66CC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>
                <a:off x="3216965" y="3733800"/>
                <a:ext cx="0" cy="388060"/>
              </a:xfrm>
              <a:prstGeom prst="line">
                <a:avLst/>
              </a:prstGeom>
              <a:noFill/>
              <a:ln w="12700">
                <a:solidFill>
                  <a:srgbClr val="FF66CC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68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596188" y="6565726"/>
            <a:ext cx="1090612" cy="247650"/>
          </a:xfrm>
        </p:spPr>
        <p:txBody>
          <a:bodyPr/>
          <a:lstStyle/>
          <a:p>
            <a:pPr>
              <a:defRPr/>
            </a:pPr>
            <a:fld id="{CA0180E3-D25D-C349-894B-D55669A880AB}" type="slidenum">
              <a:rPr lang="en-US" altLang="ja-JP" smtClean="0">
                <a:solidFill>
                  <a:srgbClr val="006633"/>
                </a:solidFill>
              </a:rPr>
              <a:pPr>
                <a:defRPr/>
              </a:pPr>
              <a:t>10</a:t>
            </a:fld>
            <a:endParaRPr lang="en-US" altLang="ja-JP" dirty="0">
              <a:solidFill>
                <a:srgbClr val="006633"/>
              </a:solidFill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480647" y="193650"/>
            <a:ext cx="7516723" cy="71714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ja-JP" sz="3800" kern="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RFQ test stand (3 MeV H</a:t>
            </a:r>
            <a:r>
              <a:rPr lang="en-US" altLang="ja-JP" sz="3800" kern="0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-</a:t>
            </a:r>
            <a:r>
              <a:rPr lang="en-US" altLang="ja-JP" sz="3800" kern="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30 mA)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1919960" y="4821520"/>
            <a:ext cx="1039910" cy="4606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870154" y="4929914"/>
            <a:ext cx="1167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YAG</a:t>
            </a:r>
            <a:r>
              <a:rPr lang="ja-JP" altLang="en-US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レーザー</a:t>
            </a:r>
            <a:endParaRPr lang="en-US" altLang="ja-JP" sz="12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765181" y="6115814"/>
            <a:ext cx="1185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H27.12.17 </a:t>
            </a:r>
            <a:r>
              <a:rPr lang="ja-JP" altLang="en-US" sz="1000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版</a:t>
            </a:r>
            <a:endParaRPr lang="en-US" altLang="ja-JP" sz="1000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249249" y="5981606"/>
            <a:ext cx="125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イオン源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3434239" y="4176474"/>
            <a:ext cx="23760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721664" y="566635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RFQ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487359" y="566635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Beam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4065658" y="4247535"/>
            <a:ext cx="181877" cy="1423781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5637148" y="4169848"/>
            <a:ext cx="238383" cy="180879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4876968" y="4169848"/>
            <a:ext cx="184816" cy="156093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角丸四角形 16"/>
          <p:cNvSpPr/>
          <p:nvPr/>
        </p:nvSpPr>
        <p:spPr>
          <a:xfrm rot="10800000">
            <a:off x="3131490" y="3377502"/>
            <a:ext cx="322898" cy="5042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25249" y="3466230"/>
            <a:ext cx="1045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Diag</a:t>
            </a:r>
            <a:r>
              <a:rPr lang="en-US" altLang="ja-JP" sz="120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. </a:t>
            </a:r>
            <a:r>
              <a:rPr lang="en-US" altLang="ja-JP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Laser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04516" y="4294370"/>
            <a:ext cx="1294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mtClean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Laser transport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 flipH="1" flipV="1">
            <a:off x="1559169" y="4446779"/>
            <a:ext cx="1700073" cy="15452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889563" y="315774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Bending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 flipH="1" flipV="1">
            <a:off x="1975338" y="3522785"/>
            <a:ext cx="1314373" cy="55818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588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910042"/>
            <a:ext cx="4212578" cy="315943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332" y="910042"/>
            <a:ext cx="4205276" cy="315395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3632504"/>
            <a:ext cx="4170277" cy="312770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00737" y="4298435"/>
            <a:ext cx="1184940" cy="369332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solidFill>
                  <a:srgbClr val="FFFF00"/>
                </a:solidFill>
              </a:rPr>
              <a:t>Upstream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57625" y="4667767"/>
            <a:ext cx="67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</a:rPr>
              <a:t>RFQ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Laser control area at test bench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491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正方形/長方形 62"/>
          <p:cNvSpPr/>
          <p:nvPr/>
        </p:nvSpPr>
        <p:spPr bwMode="auto">
          <a:xfrm>
            <a:off x="3986815" y="925417"/>
            <a:ext cx="5050226" cy="284829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8772" y="160779"/>
            <a:ext cx="751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Beam extraction by </a:t>
            </a:r>
            <a:r>
              <a:rPr kumimoji="1" lang="en-US" altLang="ja-JP" sz="360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Pulse laser</a:t>
            </a:r>
            <a:endParaRPr kumimoji="1" lang="ja-JP" altLang="en-US" sz="3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10330" r="37470" b="27722"/>
          <a:stretch/>
        </p:blipFill>
        <p:spPr>
          <a:xfrm>
            <a:off x="0" y="925417"/>
            <a:ext cx="3817257" cy="2684583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57" y="1204750"/>
            <a:ext cx="5050226" cy="22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68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Laser test for cold run</a:t>
            </a:r>
            <a:endParaRPr kumimoji="1" lang="ja-JP" altLang="en-US" dirty="0"/>
          </a:p>
        </p:txBody>
      </p:sp>
      <p:sp>
        <p:nvSpPr>
          <p:cNvPr id="15363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559A22-961D-4D69-926C-25580EF1FAB2}" type="slidenum">
              <a:rPr kumimoji="0" lang="en-US" altLang="ja-JP" sz="1400">
                <a:solidFill>
                  <a:schemeClr val="bg1"/>
                </a:solidFill>
                <a:latin typeface="Garamond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kumimoji="0" lang="en-US" altLang="ja-JP" sz="140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15364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08967"/>
            <a:ext cx="9144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図 6" descr="Macintosh HD:Users:Koichi_Kinoshita:Desktop:荷電変換試験用レーザー光学系:据付報告書写真:DSC014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022" y="3745620"/>
            <a:ext cx="3084382" cy="245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図 7" descr="C:\Users\Takei\AppData\Local\Microsoft\Windows\Temporary Internet Files\Content.Word\写真８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0" y="4052008"/>
            <a:ext cx="2915357" cy="249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グループ化 14"/>
          <p:cNvGrpSpPr>
            <a:grpSpLocks/>
          </p:cNvGrpSpPr>
          <p:nvPr/>
        </p:nvGrpSpPr>
        <p:grpSpPr bwMode="auto">
          <a:xfrm>
            <a:off x="933450" y="1687513"/>
            <a:ext cx="7200900" cy="1295400"/>
            <a:chOff x="933450" y="1981200"/>
            <a:chExt cx="7200900" cy="1295400"/>
          </a:xfrm>
        </p:grpSpPr>
        <p:cxnSp>
          <p:nvCxnSpPr>
            <p:cNvPr id="3" name="直線コネクタ 2"/>
            <p:cNvCxnSpPr/>
            <p:nvPr/>
          </p:nvCxnSpPr>
          <p:spPr>
            <a:xfrm flipV="1">
              <a:off x="4724400" y="1992312"/>
              <a:ext cx="10001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2543175" y="2314575"/>
              <a:ext cx="2200275" cy="15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933450" y="1990725"/>
              <a:ext cx="16383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933450" y="2628900"/>
              <a:ext cx="6381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1562100" y="3276600"/>
              <a:ext cx="6572250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733925" y="2009775"/>
              <a:ext cx="0" cy="304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2562225" y="2000250"/>
              <a:ext cx="0" cy="304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933450" y="1981200"/>
              <a:ext cx="0" cy="6477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1562100" y="2628900"/>
              <a:ext cx="0" cy="6477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正方形/長方形 16"/>
          <p:cNvSpPr/>
          <p:nvPr/>
        </p:nvSpPr>
        <p:spPr>
          <a:xfrm>
            <a:off x="5724525" y="1517650"/>
            <a:ext cx="27178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eaLnBrk="0" hangingPunct="0">
              <a:defRPr/>
            </a:pPr>
            <a:r>
              <a:rPr lang="en-US" altLang="ja-JP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Flash-lamp </a:t>
            </a:r>
            <a:r>
              <a:rPr lang="en-US" altLang="ja-JP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Nd:YAG</a:t>
            </a:r>
            <a:r>
              <a:rPr lang="ja-JP" altLang="en-US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1001713" y="858161"/>
            <a:ext cx="3696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eaLnBrk="0" hangingPunct="0">
              <a:defRPr/>
            </a:pPr>
            <a:r>
              <a:rPr lang="en-US" altLang="ja-JP" kern="0" dirty="0">
                <a:solidFill>
                  <a:srgbClr val="FFFFFF"/>
                </a:solidFill>
                <a:cs typeface="Times New Roman" panose="02020603050405020304" pitchFamily="18" charset="0"/>
              </a:rPr>
              <a:t>Total Length of light path: 6.2 m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5969000" y="3628509"/>
            <a:ext cx="3051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eaLnBrk="0" hangingPunct="0">
              <a:defRPr/>
            </a:pPr>
            <a:r>
              <a:rPr lang="en-US" altLang="ja-JP" kern="0" dirty="0">
                <a:solidFill>
                  <a:srgbClr val="FFFFFF"/>
                </a:solidFill>
                <a:cs typeface="Times New Roman" panose="02020603050405020304" pitchFamily="18" charset="0"/>
              </a:rPr>
              <a:t>Flash-lamp </a:t>
            </a:r>
            <a:r>
              <a:rPr lang="en-US" altLang="ja-JP" kern="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Nd:YAG</a:t>
            </a:r>
            <a:r>
              <a:rPr lang="ja-JP" altLang="en-US" kern="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kern="0" dirty="0">
                <a:solidFill>
                  <a:srgbClr val="FFFFFF"/>
                </a:solidFill>
                <a:cs typeface="Times New Roman" panose="02020603050405020304" pitchFamily="18" charset="0"/>
              </a:rPr>
              <a:t>Laser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6363" y="3745620"/>
            <a:ext cx="2465387" cy="1200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Laser light path is automatically adjusted by these mirror with </a:t>
            </a:r>
            <a:r>
              <a:rPr lang="en-US" altLang="ja-JP" sz="1800" dirty="0" err="1">
                <a:solidFill>
                  <a:srgbClr val="000000"/>
                </a:solidFill>
              </a:rPr>
              <a:t>picomotor</a:t>
            </a:r>
            <a:r>
              <a:rPr lang="en-US" altLang="ja-JP" sz="1800" dirty="0">
                <a:solidFill>
                  <a:srgbClr val="000000"/>
                </a:solidFill>
              </a:rPr>
              <a:t> mount.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671513" y="1565275"/>
            <a:ext cx="504825" cy="28098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657225" y="2232025"/>
            <a:ext cx="503238" cy="28257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cxnSp>
        <p:nvCxnSpPr>
          <p:cNvPr id="6" name="直線矢印コネクタ 5"/>
          <p:cNvCxnSpPr>
            <a:endCxn id="23" idx="4"/>
          </p:cNvCxnSpPr>
          <p:nvPr/>
        </p:nvCxnSpPr>
        <p:spPr>
          <a:xfrm flipH="1" flipV="1">
            <a:off x="909638" y="2514600"/>
            <a:ext cx="342900" cy="1384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H="1" flipV="1">
            <a:off x="1038225" y="1830388"/>
            <a:ext cx="204788" cy="20685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633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RFQ test stand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5" name="図形グループ 4"/>
          <p:cNvGrpSpPr/>
          <p:nvPr/>
        </p:nvGrpSpPr>
        <p:grpSpPr>
          <a:xfrm>
            <a:off x="3509318" y="3485232"/>
            <a:ext cx="5487333" cy="3144168"/>
            <a:chOff x="518583" y="1234466"/>
            <a:chExt cx="8218577" cy="470913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83" y="1234466"/>
              <a:ext cx="8218577" cy="4709134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691979" y="4015945"/>
              <a:ext cx="741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smtClean="0">
                  <a:solidFill>
                    <a:schemeClr val="tx2"/>
                  </a:solidFill>
                </a:rPr>
                <a:t>Faraday Cup</a:t>
              </a:r>
              <a:endParaRPr kumimoji="1" lang="ja-JP" alt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6" name="正方形/長方形 5"/>
          <p:cNvSpPr/>
          <p:nvPr/>
        </p:nvSpPr>
        <p:spPr bwMode="auto">
          <a:xfrm>
            <a:off x="179388" y="976184"/>
            <a:ext cx="5196050" cy="240956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直線矢印コネクタ 8"/>
          <p:cNvCxnSpPr>
            <a:stCxn id="11" idx="1"/>
          </p:cNvCxnSpPr>
          <p:nvPr/>
        </p:nvCxnSpPr>
        <p:spPr bwMode="auto">
          <a:xfrm flipH="1">
            <a:off x="2594610" y="2083157"/>
            <a:ext cx="209169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4686300" y="1898491"/>
            <a:ext cx="40267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IS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93609" y="1898491"/>
            <a:ext cx="671979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RFQ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46132" y="138160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324 MHz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82381" y="1612212"/>
            <a:ext cx="1012229" cy="92333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Bend</a:t>
            </a:r>
          </a:p>
          <a:p>
            <a:pPr algn="ctr"/>
            <a:r>
              <a:rPr lang="en-US" altLang="ja-JP" dirty="0" smtClean="0"/>
              <a:t>         </a:t>
            </a:r>
            <a:endParaRPr kumimoji="1" lang="en-US" altLang="ja-JP" dirty="0" smtClean="0"/>
          </a:p>
        </p:txBody>
      </p:sp>
      <p:sp>
        <p:nvSpPr>
          <p:cNvPr id="17" name="パイ 16"/>
          <p:cNvSpPr/>
          <p:nvPr/>
        </p:nvSpPr>
        <p:spPr bwMode="auto">
          <a:xfrm rot="5400000">
            <a:off x="1523088" y="1761992"/>
            <a:ext cx="952540" cy="1569961"/>
          </a:xfrm>
          <a:custGeom>
            <a:avLst/>
            <a:gdLst>
              <a:gd name="connsiteX0" fmla="*/ 595093 w 2659461"/>
              <a:gd name="connsiteY0" fmla="*/ 2133112 h 2326779"/>
              <a:gd name="connsiteX1" fmla="*/ 180 w 2659461"/>
              <a:gd name="connsiteY1" fmla="*/ 1182520 h 2326779"/>
              <a:gd name="connsiteX2" fmla="*/ 1329731 w 2659461"/>
              <a:gd name="connsiteY2" fmla="*/ 1163390 h 2326779"/>
              <a:gd name="connsiteX3" fmla="*/ 595093 w 2659461"/>
              <a:gd name="connsiteY3" fmla="*/ 2133112 h 2326779"/>
              <a:gd name="connsiteX0" fmla="*/ 594913 w 594913"/>
              <a:gd name="connsiteY0" fmla="*/ 950592 h 950592"/>
              <a:gd name="connsiteX1" fmla="*/ 0 w 594913"/>
              <a:gd name="connsiteY1" fmla="*/ 0 h 950592"/>
              <a:gd name="connsiteX2" fmla="*/ 594913 w 594913"/>
              <a:gd name="connsiteY2" fmla="*/ 950592 h 950592"/>
              <a:gd name="connsiteX0" fmla="*/ 521272 w 521272"/>
              <a:gd name="connsiteY0" fmla="*/ 859152 h 859152"/>
              <a:gd name="connsiteX1" fmla="*/ 17799 w 521272"/>
              <a:gd name="connsiteY1" fmla="*/ 0 h 8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1272" h="859152">
                <a:moveTo>
                  <a:pt x="521272" y="859152"/>
                </a:moveTo>
                <a:cubicBezTo>
                  <a:pt x="156086" y="647383"/>
                  <a:pt x="-66437" y="291821"/>
                  <a:pt x="17799" y="0"/>
                </a:cubicBez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 flipV="1">
            <a:off x="2068830" y="1120140"/>
            <a:ext cx="0" cy="19031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テキスト ボックス 19"/>
          <p:cNvSpPr txBox="1"/>
          <p:nvPr/>
        </p:nvSpPr>
        <p:spPr>
          <a:xfrm>
            <a:off x="1617853" y="294901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LASER</a:t>
            </a:r>
            <a:endParaRPr kumimoji="1" lang="ja-JP" alt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16515" y="301983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23°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 bwMode="auto">
          <a:xfrm flipH="1">
            <a:off x="480060" y="2436837"/>
            <a:ext cx="868751" cy="29493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テキスト ボックス 23"/>
          <p:cNvSpPr txBox="1"/>
          <p:nvPr/>
        </p:nvSpPr>
        <p:spPr>
          <a:xfrm>
            <a:off x="192724" y="2681848"/>
            <a:ext cx="65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11°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42913" y="178655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</a:rPr>
              <a:t>H</a:t>
            </a:r>
            <a:r>
              <a:rPr kumimoji="1" lang="en-US" altLang="ja-JP" baseline="30000" dirty="0" smtClean="0">
                <a:solidFill>
                  <a:schemeClr val="tx2"/>
                </a:solidFill>
              </a:rPr>
              <a:t>-</a:t>
            </a:r>
            <a:endParaRPr kumimoji="1" lang="ja-JP" altLang="en-US" baseline="30000" dirty="0">
              <a:solidFill>
                <a:schemeClr val="tx2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21365097">
            <a:off x="834908" y="190687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Foil</a:t>
            </a:r>
            <a:endParaRPr kumimoji="1" lang="ja-JP" altLang="en-US" dirty="0"/>
          </a:p>
        </p:txBody>
      </p:sp>
      <p:cxnSp>
        <p:nvCxnSpPr>
          <p:cNvPr id="28" name="直線コネクタ 27"/>
          <p:cNvCxnSpPr/>
          <p:nvPr/>
        </p:nvCxnSpPr>
        <p:spPr bwMode="auto">
          <a:xfrm>
            <a:off x="1261094" y="2267823"/>
            <a:ext cx="150336" cy="3636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テキスト ボックス 28"/>
          <p:cNvSpPr txBox="1"/>
          <p:nvPr/>
        </p:nvSpPr>
        <p:spPr>
          <a:xfrm>
            <a:off x="520185" y="23008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kumimoji="1" lang="en-US" altLang="ja-JP" baseline="30000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kumimoji="1" lang="ja-JP" altLang="en-US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2" name="直線コネクタ 31"/>
          <p:cNvCxnSpPr/>
          <p:nvPr/>
        </p:nvCxnSpPr>
        <p:spPr bwMode="auto">
          <a:xfrm flipH="1">
            <a:off x="1328061" y="2180967"/>
            <a:ext cx="760433" cy="2646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テキスト ボックス 33"/>
          <p:cNvSpPr txBox="1"/>
          <p:nvPr/>
        </p:nvSpPr>
        <p:spPr>
          <a:xfrm>
            <a:off x="1217108" y="209856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H</a:t>
            </a:r>
            <a:r>
              <a:rPr kumimoji="1" lang="en-US" altLang="ja-JP" baseline="30000" smtClean="0"/>
              <a:t>0</a:t>
            </a:r>
            <a:endParaRPr kumimoji="1" lang="ja-JP" altLang="en-US" baseline="300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021974" y="2584303"/>
            <a:ext cx="207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Macro pulse 50 </a:t>
            </a:r>
            <a:r>
              <a:rPr kumimoji="1" lang="en-US" altLang="ja-JP" dirty="0" err="1" smtClean="0"/>
              <a:t>μs</a:t>
            </a:r>
            <a:endParaRPr kumimoji="1" lang="en-US" altLang="ja-JP" dirty="0" smtClean="0"/>
          </a:p>
          <a:p>
            <a:r>
              <a:rPr lang="en-US" altLang="ja-JP" dirty="0" smtClean="0"/>
              <a:t>Peak 30 mA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16465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Raw signals of monitors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4" name="IMG_4606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82586" y="2007300"/>
            <a:ext cx="936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BPM</a:t>
            </a:r>
            <a:endParaRPr kumimoji="1" lang="ja-JP" altLang="en-US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17364" y="4039607"/>
            <a:ext cx="9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Laser</a:t>
            </a:r>
            <a:endParaRPr kumimoji="1" lang="ja-JP" altLang="en-US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94058" y="3157350"/>
            <a:ext cx="9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FC</a:t>
            </a:r>
            <a:endParaRPr kumimoji="1" lang="ja-JP" altLang="en-US" b="1" dirty="0">
              <a:solidFill>
                <a:schemeClr val="tx2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09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63" y="1847994"/>
            <a:ext cx="3220935" cy="311451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42345" y="1131915"/>
            <a:ext cx="3193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Waveform of the </a:t>
            </a:r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laser </a:t>
            </a:r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pulse and the H</a:t>
            </a:r>
            <a:r>
              <a:rPr lang="en-US" altLang="ja-JP" sz="2000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+</a:t>
            </a:r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beam</a:t>
            </a:r>
            <a:endParaRPr kumimoji="1" lang="ja-JP" alt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4864687" y="5222464"/>
                <a:ext cx="3966941" cy="512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ja-JP" sz="16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0.026(</m:t>
                      </m:r>
                      <m:r>
                        <m:rPr>
                          <m:sty m:val="p"/>
                        </m:rPr>
                        <a:rPr lang="en-GB" altLang="ja-JP" sz="16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W</m:t>
                      </m:r>
                      <m:r>
                        <a:rPr lang="en-GB" altLang="ja-JP" sz="16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)×</m:t>
                      </m:r>
                      <m:f>
                        <m:fPr>
                          <m:ctrlPr>
                            <a:rPr lang="ja-JP" altLang="ja-JP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altLang="ja-JP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400 </m:t>
                          </m:r>
                          <m:d>
                            <m:dPr>
                              <m:ctrlPr>
                                <a:rPr lang="ja-JP" altLang="ja-JP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GB" altLang="ja-JP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𝑀𝑒𝑉</m:t>
                              </m:r>
                            </m:e>
                          </m:d>
                        </m:num>
                        <m:den>
                          <m:r>
                            <a:rPr lang="en-GB" altLang="ja-JP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3 </m:t>
                          </m:r>
                          <m:d>
                            <m:dPr>
                              <m:ctrlPr>
                                <a:rPr lang="ja-JP" altLang="ja-JP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GB" altLang="ja-JP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𝑀𝑒𝑉</m:t>
                              </m:r>
                            </m:e>
                          </m:d>
                        </m:den>
                      </m:f>
                      <m:r>
                        <a:rPr lang="en-GB" altLang="ja-JP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f>
                        <m:fPr>
                          <m:ctrlPr>
                            <a:rPr lang="ja-JP" altLang="ja-JP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altLang="ja-JP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50</m:t>
                          </m:r>
                          <m:d>
                            <m:dPr>
                              <m:ctrlPr>
                                <a:rPr lang="ja-JP" altLang="ja-JP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GB" altLang="ja-JP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𝑚𝐴</m:t>
                              </m:r>
                            </m:e>
                          </m:d>
                        </m:num>
                        <m:den>
                          <m:r>
                            <a:rPr lang="en-GB" altLang="ja-JP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30</m:t>
                          </m:r>
                          <m:d>
                            <m:dPr>
                              <m:ctrlPr>
                                <a:rPr lang="ja-JP" altLang="ja-JP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GB" altLang="ja-JP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𝑚𝐴</m:t>
                              </m:r>
                            </m:e>
                          </m:d>
                        </m:den>
                      </m:f>
                      <m:r>
                        <a:rPr lang="en-GB" altLang="ja-JP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=5.7(</m:t>
                      </m:r>
                      <m:r>
                        <a:rPr lang="en-GB" altLang="ja-JP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𝑊</m:t>
                      </m:r>
                      <m:r>
                        <a:rPr lang="en-GB" altLang="ja-JP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altLang="ja-JP" sz="1600">
                          <a:solidFill>
                            <a:schemeClr val="bg1"/>
                          </a:solidFill>
                        </a:rPr>
                        <m:t>	</m:t>
                      </m:r>
                    </m:oMath>
                  </m:oMathPara>
                </a14:m>
                <a:endParaRPr kumimoji="1" lang="ja-JP" alt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687" y="5222464"/>
                <a:ext cx="3966941" cy="5127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4815968" y="5818861"/>
            <a:ext cx="3964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smtClean="0">
                <a:solidFill>
                  <a:schemeClr val="bg1"/>
                </a:solidFill>
                <a:cs typeface="Times New Roman" panose="02020603050405020304" pitchFamily="18" charset="0"/>
              </a:rPr>
              <a:t>Satisfied </a:t>
            </a:r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the power requirement </a:t>
            </a:r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(&lt; 10 W</a:t>
            </a:r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 of the proton beam for the TEF-P.</a:t>
            </a:r>
          </a:p>
        </p:txBody>
      </p:sp>
      <p:sp>
        <p:nvSpPr>
          <p:cNvPr id="7" name="下矢印 6"/>
          <p:cNvSpPr/>
          <p:nvPr/>
        </p:nvSpPr>
        <p:spPr>
          <a:xfrm rot="2460000">
            <a:off x="5614044" y="4218936"/>
            <a:ext cx="244777" cy="75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864687" y="4976437"/>
            <a:ext cx="926514" cy="5965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065130" y="4973953"/>
            <a:ext cx="766498" cy="403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5180337" y="1066620"/>
            <a:ext cx="3155866" cy="80239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43558" y="5372176"/>
            <a:ext cx="4478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Notch part surrounded </a:t>
            </a:r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by </a:t>
            </a:r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white </a:t>
            </a:r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dotted circle is due to the lack of the H</a:t>
            </a:r>
            <a:r>
              <a:rPr lang="en-US" altLang="ja-JP" sz="2000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beam caused </a:t>
            </a:r>
            <a:r>
              <a:rPr lang="en-US" altLang="ja-JP" sz="2000">
                <a:solidFill>
                  <a:schemeClr val="bg1"/>
                </a:solidFill>
                <a:cs typeface="Times New Roman" panose="02020603050405020304" pitchFamily="18" charset="0"/>
              </a:rPr>
              <a:t>by </a:t>
            </a:r>
            <a:r>
              <a:rPr lang="en-US" altLang="ja-JP" sz="2000" smtClean="0">
                <a:solidFill>
                  <a:schemeClr val="bg1"/>
                </a:solidFill>
                <a:cs typeface="Times New Roman" panose="02020603050405020304" pitchFamily="18" charset="0"/>
              </a:rPr>
              <a:t>Laser</a:t>
            </a:r>
            <a:endParaRPr lang="en-US" altLang="ja-JP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84907" y="1895104"/>
            <a:ext cx="4335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Current waveform of the H</a:t>
            </a:r>
            <a:r>
              <a:rPr lang="en-US" altLang="ja-JP" sz="2000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altLang="ja-JP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beam observed at the 23º beam dump</a:t>
            </a:r>
            <a:endParaRPr kumimoji="1" lang="ja-JP" alt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284907" y="1845437"/>
            <a:ext cx="4286727" cy="80239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51909" y="893090"/>
            <a:ext cx="4132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smtClean="0">
                <a:solidFill>
                  <a:schemeClr val="bg1"/>
                </a:solidFill>
                <a:cs typeface="Times New Roman" panose="02020603050405020304" pitchFamily="18" charset="0"/>
              </a:rPr>
              <a:t>Achieved </a:t>
            </a:r>
            <a:r>
              <a:rPr lang="en-US" altLang="ja-JP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the 28 hour-long LCE test on last June. </a:t>
            </a:r>
            <a:endParaRPr lang="en-US" altLang="ja-JP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9" name="図形グループ 58"/>
          <p:cNvGrpSpPr/>
          <p:nvPr/>
        </p:nvGrpSpPr>
        <p:grpSpPr>
          <a:xfrm>
            <a:off x="262149" y="2864581"/>
            <a:ext cx="4322615" cy="2492499"/>
            <a:chOff x="262149" y="2303109"/>
            <a:chExt cx="4322615" cy="2492499"/>
          </a:xfrm>
        </p:grpSpPr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4"/>
            <a:srcRect l="9389" t="4396" r="19160" b="38662"/>
            <a:stretch/>
          </p:blipFill>
          <p:spPr>
            <a:xfrm>
              <a:off x="262149" y="2303109"/>
              <a:ext cx="4322615" cy="2316266"/>
            </a:xfrm>
            <a:prstGeom prst="rect">
              <a:avLst/>
            </a:prstGeom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377838" y="3155706"/>
              <a:ext cx="1278816" cy="290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rgbClr val="66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1" lang="en-US" altLang="ja-JP" sz="1600" baseline="30000" dirty="0" smtClean="0">
                  <a:solidFill>
                    <a:srgbClr val="66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kumimoji="1" lang="en-US" altLang="ja-JP" sz="1600" dirty="0" smtClean="0">
                  <a:solidFill>
                    <a:srgbClr val="66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600" dirty="0" smtClean="0">
                  <a:solidFill>
                    <a:srgbClr val="66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(FC)</a:t>
              </a:r>
              <a:endParaRPr kumimoji="1" lang="ja-JP" altLang="en-US" sz="16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2495955" y="3461242"/>
              <a:ext cx="510102" cy="97810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262149" y="2751565"/>
              <a:ext cx="4322615" cy="2179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/>
          </p:nvSpPr>
          <p:spPr>
            <a:xfrm rot="3764238">
              <a:off x="4156603" y="3121261"/>
              <a:ext cx="599619" cy="1041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674916" y="3192260"/>
              <a:ext cx="2662280" cy="212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/>
            <p:cNvSpPr/>
            <p:nvPr/>
          </p:nvSpPr>
          <p:spPr>
            <a:xfrm rot="4991756">
              <a:off x="3969018" y="4210333"/>
              <a:ext cx="767208" cy="629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/>
            <p:cNvSpPr/>
            <p:nvPr/>
          </p:nvSpPr>
          <p:spPr>
            <a:xfrm rot="5400000">
              <a:off x="3993278" y="3998906"/>
              <a:ext cx="613879" cy="437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 rot="5400000">
              <a:off x="4040668" y="3520996"/>
              <a:ext cx="401243" cy="546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 rot="5709806">
              <a:off x="1505519" y="3384980"/>
              <a:ext cx="401243" cy="956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/>
            <p:cNvSpPr/>
            <p:nvPr/>
          </p:nvSpPr>
          <p:spPr>
            <a:xfrm rot="5607878">
              <a:off x="1493428" y="3658357"/>
              <a:ext cx="401243" cy="956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 rot="5607878">
              <a:off x="1288835" y="4429674"/>
              <a:ext cx="601250" cy="1306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/>
            <p:cNvSpPr/>
            <p:nvPr/>
          </p:nvSpPr>
          <p:spPr>
            <a:xfrm rot="4836487">
              <a:off x="1418399" y="4109030"/>
              <a:ext cx="401243" cy="956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1" name="直線矢印コネクタ 50"/>
            <p:cNvCxnSpPr/>
            <p:nvPr/>
          </p:nvCxnSpPr>
          <p:spPr>
            <a:xfrm>
              <a:off x="2192143" y="3158341"/>
              <a:ext cx="585268" cy="0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/>
            <p:cNvSpPr txBox="1"/>
            <p:nvPr/>
          </p:nvSpPr>
          <p:spPr>
            <a:xfrm>
              <a:off x="2214499" y="2868079"/>
              <a:ext cx="562913" cy="290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10µs</a:t>
              </a:r>
              <a:endParaRPr kumimoji="1" lang="ja-JP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3060988" y="3011369"/>
              <a:ext cx="944626" cy="290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ON</a:t>
              </a:r>
              <a:endParaRPr kumimoji="1" lang="ja-JP" altLang="en-US" sz="1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flipH="1">
              <a:off x="2792673" y="3156500"/>
              <a:ext cx="268315" cy="21336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25244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 bwMode="auto">
          <a:xfrm>
            <a:off x="179388" y="958472"/>
            <a:ext cx="8936424" cy="53406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Laser profile (near interaction point)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0" y="1609449"/>
            <a:ext cx="4279217" cy="400470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00" y="1609449"/>
            <a:ext cx="4279215" cy="403869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588762" y="5632423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Position (</a:t>
            </a:r>
            <a:r>
              <a:rPr lang="en-US" altLang="ja-JP" sz="2000" i="1" dirty="0" smtClean="0">
                <a:cs typeface="Times New Roman" panose="02020603050405020304" pitchFamily="18" charset="0"/>
              </a:rPr>
              <a:t>mm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)</a:t>
            </a:r>
            <a:endParaRPr kumimoji="1" lang="ja-JP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-1060395" y="3213573"/>
            <a:ext cx="2802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Intensity </a:t>
            </a:r>
            <a:r>
              <a:rPr lang="en-US" altLang="ja-JP" sz="2000" dirty="0">
                <a:cs typeface="Times New Roman" panose="02020603050405020304" pitchFamily="18" charset="0"/>
              </a:rPr>
              <a:t>(arbitrary 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unit)</a:t>
            </a:r>
            <a:endParaRPr kumimoji="1" lang="ja-JP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56974" y="5648147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Position (</a:t>
            </a:r>
            <a:r>
              <a:rPr lang="en-US" altLang="ja-JP" sz="2000" i="1" dirty="0" smtClean="0">
                <a:cs typeface="Times New Roman" panose="02020603050405020304" pitchFamily="18" charset="0"/>
              </a:rPr>
              <a:t>mm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)</a:t>
            </a:r>
            <a:endParaRPr kumimoji="1" lang="ja-JP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38640" y="1175342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Horizontal</a:t>
            </a:r>
            <a:endParaRPr lang="en-US" altLang="ja-JP" sz="2000" dirty="0"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20721" y="1209339"/>
            <a:ext cx="102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Vertical</a:t>
            </a:r>
            <a:endParaRPr lang="en-US" altLang="ja-JP" sz="2000" dirty="0"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2154" y="1827777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>
                <a:cs typeface="Times New Roman" panose="02020603050405020304" pitchFamily="18" charset="0"/>
              </a:rPr>
              <a:t>σ</a:t>
            </a:r>
            <a:r>
              <a:rPr kumimoji="1" lang="en-US" altLang="ja-JP" i="1" baseline="-25000" dirty="0" err="1" smtClean="0">
                <a:cs typeface="Times New Roman" panose="02020603050405020304" pitchFamily="18" charset="0"/>
              </a:rPr>
              <a:t>V</a:t>
            </a:r>
            <a:r>
              <a:rPr lang="en-US" altLang="ja-JP" dirty="0" smtClean="0">
                <a:cs typeface="Times New Roman" panose="02020603050405020304" pitchFamily="18" charset="0"/>
              </a:rPr>
              <a:t>=2.10 mm</a:t>
            </a:r>
            <a:endParaRPr kumimoji="1" lang="ja-JP" altLang="en-US" dirty="0"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2023" y="1827777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kumimoji="1" lang="en-US" altLang="ja-JP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=3.37 </a:t>
            </a:r>
            <a:r>
              <a:rPr lang="en-US" altLang="ja-JP" dirty="0" smtClean="0">
                <a:cs typeface="Times New Roman" panose="02020603050405020304" pitchFamily="18" charset="0"/>
              </a:rPr>
              <a:t>mm</a:t>
            </a:r>
            <a:endParaRPr kumimoji="1" lang="ja-JP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020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2D Laser profile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3" t="17798" r="18386" b="7674"/>
          <a:stretch/>
        </p:blipFill>
        <p:spPr>
          <a:xfrm>
            <a:off x="3086996" y="1856366"/>
            <a:ext cx="3370730" cy="38368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850102" y="3720287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cs typeface="Times New Roman" panose="02020603050405020304" pitchFamily="18" charset="0"/>
              </a:rPr>
              <a:t>O</a:t>
            </a:r>
            <a:endParaRPr kumimoji="1" lang="ja-JP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21984" y="1849911"/>
            <a:ext cx="1290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Vertical </a:t>
            </a:r>
            <a:r>
              <a:rPr lang="en-US" altLang="ja-JP" sz="1600" dirty="0">
                <a:solidFill>
                  <a:schemeClr val="bg1"/>
                </a:solidFill>
                <a:cs typeface="Times New Roman" panose="02020603050405020304" pitchFamily="18" charset="0"/>
              </a:rPr>
              <a:t>axis</a:t>
            </a:r>
            <a:endParaRPr kumimoji="1" lang="ja-JP" altLang="en-US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68638" y="4934983"/>
            <a:ext cx="163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Horizontal </a:t>
            </a:r>
            <a:r>
              <a:rPr lang="en-US" altLang="ja-JP" sz="1600" dirty="0">
                <a:solidFill>
                  <a:schemeClr val="bg1"/>
                </a:solidFill>
                <a:cs typeface="Times New Roman" panose="02020603050405020304" pitchFamily="18" charset="0"/>
              </a:rPr>
              <a:t>axis</a:t>
            </a:r>
            <a:endParaRPr kumimoji="1" lang="ja-JP" altLang="en-US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 flipV="1">
            <a:off x="3208021" y="4072890"/>
            <a:ext cx="424542" cy="892629"/>
          </a:xfrm>
          <a:prstGeom prst="straightConnector1">
            <a:avLst/>
          </a:prstGeom>
          <a:ln w="9525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右矢印 8"/>
          <p:cNvSpPr/>
          <p:nvPr/>
        </p:nvSpPr>
        <p:spPr>
          <a:xfrm flipH="1">
            <a:off x="6532649" y="3986358"/>
            <a:ext cx="1123397" cy="337917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32674" y="3986358"/>
            <a:ext cx="1219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</a:t>
            </a:r>
            <a:r>
              <a:rPr lang="en-US" altLang="ja-JP" sz="1600" baseline="30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altLang="ja-JP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beam</a:t>
            </a:r>
            <a:endParaRPr kumimoji="1" lang="ja-JP" altLang="en-US" sz="1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5959289" y="5598787"/>
            <a:ext cx="30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802705" y="5304315"/>
            <a:ext cx="62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 mm</a:t>
            </a:r>
            <a:endParaRPr kumimoji="1" lang="ja-JP" altLang="en-US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72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27057"/>
            <a:ext cx="7772400" cy="707886"/>
          </a:xfrm>
        </p:spPr>
        <p:txBody>
          <a:bodyPr/>
          <a:lstStyle/>
          <a:p>
            <a:r>
              <a:rPr lang="en-US" altLang="ja-JP" sz="4000" dirty="0" smtClean="0"/>
              <a:t>LASER profile for various power</a:t>
            </a:r>
            <a:endParaRPr kumimoji="1" lang="ja-JP" altLang="en-US" sz="4000" dirty="0"/>
          </a:p>
        </p:txBody>
      </p:sp>
      <p:pic>
        <p:nvPicPr>
          <p:cNvPr id="1026" name="Picture 2" descr="25-Nov-15-GSII-2D-1608-260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6604"/>
            <a:ext cx="2951026" cy="253894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25-Nov-15-GSII-2D-1610-320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845" y="1216605"/>
            <a:ext cx="2952000" cy="2548235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25-Nov-15-GSII-2D-1611-350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864" y="4039100"/>
            <a:ext cx="292956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25-Nov-15-GSII-2D-1613-380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846" y="4039100"/>
            <a:ext cx="292956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802615" y="1216604"/>
            <a:ext cx="10628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 smtClean="0">
                <a:solidFill>
                  <a:schemeClr val="accent3"/>
                </a:solidFill>
              </a:rPr>
              <a:t>30.6 W</a:t>
            </a:r>
          </a:p>
          <a:p>
            <a:pPr algn="r"/>
            <a:r>
              <a:rPr lang="ja-JP" altLang="ja-JP" sz="1600" dirty="0" smtClean="0">
                <a:solidFill>
                  <a:schemeClr val="accent3"/>
                </a:solidFill>
              </a:rPr>
              <a:t>1</a:t>
            </a:r>
            <a:r>
              <a:rPr lang="en-US" altLang="ja-JP" sz="1600" dirty="0" smtClean="0">
                <a:solidFill>
                  <a:schemeClr val="accent3"/>
                </a:solidFill>
              </a:rPr>
              <a:t>.2 J/shot</a:t>
            </a:r>
            <a:endParaRPr kumimoji="1" lang="ja-JP" altLang="en-US" sz="1600" dirty="0">
              <a:solidFill>
                <a:schemeClr val="accent3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64751" y="1216605"/>
            <a:ext cx="11884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600" dirty="0" smtClean="0">
                <a:solidFill>
                  <a:schemeClr val="accent3"/>
                </a:solidFill>
              </a:rPr>
              <a:t>2</a:t>
            </a:r>
            <a:r>
              <a:rPr kumimoji="1" lang="en-US" altLang="ja-JP" sz="1600" dirty="0" smtClean="0">
                <a:solidFill>
                  <a:schemeClr val="accent3"/>
                </a:solidFill>
              </a:rPr>
              <a:t>1.3 W</a:t>
            </a:r>
          </a:p>
          <a:p>
            <a:pPr algn="r"/>
            <a:r>
              <a:rPr lang="en-US" altLang="ja-JP" sz="1600" dirty="0" smtClean="0">
                <a:solidFill>
                  <a:schemeClr val="accent3"/>
                </a:solidFill>
              </a:rPr>
              <a:t>0.85 J/shot</a:t>
            </a:r>
            <a:endParaRPr kumimoji="1" lang="ja-JP" altLang="en-US" sz="1600" dirty="0">
              <a:solidFill>
                <a:schemeClr val="accent3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30027" y="4039100"/>
            <a:ext cx="11977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600" dirty="0" smtClean="0">
                <a:solidFill>
                  <a:schemeClr val="accent3"/>
                </a:solidFill>
              </a:rPr>
              <a:t>14.7</a:t>
            </a:r>
            <a:r>
              <a:rPr kumimoji="1" lang="en-US" altLang="ja-JP" sz="1600" dirty="0" smtClean="0">
                <a:solidFill>
                  <a:schemeClr val="accent3"/>
                </a:solidFill>
              </a:rPr>
              <a:t> W</a:t>
            </a:r>
          </a:p>
          <a:p>
            <a:pPr algn="r"/>
            <a:r>
              <a:rPr lang="en-US" altLang="ja-JP" sz="1600" dirty="0" smtClean="0">
                <a:solidFill>
                  <a:schemeClr val="accent3"/>
                </a:solidFill>
              </a:rPr>
              <a:t>0.59 J/shot</a:t>
            </a:r>
            <a:endParaRPr kumimoji="1" lang="ja-JP" altLang="en-US" sz="1600" dirty="0">
              <a:solidFill>
                <a:schemeClr val="accent3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86113" y="4006834"/>
            <a:ext cx="1313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accent3"/>
                </a:solidFill>
              </a:rPr>
              <a:t>9.2</a:t>
            </a:r>
            <a:r>
              <a:rPr kumimoji="1" lang="en-US" altLang="ja-JP" dirty="0" smtClean="0">
                <a:solidFill>
                  <a:schemeClr val="accent3"/>
                </a:solidFill>
              </a:rPr>
              <a:t> W</a:t>
            </a:r>
          </a:p>
          <a:p>
            <a:pPr algn="r"/>
            <a:r>
              <a:rPr lang="en-US" altLang="ja-JP" dirty="0" smtClean="0">
                <a:solidFill>
                  <a:schemeClr val="accent3"/>
                </a:solidFill>
              </a:rPr>
              <a:t>0.37 J/shot</a:t>
            </a:r>
            <a:endParaRPr kumimoji="1" lang="ja-JP" altLang="en-US" dirty="0">
              <a:solidFill>
                <a:schemeClr val="accent3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4661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Background</a:t>
            </a:r>
          </a:p>
          <a:p>
            <a:pPr lvl="1"/>
            <a:r>
              <a:rPr lang="en-US" altLang="ja-JP" sz="2800" dirty="0" smtClean="0"/>
              <a:t>TEF: Transmutation Experimental Facility</a:t>
            </a:r>
          </a:p>
          <a:p>
            <a:r>
              <a:rPr kumimoji="1" lang="en-US" altLang="ja-JP" sz="3200" dirty="0" smtClean="0"/>
              <a:t>Development beam </a:t>
            </a:r>
            <a:r>
              <a:rPr lang="en-US" altLang="ja-JP" sz="3200" dirty="0"/>
              <a:t>e</a:t>
            </a:r>
            <a:r>
              <a:rPr kumimoji="1" lang="en-US" altLang="ja-JP" sz="3200" dirty="0" smtClean="0"/>
              <a:t>xtraction system based on pulsed Laser</a:t>
            </a:r>
          </a:p>
          <a:p>
            <a:pPr lvl="1"/>
            <a:r>
              <a:rPr lang="en-US" altLang="ja-JP" sz="2800" dirty="0" smtClean="0"/>
              <a:t>Experiment at RFQ test stand</a:t>
            </a:r>
          </a:p>
          <a:p>
            <a:pPr lvl="1"/>
            <a:r>
              <a:rPr kumimoji="1" lang="en-US" altLang="ja-JP" sz="2800" dirty="0" smtClean="0"/>
              <a:t>Long run test of Laser equipment</a:t>
            </a:r>
          </a:p>
          <a:p>
            <a:r>
              <a:rPr lang="en-US" altLang="ja-JP" sz="3200" dirty="0"/>
              <a:t>Development beam extraction system based on pulsed </a:t>
            </a:r>
            <a:r>
              <a:rPr lang="en-US" altLang="ja-JP" sz="3200" dirty="0" smtClean="0"/>
              <a:t>Laser</a:t>
            </a:r>
          </a:p>
          <a:p>
            <a:r>
              <a:rPr lang="en-US" altLang="ja-JP" sz="3200" dirty="0" smtClean="0"/>
              <a:t>Summary</a:t>
            </a:r>
            <a:endParaRPr lang="en-US" altLang="ja-JP" sz="3200" dirty="0"/>
          </a:p>
          <a:p>
            <a:pPr lvl="1"/>
            <a:endParaRPr kumimoji="1" lang="en-US" altLang="ja-JP" sz="2800" dirty="0" smtClean="0"/>
          </a:p>
          <a:p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28777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79388" y="80918"/>
            <a:ext cx="7772400" cy="600164"/>
          </a:xfrm>
        </p:spPr>
        <p:txBody>
          <a:bodyPr/>
          <a:lstStyle/>
          <a:p>
            <a:r>
              <a:rPr kumimoji="1" lang="en-US" altLang="ja-JP" dirty="0" smtClean="0"/>
              <a:t>Extraction power for various conditions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B64B7-451D-A541-BD51-05D448D2D0B2}" type="slidenum">
              <a:rPr lang="en-US" altLang="ja-JP" smtClean="0">
                <a:solidFill>
                  <a:srgbClr val="006633"/>
                </a:solidFill>
              </a:rPr>
              <a:pPr>
                <a:defRPr/>
              </a:pPr>
              <a:t>20</a:t>
            </a:fld>
            <a:endParaRPr lang="en-US" altLang="ja-JP">
              <a:solidFill>
                <a:srgbClr val="006633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 bwMode="auto">
          <a:xfrm>
            <a:off x="3209191" y="5477608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グループ化 10"/>
          <p:cNvGrpSpPr/>
          <p:nvPr/>
        </p:nvGrpSpPr>
        <p:grpSpPr>
          <a:xfrm>
            <a:off x="4668253" y="2274194"/>
            <a:ext cx="4475746" cy="3757638"/>
            <a:chOff x="1552453" y="1819063"/>
            <a:chExt cx="5182456" cy="4350961"/>
          </a:xfrm>
          <a:solidFill>
            <a:srgbClr val="FFFFFF"/>
          </a:solidFill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453" y="1819063"/>
              <a:ext cx="5182456" cy="435096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直線コネクタ 9"/>
            <p:cNvCxnSpPr/>
            <p:nvPr/>
          </p:nvCxnSpPr>
          <p:spPr bwMode="auto">
            <a:xfrm>
              <a:off x="3209191" y="2154115"/>
              <a:ext cx="0" cy="3323493"/>
            </a:xfrm>
            <a:prstGeom prst="line">
              <a:avLst/>
            </a:prstGeom>
            <a:grpFill/>
            <a:ln w="9525" cap="flat" cmpd="sng" algn="ctr">
              <a:solidFill>
                <a:srgbClr val="00B0F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301189"/>
            <a:ext cx="4329332" cy="313264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45434" y="5662863"/>
            <a:ext cx="378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Rep 25 Hz (i.e. 10 W = 0.4 J/pulse)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884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3" y="1852275"/>
            <a:ext cx="4389400" cy="419640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47910" y="2379923"/>
            <a:ext cx="1187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width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7.4 </a:t>
            </a:r>
            <a:r>
              <a:rPr lang="en-US" altLang="ja-JP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(1</a:t>
            </a:r>
            <a:r>
              <a:rPr lang="en-US" altLang="ja-JP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ja-JP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69" y="2095635"/>
            <a:ext cx="3985631" cy="3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888089" y="2095635"/>
            <a:ext cx="1285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ja-JP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2.8% </a:t>
            </a:r>
            <a:r>
              <a:rPr lang="en-US" altLang="ja-JP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1</a:t>
            </a:r>
            <a:r>
              <a:rPr lang="en-US" altLang="ja-JP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ja-JP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7250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95856" y="193565"/>
            <a:ext cx="7772400" cy="600164"/>
          </a:xfrm>
        </p:spPr>
        <p:txBody>
          <a:bodyPr/>
          <a:lstStyle/>
          <a:p>
            <a:r>
              <a:rPr kumimoji="1" lang="en-US" altLang="ja-JP" dirty="0" smtClean="0"/>
              <a:t>Timing </a:t>
            </a:r>
            <a:r>
              <a:rPr lang="en-US" altLang="ja-JP" dirty="0"/>
              <a:t>j</a:t>
            </a:r>
            <a:r>
              <a:rPr kumimoji="1" lang="en-US" altLang="ja-JP" dirty="0" smtClean="0"/>
              <a:t>itter for extraction power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B64B7-451D-A541-BD51-05D448D2D0B2}" type="slidenum">
              <a:rPr lang="en-US" altLang="ja-JP" smtClean="0">
                <a:solidFill>
                  <a:srgbClr val="006633"/>
                </a:solidFill>
              </a:rPr>
              <a:pPr>
                <a:defRPr/>
              </a:pPr>
              <a:t>22</a:t>
            </a:fld>
            <a:endParaRPr lang="en-US" altLang="ja-JP">
              <a:solidFill>
                <a:srgbClr val="006633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4417" y="1010899"/>
            <a:ext cx="83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dirty="0" smtClean="0">
                <a:solidFill>
                  <a:srgbClr val="FFFFFF"/>
                </a:solidFill>
              </a:rPr>
              <a:t>Since laser width is longer the micro bunch, jitter does not significant influence of extracted power. 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solidFill>
                  <a:srgbClr val="FFFFFF"/>
                </a:solidFill>
              </a:rPr>
              <a:t>Calculation shows 0.03% </a:t>
            </a:r>
            <a:r>
              <a:rPr lang="en-US" altLang="ja-JP" dirty="0" err="1" smtClean="0">
                <a:solidFill>
                  <a:srgbClr val="FFFFFF"/>
                </a:solidFill>
              </a:rPr>
              <a:t>inffluences</a:t>
            </a:r>
            <a:r>
              <a:rPr lang="en-US" altLang="ja-JP" dirty="0" smtClean="0">
                <a:solidFill>
                  <a:srgbClr val="FFFFFF"/>
                </a:solidFill>
              </a:rPr>
              <a:t>.</a:t>
            </a:r>
            <a:endParaRPr kumimoji="1" lang="en-US" altLang="ja-JP" dirty="0" smtClean="0">
              <a:solidFill>
                <a:srgbClr val="FFFFFF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342" t="19018" r="5718" b="9935"/>
          <a:stretch/>
        </p:blipFill>
        <p:spPr>
          <a:xfrm>
            <a:off x="4515743" y="3314653"/>
            <a:ext cx="3979574" cy="277881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623" t="20500" r="6545" b="12855"/>
          <a:stretch/>
        </p:blipFill>
        <p:spPr>
          <a:xfrm>
            <a:off x="466519" y="3394081"/>
            <a:ext cx="3782302" cy="269939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30896" y="5993370"/>
            <a:ext cx="3851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LINAC</a:t>
            </a:r>
            <a:r>
              <a:rPr kumimoji="1" lang="ja-JP" altLang="en-US" dirty="0" smtClean="0"/>
              <a:t>ビーム（青）とレーザー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赤）との</a:t>
            </a:r>
            <a:endParaRPr kumimoji="1" lang="en-US" altLang="ja-JP" dirty="0" smtClean="0"/>
          </a:p>
          <a:p>
            <a:r>
              <a:rPr lang="ja-JP" altLang="en-US" dirty="0" smtClean="0"/>
              <a:t>時間関係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444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 scan for H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 beam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388" y="2288530"/>
            <a:ext cx="491769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</a:rPr>
              <a:t>Transverse </a:t>
            </a:r>
            <a:r>
              <a:rPr lang="en-US" altLang="ja-JP" sz="2000" dirty="0" smtClean="0">
                <a:solidFill>
                  <a:schemeClr val="bg1"/>
                </a:solidFill>
              </a:rPr>
              <a:t>emittance at the interaction point of RFQ test bench was obtained by the Q-scan. 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</a:rPr>
              <a:t>Experimental </a:t>
            </a:r>
            <a:r>
              <a:rPr lang="en-US" altLang="ja-JP" sz="2000" dirty="0" smtClean="0">
                <a:solidFill>
                  <a:schemeClr val="bg1"/>
                </a:solidFill>
              </a:rPr>
              <a:t>result showed good agreement with the simulation result, which was 0.3 𝜋 mm mrad in the normalized emittance.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chemeClr val="bg1"/>
                </a:solidFill>
              </a:rPr>
              <a:t>Since no instruments existed, the emittance of the extracted beam has not been performed. For the actual LCE, measurement will be performed to the extracted beam with the Q-scan.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-cont.j-parc.jp/ScrShot/2016_12/09/2016_12_09_01_48_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3" t="27926" r="8960" b="11546"/>
          <a:stretch/>
        </p:blipFill>
        <p:spPr bwMode="auto">
          <a:xfrm>
            <a:off x="5310377" y="3553804"/>
            <a:ext cx="3498399" cy="28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708915" y="2288530"/>
            <a:ext cx="190308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Result of Q-scan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205342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77" y="1343376"/>
            <a:ext cx="4095434" cy="30715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" y="1549392"/>
            <a:ext cx="4461724" cy="2974482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939069" y="1005428"/>
            <a:ext cx="3761267" cy="41559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panose="020B0600070205080204" pitchFamily="50" charset="-128"/>
                <a:cs typeface="Times New Roman" panose="02020603050405020304" pitchFamily="18" charset="0"/>
              </a:rPr>
              <a:t>Damage to the quartz </a:t>
            </a:r>
            <a:r>
              <a:rPr lang="en-US" altLang="ja-JP" sz="2000" dirty="0">
                <a:solidFill>
                  <a:prstClr val="black"/>
                </a:solidFill>
                <a:ea typeface="ＭＳ Ｐゴシック" panose="020B0600070205080204" pitchFamily="50" charset="-128"/>
                <a:cs typeface="Times New Roman" panose="02020603050405020304" pitchFamily="18" charset="0"/>
              </a:rPr>
              <a:t>window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2070246" y="2879165"/>
            <a:ext cx="267782" cy="206799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2338029" y="2879165"/>
            <a:ext cx="3693803" cy="98807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headEnd type="triangle" w="lg" len="lg"/>
            <a:tailEnd type="none" w="med" len="med"/>
          </a:ln>
          <a:effectLst/>
        </p:spPr>
      </p:cxnSp>
      <p:sp>
        <p:nvSpPr>
          <p:cNvPr id="9" name="正方形/長方形 8"/>
          <p:cNvSpPr/>
          <p:nvPr/>
        </p:nvSpPr>
        <p:spPr>
          <a:xfrm>
            <a:off x="6150569" y="1494586"/>
            <a:ext cx="1112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Pin hole</a:t>
            </a:r>
          </a:p>
        </p:txBody>
      </p:sp>
      <p:sp>
        <p:nvSpPr>
          <p:cNvPr id="10" name="円/楕円 9"/>
          <p:cNvSpPr/>
          <p:nvPr/>
        </p:nvSpPr>
        <p:spPr>
          <a:xfrm>
            <a:off x="6209681" y="2292353"/>
            <a:ext cx="1262223" cy="1262223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6448796" y="3865628"/>
            <a:ext cx="720000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2" name="テキスト ボックス 11"/>
          <p:cNvSpPr txBox="1"/>
          <p:nvPr/>
        </p:nvSpPr>
        <p:spPr>
          <a:xfrm>
            <a:off x="6512321" y="342476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 µm</a:t>
            </a:r>
            <a:endParaRPr lang="ja-JP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752908" y="4486946"/>
            <a:ext cx="1718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Vacuum leak!</a:t>
            </a:r>
            <a:endParaRPr lang="en-US" altLang="ja-JP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34961" y="287916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t: 3 mm</a:t>
            </a:r>
            <a:endParaRPr lang="ja-JP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5028" y="4983596"/>
            <a:ext cx="803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kumimoji="1" lang="en-US" altLang="ja-JP" sz="2400" dirty="0" smtClean="0">
                <a:solidFill>
                  <a:schemeClr val="bg1"/>
                </a:solidFill>
              </a:rPr>
              <a:t>After changing another window using another coating, the window stands long duration shown in next page.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71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Long run test for Laser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0" y="971039"/>
            <a:ext cx="5369945" cy="496225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 rot="16200000">
            <a:off x="-1714848" y="3168306"/>
            <a:ext cx="440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Laser power </a:t>
            </a:r>
            <a:r>
              <a:rPr lang="en-US" altLang="ja-JP" sz="2000" smtClean="0">
                <a:solidFill>
                  <a:schemeClr val="bg1"/>
                </a:solidFill>
                <a:cs typeface="Times New Roman" panose="02020603050405020304" pitchFamily="18" charset="0"/>
              </a:rPr>
              <a:t>at downstream  </a:t>
            </a:r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(W)</a:t>
            </a:r>
            <a:endParaRPr lang="ja-JP" alt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" name="グループ化 63"/>
          <p:cNvGrpSpPr/>
          <p:nvPr/>
        </p:nvGrpSpPr>
        <p:grpSpPr>
          <a:xfrm>
            <a:off x="6520146" y="1124833"/>
            <a:ext cx="2312136" cy="2253460"/>
            <a:chOff x="6725653" y="2613451"/>
            <a:chExt cx="1699119" cy="165600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51" t="7322" r="16012" b="8762"/>
            <a:stretch/>
          </p:blipFill>
          <p:spPr>
            <a:xfrm rot="16200000">
              <a:off x="6715259" y="2623845"/>
              <a:ext cx="1656000" cy="1635212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623931" y="2697597"/>
              <a:ext cx="800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Before</a:t>
              </a:r>
              <a:endParaRPr kumimoji="1" lang="ja-JP" altLang="en-US" sz="1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グループ化 66"/>
          <p:cNvGrpSpPr/>
          <p:nvPr/>
        </p:nvGrpSpPr>
        <p:grpSpPr>
          <a:xfrm>
            <a:off x="6520146" y="3452164"/>
            <a:ext cx="2425868" cy="2380425"/>
            <a:chOff x="6740445" y="4652168"/>
            <a:chExt cx="1760988" cy="17280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3" t="3061" r="20468" b="2565"/>
            <a:stretch/>
          </p:blipFill>
          <p:spPr>
            <a:xfrm rot="5400000">
              <a:off x="6686655" y="4705958"/>
              <a:ext cx="1728000" cy="1620419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7700592" y="4736314"/>
              <a:ext cx="800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chemeClr val="bg1"/>
                  </a:solidFill>
                  <a:cs typeface="Times New Roman" panose="02020603050405020304" pitchFamily="18" charset="0"/>
                </a:rPr>
                <a:t>After</a:t>
              </a:r>
              <a:endParaRPr kumimoji="1" lang="ja-JP" altLang="en-US" sz="1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2670769" y="6023193"/>
            <a:ext cx="1144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Time (</a:t>
            </a:r>
            <a:r>
              <a:rPr lang="en-US" altLang="ja-JP" sz="2000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</a:t>
            </a:r>
            <a:r>
              <a:rPr lang="en-US" altLang="ja-JP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  <a:endParaRPr lang="ja-JP" alt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98695" y="6246840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Up to 250 hours </a:t>
            </a:r>
            <a:r>
              <a:rPr kumimoji="1" lang="en-US" altLang="ja-JP" smtClean="0">
                <a:solidFill>
                  <a:schemeClr val="bg1"/>
                </a:solidFill>
              </a:rPr>
              <a:t>can operate.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320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CW Laser extraction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D0EB0FE7-2BEE-40BD-B39C-F4F4C5B8C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12869" b="7601"/>
          <a:stretch/>
        </p:blipFill>
        <p:spPr>
          <a:xfrm>
            <a:off x="697972" y="998764"/>
            <a:ext cx="6541028" cy="39243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415839" y="277624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ea typeface="HG丸ｺﾞｼｯｸM-PRO" panose="020F0600000000000000" pitchFamily="50" charset="-128"/>
                <a:cs typeface="Times New Roman" panose="02020603050405020304" pitchFamily="18" charset="0"/>
              </a:rPr>
              <a:t>Laser diode</a:t>
            </a:r>
            <a:endParaRPr kumimoji="1" lang="ja-JP" altLang="en-US" b="1" dirty="0">
              <a:solidFill>
                <a:schemeClr val="bg1"/>
              </a:solidFill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20992720">
            <a:off x="2457789" y="354865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ea typeface="HG丸ｺﾞｼｯｸM-PRO" panose="020F0600000000000000" pitchFamily="50" charset="-128"/>
                <a:cs typeface="Times New Roman" panose="02020603050405020304" pitchFamily="18" charset="0"/>
              </a:rPr>
              <a:t>Optical fiber</a:t>
            </a:r>
            <a:endParaRPr kumimoji="1" lang="ja-JP" altLang="en-US" b="1" dirty="0">
              <a:solidFill>
                <a:schemeClr val="bg1"/>
              </a:solidFill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60619" y="342431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a typeface="HG丸ｺﾞｼｯｸM-PRO" panose="020F0600000000000000" pitchFamily="50" charset="-128"/>
                <a:cs typeface="Times New Roman" panose="02020603050405020304" pitchFamily="18" charset="0"/>
              </a:rPr>
              <a:t>1064 nm, 230 W</a:t>
            </a:r>
            <a:endParaRPr kumimoji="1" lang="ja-JP" altLang="en-US" dirty="0">
              <a:solidFill>
                <a:schemeClr val="bg1"/>
              </a:solidFill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96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Laser profile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 bwMode="auto">
          <a:xfrm>
            <a:off x="179388" y="1128422"/>
            <a:ext cx="8786008" cy="52723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0" y="1745889"/>
            <a:ext cx="3929421" cy="367355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091804" y="5561935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Position (</a:t>
            </a:r>
            <a:r>
              <a:rPr lang="en-US" altLang="ja-JP" sz="2000" i="1" dirty="0" smtClean="0">
                <a:cs typeface="Times New Roman" panose="02020603050405020304" pitchFamily="18" charset="0"/>
              </a:rPr>
              <a:t>µm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)</a:t>
            </a:r>
            <a:endParaRPr kumimoji="1" lang="ja-JP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-688512" y="3256266"/>
            <a:ext cx="2802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Intensity </a:t>
            </a:r>
            <a:r>
              <a:rPr lang="en-US" altLang="ja-JP" sz="2000" dirty="0">
                <a:cs typeface="Times New Roman" panose="02020603050405020304" pitchFamily="18" charset="0"/>
              </a:rPr>
              <a:t>(arbitrary 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unit)</a:t>
            </a:r>
            <a:endParaRPr kumimoji="1" lang="ja-JP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91804" y="1258926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Horizontal</a:t>
            </a:r>
            <a:endParaRPr lang="en-US" altLang="ja-JP" sz="2000" dirty="0"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55383" y="175902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>
                <a:cs typeface="Times New Roman" panose="02020603050405020304" pitchFamily="18" charset="0"/>
              </a:rPr>
              <a:t>σ</a:t>
            </a:r>
            <a:r>
              <a:rPr kumimoji="1" lang="en-US" altLang="ja-JP" i="1" baseline="-25000" dirty="0" err="1" smtClean="0">
                <a:cs typeface="Times New Roman" panose="02020603050405020304" pitchFamily="18" charset="0"/>
              </a:rPr>
              <a:t>h</a:t>
            </a:r>
            <a:r>
              <a:rPr lang="en-US" altLang="ja-JP" dirty="0" smtClean="0">
                <a:cs typeface="Times New Roman" panose="02020603050405020304" pitchFamily="18" charset="0"/>
              </a:rPr>
              <a:t>=1.70 mm</a:t>
            </a:r>
            <a:endParaRPr kumimoji="1" lang="ja-JP" altLang="en-US" dirty="0">
              <a:cs typeface="Times New Roman" panose="02020603050405020304" pitchFamily="18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73" y="1786113"/>
            <a:ext cx="3886396" cy="363332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437338" y="5567036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Position (</a:t>
            </a:r>
            <a:r>
              <a:rPr lang="en-US" altLang="ja-JP" sz="2000" i="1" dirty="0" smtClean="0">
                <a:cs typeface="Times New Roman" panose="02020603050405020304" pitchFamily="18" charset="0"/>
              </a:rPr>
              <a:t>µm</a:t>
            </a:r>
            <a:r>
              <a:rPr lang="en-US" altLang="ja-JP" sz="2000" dirty="0" smtClean="0">
                <a:cs typeface="Times New Roman" panose="02020603050405020304" pitchFamily="18" charset="0"/>
              </a:rPr>
              <a:t>)</a:t>
            </a:r>
            <a:endParaRPr kumimoji="1" lang="ja-JP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65889" y="1238410"/>
            <a:ext cx="102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cs typeface="Times New Roman" panose="02020603050405020304" pitchFamily="18" charset="0"/>
              </a:rPr>
              <a:t>Vertical</a:t>
            </a:r>
            <a:endParaRPr lang="en-US" altLang="ja-JP" sz="2000" dirty="0"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9000" y="1765164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>
                <a:cs typeface="Times New Roman" panose="02020603050405020304" pitchFamily="18" charset="0"/>
              </a:rPr>
              <a:t>σ</a:t>
            </a:r>
            <a:r>
              <a:rPr kumimoji="1" lang="en-US" altLang="ja-JP" i="1" baseline="-25000" dirty="0" err="1" smtClean="0">
                <a:cs typeface="Times New Roman" panose="02020603050405020304" pitchFamily="18" charset="0"/>
              </a:rPr>
              <a:t>V</a:t>
            </a:r>
            <a:r>
              <a:rPr lang="en-US" altLang="ja-JP" dirty="0" smtClean="0">
                <a:cs typeface="Times New Roman" panose="02020603050405020304" pitchFamily="18" charset="0"/>
              </a:rPr>
              <a:t>=1.70 mm</a:t>
            </a:r>
            <a:endParaRPr kumimoji="1" lang="ja-JP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446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grpSp>
        <p:nvGrpSpPr>
          <p:cNvPr id="9" name="図形グループ 8"/>
          <p:cNvGrpSpPr/>
          <p:nvPr/>
        </p:nvGrpSpPr>
        <p:grpSpPr>
          <a:xfrm>
            <a:off x="1576861" y="1455320"/>
            <a:ext cx="5436448" cy="4945480"/>
            <a:chOff x="2780018" y="276225"/>
            <a:chExt cx="6931541" cy="630555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9" r="7060"/>
            <a:stretch/>
          </p:blipFill>
          <p:spPr>
            <a:xfrm>
              <a:off x="2869324" y="276225"/>
              <a:ext cx="6842235" cy="6305550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6290441" y="676085"/>
              <a:ext cx="12909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Vertical </a:t>
              </a:r>
              <a:r>
                <a:rPr lang="en-US" altLang="ja-JP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axis</a:t>
              </a:r>
              <a:endParaRPr kumimoji="1" lang="ja-JP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780018" y="3059668"/>
              <a:ext cx="1638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 </a:t>
              </a:r>
              <a:r>
                <a:rPr lang="en-US" altLang="ja-JP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Horizontal </a:t>
              </a:r>
              <a:r>
                <a:rPr lang="en-US" altLang="ja-JP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axis</a:t>
              </a:r>
              <a:endParaRPr kumimoji="1" lang="ja-JP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7439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Beam extraction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89" y="109086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FC </a:t>
            </a:r>
            <a:r>
              <a:rPr kumimoji="1" lang="en-US" altLang="ja-JP" smtClean="0">
                <a:solidFill>
                  <a:schemeClr val="bg1"/>
                </a:solidFill>
              </a:rPr>
              <a:t>signal amplified x 100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422" y="1751891"/>
            <a:ext cx="4235116" cy="278608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1751891"/>
            <a:ext cx="4376043" cy="345707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90863" y="5939135"/>
            <a:ext cx="3850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ja-JP" sz="2400" dirty="0">
                <a:solidFill>
                  <a:schemeClr val="bg1"/>
                </a:solidFill>
              </a:rPr>
              <a:t>3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x10</a:t>
            </a:r>
            <a:r>
              <a:rPr kumimoji="1" lang="en-US" altLang="ja-JP" sz="2400" baseline="30000" dirty="0" smtClean="0">
                <a:solidFill>
                  <a:schemeClr val="bg1"/>
                </a:solidFill>
              </a:rPr>
              <a:t>-4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extracted (7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Weq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)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16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テキスト ボックス 13"/>
          <p:cNvSpPr txBox="1">
            <a:spLocks noChangeArrowheads="1"/>
          </p:cNvSpPr>
          <p:nvPr/>
        </p:nvSpPr>
        <p:spPr bwMode="auto">
          <a:xfrm>
            <a:off x="2700338" y="6030913"/>
            <a:ext cx="2717800" cy="400050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Neutron beam lines (23)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pic>
        <p:nvPicPr>
          <p:cNvPr id="57348" name="Picture 3" descr="20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4"/>
          <p:cNvSpPr txBox="1">
            <a:spLocks noChangeArrowheads="1"/>
          </p:cNvSpPr>
          <p:nvPr/>
        </p:nvSpPr>
        <p:spPr bwMode="auto">
          <a:xfrm>
            <a:off x="7462838" y="1628775"/>
            <a:ext cx="1701800" cy="646113"/>
          </a:xfrm>
          <a:prstGeom prst="rect">
            <a:avLst/>
          </a:prstGeom>
          <a:solidFill>
            <a:srgbClr val="00000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1" rIns="91400" bIns="4570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>
                <a:solidFill>
                  <a:srgbClr val="FFFFCC"/>
                </a:solidFill>
                <a:latin typeface="Arial" pitchFamily="34" charset="0"/>
              </a:rPr>
              <a:t>Bird’s eye photo</a:t>
            </a:r>
          </a:p>
        </p:txBody>
      </p:sp>
      <p:sp>
        <p:nvSpPr>
          <p:cNvPr id="57350" name="Line 17"/>
          <p:cNvSpPr>
            <a:spLocks noChangeShapeType="1"/>
          </p:cNvSpPr>
          <p:nvPr/>
        </p:nvSpPr>
        <p:spPr bwMode="auto">
          <a:xfrm flipV="1">
            <a:off x="3201988" y="4092575"/>
            <a:ext cx="461962" cy="42863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7351" name="Text Box 18"/>
          <p:cNvSpPr txBox="1">
            <a:spLocks noChangeArrowheads="1"/>
          </p:cNvSpPr>
          <p:nvPr/>
        </p:nvSpPr>
        <p:spPr bwMode="auto">
          <a:xfrm>
            <a:off x="1473200" y="3836988"/>
            <a:ext cx="1676400" cy="923925"/>
          </a:xfrm>
          <a:prstGeom prst="rect">
            <a:avLst/>
          </a:prstGeom>
          <a:solidFill>
            <a:srgbClr val="448C8E">
              <a:alpha val="49019"/>
            </a:srgbClr>
          </a:solidFill>
          <a:ln w="28575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Transmutation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>
                <a:solidFill>
                  <a:schemeClr val="bg1"/>
                </a:solidFill>
                <a:ea typeface="ＭＳ ゴシック" pitchFamily="49" charset="-128"/>
              </a:rPr>
              <a:t>Facility</a:t>
            </a:r>
            <a:r>
              <a:rPr lang="ja-JP" altLang="en-US" sz="1800" dirty="0" smtClean="0">
                <a:solidFill>
                  <a:schemeClr val="bg1"/>
                </a:solidFill>
                <a:ea typeface="ＭＳ ゴシック" pitchFamily="49" charset="-128"/>
              </a:rPr>
              <a:t> </a:t>
            </a:r>
            <a:r>
              <a:rPr lang="en-US" altLang="ja-JP" sz="1800" dirty="0" smtClean="0">
                <a:solidFill>
                  <a:schemeClr val="bg1"/>
                </a:solidFill>
                <a:ea typeface="ＭＳ ゴシック" pitchFamily="49" charset="-128"/>
              </a:rPr>
              <a:t>(TEF)</a:t>
            </a:r>
            <a:endParaRPr lang="en-US" altLang="ja-JP" sz="1800" dirty="0">
              <a:solidFill>
                <a:schemeClr val="bg1"/>
              </a:solidFill>
              <a:ea typeface="ＭＳ ゴシック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(Phase II</a:t>
            </a:r>
            <a:r>
              <a:rPr lang="ja-JP" altLang="en-US" sz="1800" dirty="0">
                <a:solidFill>
                  <a:schemeClr val="bg1"/>
                </a:solidFill>
                <a:ea typeface="ＭＳ ゴシック" pitchFamily="49" charset="-128"/>
              </a:rPr>
              <a:t>）</a:t>
            </a:r>
          </a:p>
        </p:txBody>
      </p:sp>
      <p:sp>
        <p:nvSpPr>
          <p:cNvPr id="57352" name="Text Box 19"/>
          <p:cNvSpPr txBox="1">
            <a:spLocks noChangeArrowheads="1"/>
          </p:cNvSpPr>
          <p:nvPr/>
        </p:nvSpPr>
        <p:spPr bwMode="auto">
          <a:xfrm>
            <a:off x="3968750" y="0"/>
            <a:ext cx="2373313" cy="544765"/>
          </a:xfrm>
          <a:prstGeom prst="rect">
            <a:avLst/>
          </a:prstGeom>
          <a:solidFill>
            <a:srgbClr val="448C8E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ja-JP" sz="1800">
                <a:solidFill>
                  <a:schemeClr val="bg1"/>
                </a:solidFill>
              </a:rPr>
              <a:t>Hadron Experiment Facility</a:t>
            </a:r>
          </a:p>
        </p:txBody>
      </p:sp>
      <p:sp>
        <p:nvSpPr>
          <p:cNvPr id="57353" name="Text Box 20"/>
          <p:cNvSpPr txBox="1">
            <a:spLocks noChangeArrowheads="1"/>
          </p:cNvSpPr>
          <p:nvPr/>
        </p:nvSpPr>
        <p:spPr bwMode="auto">
          <a:xfrm>
            <a:off x="5741988" y="2782888"/>
            <a:ext cx="3275012" cy="567848"/>
          </a:xfrm>
          <a:prstGeom prst="rect">
            <a:avLst/>
          </a:prstGeom>
          <a:solidFill>
            <a:srgbClr val="448C8E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ja-JP" sz="1800">
                <a:solidFill>
                  <a:schemeClr val="bg1"/>
                </a:solidFill>
                <a:ea typeface="ＭＳ ゴシック" pitchFamily="49" charset="-128"/>
              </a:rPr>
              <a:t>Neutrino Exp. Facility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n-US" altLang="ja-JP" sz="1800">
                <a:solidFill>
                  <a:schemeClr val="bg1"/>
                </a:solidFill>
                <a:ea typeface="ＭＳ ゴシック" pitchFamily="49" charset="-128"/>
              </a:rPr>
              <a:t>(294km to Super KAMIOKANDE)</a:t>
            </a:r>
          </a:p>
        </p:txBody>
      </p:sp>
      <p:sp>
        <p:nvSpPr>
          <p:cNvPr id="57354" name="Text Box 21"/>
          <p:cNvSpPr txBox="1">
            <a:spLocks noChangeArrowheads="1"/>
          </p:cNvSpPr>
          <p:nvPr/>
        </p:nvSpPr>
        <p:spPr bwMode="auto">
          <a:xfrm>
            <a:off x="650875" y="1041400"/>
            <a:ext cx="2557463" cy="544765"/>
          </a:xfrm>
          <a:prstGeom prst="rect">
            <a:avLst/>
          </a:prstGeom>
          <a:solidFill>
            <a:srgbClr val="448C8E">
              <a:alpha val="47058"/>
            </a:srgbClr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  <a:ea typeface="ＭＳ ゴシック" pitchFamily="49" charset="-128"/>
              </a:rPr>
              <a:t>Materials &amp; Life Science Facility (MLF)</a:t>
            </a:r>
          </a:p>
        </p:txBody>
      </p:sp>
      <p:sp>
        <p:nvSpPr>
          <p:cNvPr id="57386" name="Line 16"/>
          <p:cNvSpPr>
            <a:spLocks noChangeShapeType="1"/>
          </p:cNvSpPr>
          <p:nvPr/>
        </p:nvSpPr>
        <p:spPr bwMode="auto">
          <a:xfrm flipV="1">
            <a:off x="3455988" y="2314575"/>
            <a:ext cx="650875" cy="541338"/>
          </a:xfrm>
          <a:prstGeom prst="line">
            <a:avLst/>
          </a:prstGeom>
          <a:noFill/>
          <a:ln w="57150">
            <a:solidFill>
              <a:srgbClr val="FFFF00">
                <a:alpha val="67058"/>
              </a:srgb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388" name="Line 7"/>
          <p:cNvSpPr>
            <a:spLocks noChangeShapeType="1"/>
          </p:cNvSpPr>
          <p:nvPr/>
        </p:nvSpPr>
        <p:spPr bwMode="auto">
          <a:xfrm flipV="1">
            <a:off x="3783013" y="3641726"/>
            <a:ext cx="1882775" cy="7938"/>
          </a:xfrm>
          <a:prstGeom prst="line">
            <a:avLst/>
          </a:prstGeom>
          <a:noFill/>
          <a:ln w="57150">
            <a:solidFill>
              <a:srgbClr val="FF6666">
                <a:alpha val="67058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390" name="Text Box 22"/>
          <p:cNvSpPr txBox="1">
            <a:spLocks noChangeArrowheads="1"/>
          </p:cNvSpPr>
          <p:nvPr/>
        </p:nvSpPr>
        <p:spPr bwMode="auto">
          <a:xfrm>
            <a:off x="463550" y="2909888"/>
            <a:ext cx="2179638" cy="5683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ja-JP" sz="1800" dirty="0">
                <a:ea typeface="ＭＳ ゴシック" pitchFamily="49" charset="-128"/>
              </a:rPr>
              <a:t>3GeV </a:t>
            </a:r>
            <a:r>
              <a:rPr lang="en-US" altLang="ja-JP" sz="1800" dirty="0" smtClean="0">
                <a:ea typeface="ＭＳ ゴシック" pitchFamily="49" charset="-128"/>
              </a:rPr>
              <a:t>Synchrotron</a:t>
            </a:r>
            <a:endParaRPr lang="en-US" altLang="ja-JP" sz="1800" dirty="0">
              <a:ea typeface="ＭＳ ゴシック" pitchFamily="49" charset="-128"/>
            </a:endParaRPr>
          </a:p>
          <a:p>
            <a:pPr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n-US" altLang="ja-JP" sz="1800" dirty="0" smtClean="0">
                <a:ea typeface="ＭＳ ゴシック" pitchFamily="49" charset="-128"/>
              </a:rPr>
              <a:t>RCS (</a:t>
            </a:r>
            <a:r>
              <a:rPr lang="en-US" altLang="ja-JP" sz="1800" dirty="0">
                <a:ea typeface="ＭＳ ゴシック" pitchFamily="49" charset="-128"/>
              </a:rPr>
              <a:t>25Hz,1MW)</a:t>
            </a:r>
          </a:p>
        </p:txBody>
      </p:sp>
      <p:grpSp>
        <p:nvGrpSpPr>
          <p:cNvPr id="57356" name="Group 33"/>
          <p:cNvGrpSpPr>
            <a:grpSpLocks/>
          </p:cNvGrpSpPr>
          <p:nvPr/>
        </p:nvGrpSpPr>
        <p:grpSpPr bwMode="auto">
          <a:xfrm>
            <a:off x="3617913" y="3614738"/>
            <a:ext cx="2559050" cy="2117725"/>
            <a:chOff x="2279" y="2277"/>
            <a:chExt cx="1612" cy="1334"/>
          </a:xfrm>
        </p:grpSpPr>
        <p:sp>
          <p:nvSpPr>
            <p:cNvPr id="57384" name="Line 5"/>
            <p:cNvSpPr>
              <a:spLocks noChangeShapeType="1"/>
            </p:cNvSpPr>
            <p:nvPr/>
          </p:nvSpPr>
          <p:spPr bwMode="auto">
            <a:xfrm>
              <a:off x="3576" y="2277"/>
              <a:ext cx="315" cy="1334"/>
            </a:xfrm>
            <a:prstGeom prst="line">
              <a:avLst/>
            </a:prstGeom>
            <a:noFill/>
            <a:ln w="57150">
              <a:solidFill>
                <a:srgbClr val="00CC99">
                  <a:alpha val="6705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5" name="Text Box 23"/>
            <p:cNvSpPr txBox="1">
              <a:spLocks noChangeArrowheads="1"/>
            </p:cNvSpPr>
            <p:nvPr/>
          </p:nvSpPr>
          <p:spPr bwMode="auto">
            <a:xfrm>
              <a:off x="2279" y="3016"/>
              <a:ext cx="1248" cy="37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dirty="0" err="1">
                  <a:ea typeface="ＭＳ ゴシック" pitchFamily="49" charset="-128"/>
                </a:rPr>
                <a:t>Linac</a:t>
              </a:r>
              <a:endParaRPr lang="en-US" altLang="ja-JP" sz="1800" dirty="0">
                <a:ea typeface="ＭＳ ゴシック" pitchFamily="49" charset="-128"/>
              </a:endParaRPr>
            </a:p>
            <a:p>
              <a:pPr eaLnBrk="1" hangingPunct="1">
                <a:lnSpc>
                  <a:spcPct val="2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800" dirty="0" smtClean="0">
                  <a:ea typeface="ＭＳ ゴシック" pitchFamily="49" charset="-128"/>
                </a:rPr>
                <a:t>400MeV(</a:t>
              </a:r>
              <a:r>
                <a:rPr lang="en-US" altLang="ja-JP" sz="1800" dirty="0" smtClean="0">
                  <a:solidFill>
                    <a:schemeClr val="tx2"/>
                  </a:solidFill>
                  <a:ea typeface="ＭＳ ゴシック" pitchFamily="49" charset="-128"/>
                </a:rPr>
                <a:t>50mA</a:t>
              </a:r>
              <a:r>
                <a:rPr lang="en-US" altLang="ja-JP" sz="1800" dirty="0" smtClean="0">
                  <a:ea typeface="ＭＳ ゴシック" pitchFamily="49" charset="-128"/>
                </a:rPr>
                <a:t>)</a:t>
              </a:r>
              <a:endParaRPr lang="en-US" altLang="ja-JP" sz="1800" dirty="0">
                <a:ea typeface="ＭＳ ゴシック" pitchFamily="49" charset="-128"/>
              </a:endParaRPr>
            </a:p>
          </p:txBody>
        </p:sp>
      </p:grpSp>
      <p:sp>
        <p:nvSpPr>
          <p:cNvPr id="57357" name="Rectangle 25"/>
          <p:cNvSpPr>
            <a:spLocks noChangeArrowheads="1"/>
          </p:cNvSpPr>
          <p:nvPr/>
        </p:nvSpPr>
        <p:spPr bwMode="auto">
          <a:xfrm>
            <a:off x="3752850" y="3784600"/>
            <a:ext cx="1042988" cy="457200"/>
          </a:xfrm>
          <a:prstGeom prst="rect">
            <a:avLst/>
          </a:prstGeom>
          <a:noFill/>
          <a:ln w="38100" algn="ctr">
            <a:solidFill>
              <a:schemeClr val="tx2">
                <a:lumMod val="20000"/>
                <a:lumOff val="8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/>
          </a:p>
        </p:txBody>
      </p:sp>
      <p:sp>
        <p:nvSpPr>
          <p:cNvPr id="57358" name="Line 26"/>
          <p:cNvSpPr>
            <a:spLocks noChangeShapeType="1"/>
          </p:cNvSpPr>
          <p:nvPr/>
        </p:nvSpPr>
        <p:spPr bwMode="auto">
          <a:xfrm flipV="1">
            <a:off x="4806950" y="2335213"/>
            <a:ext cx="2455863" cy="211137"/>
          </a:xfrm>
          <a:prstGeom prst="line">
            <a:avLst/>
          </a:prstGeom>
          <a:noFill/>
          <a:ln w="57150">
            <a:solidFill>
              <a:srgbClr val="00B0F0">
                <a:alpha val="67058"/>
              </a:srgb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359" name="Line 27"/>
          <p:cNvSpPr>
            <a:spLocks noChangeShapeType="1"/>
          </p:cNvSpPr>
          <p:nvPr/>
        </p:nvSpPr>
        <p:spPr bwMode="auto">
          <a:xfrm>
            <a:off x="3216275" y="1330325"/>
            <a:ext cx="433388" cy="198438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7360" name="Line 28"/>
          <p:cNvSpPr>
            <a:spLocks noChangeShapeType="1"/>
          </p:cNvSpPr>
          <p:nvPr/>
        </p:nvSpPr>
        <p:spPr bwMode="auto">
          <a:xfrm flipH="1">
            <a:off x="3678238" y="171450"/>
            <a:ext cx="271462" cy="20320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7361" name="Line 29"/>
          <p:cNvSpPr>
            <a:spLocks noChangeShapeType="1"/>
          </p:cNvSpPr>
          <p:nvPr/>
        </p:nvSpPr>
        <p:spPr bwMode="auto">
          <a:xfrm flipH="1" flipV="1">
            <a:off x="5592763" y="2563813"/>
            <a:ext cx="166687" cy="149225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7362" name="Oval 30"/>
          <p:cNvSpPr>
            <a:spLocks noChangeArrowheads="1"/>
          </p:cNvSpPr>
          <p:nvPr/>
        </p:nvSpPr>
        <p:spPr bwMode="auto">
          <a:xfrm>
            <a:off x="4348163" y="2200275"/>
            <a:ext cx="2308225" cy="330200"/>
          </a:xfrm>
          <a:prstGeom prst="ellips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/>
          </a:p>
        </p:txBody>
      </p:sp>
      <p:grpSp>
        <p:nvGrpSpPr>
          <p:cNvPr id="57380" name="Group 13"/>
          <p:cNvGrpSpPr>
            <a:grpSpLocks/>
          </p:cNvGrpSpPr>
          <p:nvPr/>
        </p:nvGrpSpPr>
        <p:grpSpPr bwMode="auto">
          <a:xfrm>
            <a:off x="7524750" y="0"/>
            <a:ext cx="1619250" cy="1619250"/>
            <a:chOff x="4740" y="0"/>
            <a:chExt cx="1020" cy="1020"/>
          </a:xfrm>
          <a:solidFill>
            <a:schemeClr val="bg2">
              <a:lumMod val="75000"/>
              <a:lumOff val="25000"/>
            </a:schemeClr>
          </a:solidFill>
        </p:grpSpPr>
        <p:graphicFrame>
          <p:nvGraphicFramePr>
            <p:cNvPr id="57382" name="Object 224"/>
            <p:cNvGraphicFramePr>
              <a:graphicFrameLocks noChangeAspect="1"/>
            </p:cNvGraphicFramePr>
            <p:nvPr>
              <p:extLst/>
            </p:nvPr>
          </p:nvGraphicFramePr>
          <p:xfrm>
            <a:off x="4740" y="0"/>
            <a:ext cx="1020" cy="1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" name="Image" r:id="rId4" imgW="7568254" imgH="7568254" progId="">
                    <p:embed/>
                  </p:oleObj>
                </mc:Choice>
                <mc:Fallback>
                  <p:oleObj name="Image" r:id="rId4" imgW="7568254" imgH="756825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FFCCCC"/>
                            </a:clrFrom>
                            <a:clrTo>
                              <a:srgbClr val="FFCCCC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9752" b="29752"/>
                        <a:stretch>
                          <a:fillRect/>
                        </a:stretch>
                      </p:blipFill>
                      <p:spPr bwMode="auto">
                        <a:xfrm>
                          <a:off x="4740" y="0"/>
                          <a:ext cx="1020" cy="1020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83" name="Oval 15"/>
            <p:cNvSpPr>
              <a:spLocks noChangeArrowheads="1"/>
            </p:cNvSpPr>
            <p:nvPr/>
          </p:nvSpPr>
          <p:spPr bwMode="auto">
            <a:xfrm>
              <a:off x="5364" y="618"/>
              <a:ext cx="48" cy="48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/>
            </a:p>
          </p:txBody>
        </p:sp>
      </p:grpSp>
      <p:sp>
        <p:nvSpPr>
          <p:cNvPr id="57381" name="Line 31"/>
          <p:cNvSpPr>
            <a:spLocks noChangeShapeType="1"/>
          </p:cNvSpPr>
          <p:nvPr/>
        </p:nvSpPr>
        <p:spPr bwMode="auto">
          <a:xfrm>
            <a:off x="8556316" y="603495"/>
            <a:ext cx="309" cy="374405"/>
          </a:xfrm>
          <a:prstGeom prst="line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tx2"/>
            </a:solidFill>
            <a:headEnd/>
            <a:tailEnd type="triangl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57364" name="Text Box 32"/>
          <p:cNvSpPr txBox="1">
            <a:spLocks noChangeArrowheads="1"/>
          </p:cNvSpPr>
          <p:nvPr/>
        </p:nvSpPr>
        <p:spPr bwMode="auto">
          <a:xfrm>
            <a:off x="7524328" y="5373216"/>
            <a:ext cx="1503363" cy="544765"/>
          </a:xfrm>
          <a:prstGeom prst="rect">
            <a:avLst/>
          </a:prstGeom>
          <a:solidFill>
            <a:srgbClr val="2663A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JRR-3M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800m to MLF</a:t>
            </a:r>
          </a:p>
        </p:txBody>
      </p:sp>
      <p:grpSp>
        <p:nvGrpSpPr>
          <p:cNvPr id="57365" name="Group 35"/>
          <p:cNvGrpSpPr>
            <a:grpSpLocks/>
          </p:cNvGrpSpPr>
          <p:nvPr/>
        </p:nvGrpSpPr>
        <p:grpSpPr bwMode="auto">
          <a:xfrm>
            <a:off x="2138363" y="560388"/>
            <a:ext cx="5676900" cy="2303462"/>
            <a:chOff x="1347" y="353"/>
            <a:chExt cx="3576" cy="1451"/>
          </a:xfrm>
        </p:grpSpPr>
        <p:sp>
          <p:nvSpPr>
            <p:cNvPr id="57377" name="Freeform 9"/>
            <p:cNvSpPr>
              <a:spLocks/>
            </p:cNvSpPr>
            <p:nvPr/>
          </p:nvSpPr>
          <p:spPr bwMode="auto">
            <a:xfrm>
              <a:off x="1347" y="495"/>
              <a:ext cx="2904" cy="1219"/>
            </a:xfrm>
            <a:custGeom>
              <a:avLst/>
              <a:gdLst>
                <a:gd name="T0" fmla="*/ 2329 w 2904"/>
                <a:gd name="T1" fmla="*/ 169 h 1219"/>
                <a:gd name="T2" fmla="*/ 2141 w 2904"/>
                <a:gd name="T3" fmla="*/ 133 h 1219"/>
                <a:gd name="T4" fmla="*/ 2145 w 2904"/>
                <a:gd name="T5" fmla="*/ 133 h 1219"/>
                <a:gd name="T6" fmla="*/ 1945 w 2904"/>
                <a:gd name="T7" fmla="*/ 93 h 1219"/>
                <a:gd name="T8" fmla="*/ 1757 w 2904"/>
                <a:gd name="T9" fmla="*/ 61 h 1219"/>
                <a:gd name="T10" fmla="*/ 1469 w 2904"/>
                <a:gd name="T11" fmla="*/ 17 h 1219"/>
                <a:gd name="T12" fmla="*/ 1145 w 2904"/>
                <a:gd name="T13" fmla="*/ 1 h 1219"/>
                <a:gd name="T14" fmla="*/ 797 w 2904"/>
                <a:gd name="T15" fmla="*/ 21 h 1219"/>
                <a:gd name="T16" fmla="*/ 485 w 2904"/>
                <a:gd name="T17" fmla="*/ 89 h 1219"/>
                <a:gd name="T18" fmla="*/ 237 w 2904"/>
                <a:gd name="T19" fmla="*/ 201 h 1219"/>
                <a:gd name="T20" fmla="*/ 53 w 2904"/>
                <a:gd name="T21" fmla="*/ 417 h 1219"/>
                <a:gd name="T22" fmla="*/ 1 w 2904"/>
                <a:gd name="T23" fmla="*/ 657 h 1219"/>
                <a:gd name="T24" fmla="*/ 45 w 2904"/>
                <a:gd name="T25" fmla="*/ 901 h 1219"/>
                <a:gd name="T26" fmla="*/ 173 w 2904"/>
                <a:gd name="T27" fmla="*/ 1065 h 1219"/>
                <a:gd name="T28" fmla="*/ 393 w 2904"/>
                <a:gd name="T29" fmla="*/ 1173 h 1219"/>
                <a:gd name="T30" fmla="*/ 813 w 2904"/>
                <a:gd name="T31" fmla="*/ 1213 h 1219"/>
                <a:gd name="T32" fmla="*/ 1129 w 2904"/>
                <a:gd name="T33" fmla="*/ 1209 h 1219"/>
                <a:gd name="T34" fmla="*/ 1445 w 2904"/>
                <a:gd name="T35" fmla="*/ 1177 h 1219"/>
                <a:gd name="T36" fmla="*/ 1845 w 2904"/>
                <a:gd name="T37" fmla="*/ 1093 h 1219"/>
                <a:gd name="T38" fmla="*/ 2157 w 2904"/>
                <a:gd name="T39" fmla="*/ 1001 h 1219"/>
                <a:gd name="T40" fmla="*/ 2569 w 2904"/>
                <a:gd name="T41" fmla="*/ 849 h 1219"/>
                <a:gd name="T42" fmla="*/ 2841 w 2904"/>
                <a:gd name="T43" fmla="*/ 693 h 1219"/>
                <a:gd name="T44" fmla="*/ 2885 w 2904"/>
                <a:gd name="T45" fmla="*/ 473 h 1219"/>
                <a:gd name="T46" fmla="*/ 2725 w 2904"/>
                <a:gd name="T47" fmla="*/ 313 h 1219"/>
                <a:gd name="T48" fmla="*/ 2509 w 2904"/>
                <a:gd name="T49" fmla="*/ 217 h 1219"/>
                <a:gd name="T50" fmla="*/ 2329 w 2904"/>
                <a:gd name="T51" fmla="*/ 169 h 12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04"/>
                <a:gd name="T79" fmla="*/ 0 h 1219"/>
                <a:gd name="T80" fmla="*/ 2904 w 2904"/>
                <a:gd name="T81" fmla="*/ 1219 h 12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04" h="1219">
                  <a:moveTo>
                    <a:pt x="2329" y="169"/>
                  </a:moveTo>
                  <a:cubicBezTo>
                    <a:pt x="2298" y="163"/>
                    <a:pt x="2172" y="139"/>
                    <a:pt x="2141" y="133"/>
                  </a:cubicBezTo>
                  <a:cubicBezTo>
                    <a:pt x="2110" y="127"/>
                    <a:pt x="2178" y="140"/>
                    <a:pt x="2145" y="133"/>
                  </a:cubicBezTo>
                  <a:cubicBezTo>
                    <a:pt x="2112" y="126"/>
                    <a:pt x="2010" y="105"/>
                    <a:pt x="1945" y="93"/>
                  </a:cubicBezTo>
                  <a:cubicBezTo>
                    <a:pt x="1880" y="81"/>
                    <a:pt x="1836" y="74"/>
                    <a:pt x="1757" y="61"/>
                  </a:cubicBezTo>
                  <a:cubicBezTo>
                    <a:pt x="1678" y="48"/>
                    <a:pt x="1571" y="27"/>
                    <a:pt x="1469" y="17"/>
                  </a:cubicBezTo>
                  <a:cubicBezTo>
                    <a:pt x="1367" y="7"/>
                    <a:pt x="1257" y="0"/>
                    <a:pt x="1145" y="1"/>
                  </a:cubicBezTo>
                  <a:cubicBezTo>
                    <a:pt x="1033" y="2"/>
                    <a:pt x="907" y="6"/>
                    <a:pt x="797" y="21"/>
                  </a:cubicBezTo>
                  <a:cubicBezTo>
                    <a:pt x="687" y="36"/>
                    <a:pt x="578" y="59"/>
                    <a:pt x="485" y="89"/>
                  </a:cubicBezTo>
                  <a:cubicBezTo>
                    <a:pt x="392" y="119"/>
                    <a:pt x="309" y="146"/>
                    <a:pt x="237" y="201"/>
                  </a:cubicBezTo>
                  <a:cubicBezTo>
                    <a:pt x="165" y="256"/>
                    <a:pt x="92" y="341"/>
                    <a:pt x="53" y="417"/>
                  </a:cubicBezTo>
                  <a:cubicBezTo>
                    <a:pt x="14" y="493"/>
                    <a:pt x="2" y="576"/>
                    <a:pt x="1" y="657"/>
                  </a:cubicBezTo>
                  <a:cubicBezTo>
                    <a:pt x="0" y="738"/>
                    <a:pt x="16" y="833"/>
                    <a:pt x="45" y="901"/>
                  </a:cubicBezTo>
                  <a:cubicBezTo>
                    <a:pt x="74" y="969"/>
                    <a:pt x="115" y="1020"/>
                    <a:pt x="173" y="1065"/>
                  </a:cubicBezTo>
                  <a:cubicBezTo>
                    <a:pt x="231" y="1110"/>
                    <a:pt x="287" y="1148"/>
                    <a:pt x="393" y="1173"/>
                  </a:cubicBezTo>
                  <a:cubicBezTo>
                    <a:pt x="499" y="1198"/>
                    <a:pt x="690" y="1207"/>
                    <a:pt x="813" y="1213"/>
                  </a:cubicBezTo>
                  <a:cubicBezTo>
                    <a:pt x="936" y="1219"/>
                    <a:pt x="1024" y="1215"/>
                    <a:pt x="1129" y="1209"/>
                  </a:cubicBezTo>
                  <a:cubicBezTo>
                    <a:pt x="1234" y="1203"/>
                    <a:pt x="1326" y="1196"/>
                    <a:pt x="1445" y="1177"/>
                  </a:cubicBezTo>
                  <a:cubicBezTo>
                    <a:pt x="1564" y="1158"/>
                    <a:pt x="1726" y="1122"/>
                    <a:pt x="1845" y="1093"/>
                  </a:cubicBezTo>
                  <a:cubicBezTo>
                    <a:pt x="1964" y="1064"/>
                    <a:pt x="2036" y="1042"/>
                    <a:pt x="2157" y="1001"/>
                  </a:cubicBezTo>
                  <a:cubicBezTo>
                    <a:pt x="2278" y="960"/>
                    <a:pt x="2455" y="900"/>
                    <a:pt x="2569" y="849"/>
                  </a:cubicBezTo>
                  <a:cubicBezTo>
                    <a:pt x="2683" y="798"/>
                    <a:pt x="2788" y="756"/>
                    <a:pt x="2841" y="693"/>
                  </a:cubicBezTo>
                  <a:cubicBezTo>
                    <a:pt x="2894" y="630"/>
                    <a:pt x="2904" y="536"/>
                    <a:pt x="2885" y="473"/>
                  </a:cubicBezTo>
                  <a:cubicBezTo>
                    <a:pt x="2866" y="410"/>
                    <a:pt x="2788" y="356"/>
                    <a:pt x="2725" y="313"/>
                  </a:cubicBezTo>
                  <a:cubicBezTo>
                    <a:pt x="2662" y="270"/>
                    <a:pt x="2575" y="241"/>
                    <a:pt x="2509" y="217"/>
                  </a:cubicBezTo>
                  <a:cubicBezTo>
                    <a:pt x="2443" y="193"/>
                    <a:pt x="2366" y="179"/>
                    <a:pt x="2329" y="169"/>
                  </a:cubicBezTo>
                </a:path>
              </a:pathLst>
            </a:custGeom>
            <a:noFill/>
            <a:ln w="38100" cap="flat" cmpd="sng">
              <a:solidFill>
                <a:srgbClr val="FFFF66">
                  <a:alpha val="67058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8" name="Freeform 10"/>
            <p:cNvSpPr>
              <a:spLocks/>
            </p:cNvSpPr>
            <p:nvPr/>
          </p:nvSpPr>
          <p:spPr bwMode="auto">
            <a:xfrm>
              <a:off x="2172" y="1604"/>
              <a:ext cx="928" cy="200"/>
            </a:xfrm>
            <a:custGeom>
              <a:avLst/>
              <a:gdLst>
                <a:gd name="T0" fmla="*/ 82 w 1257"/>
                <a:gd name="T1" fmla="*/ 0 h 342"/>
                <a:gd name="T2" fmla="*/ 0 w 1257"/>
                <a:gd name="T3" fmla="*/ 3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38100" cmpd="sng">
              <a:solidFill>
                <a:srgbClr val="FFFF66">
                  <a:alpha val="6705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9" name="Text Box 24"/>
            <p:cNvSpPr txBox="1">
              <a:spLocks noChangeArrowheads="1"/>
            </p:cNvSpPr>
            <p:nvPr/>
          </p:nvSpPr>
          <p:spPr bwMode="auto">
            <a:xfrm>
              <a:off x="3596" y="353"/>
              <a:ext cx="1327" cy="358"/>
            </a:xfrm>
            <a:prstGeom prst="rect">
              <a:avLst/>
            </a:prstGeom>
            <a:solidFill>
              <a:srgbClr val="FFFFCC"/>
            </a:solidFill>
            <a:ln w="38100" cmpd="sng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800" dirty="0">
                  <a:ea typeface="ＭＳ ゴシック" pitchFamily="49" charset="-128"/>
                </a:rPr>
                <a:t>30GeV Synchrotron</a:t>
              </a:r>
            </a:p>
            <a:p>
              <a:pPr eaLnBrk="1" hangingPunct="1">
                <a:lnSpc>
                  <a:spcPct val="3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800" dirty="0" smtClean="0">
                  <a:ea typeface="ＭＳ ゴシック" pitchFamily="49" charset="-128"/>
                </a:rPr>
                <a:t>MR (</a:t>
              </a:r>
              <a:r>
                <a:rPr lang="en-US" altLang="ja-JP" sz="1800" dirty="0">
                  <a:ea typeface="ＭＳ ゴシック" pitchFamily="49" charset="-128"/>
                </a:rPr>
                <a:t>0.75MW)</a:t>
              </a:r>
            </a:p>
          </p:txBody>
        </p:sp>
      </p:grpSp>
      <p:sp>
        <p:nvSpPr>
          <p:cNvPr id="57366" name="Text Box 35"/>
          <p:cNvSpPr txBox="1">
            <a:spLocks noChangeArrowheads="1"/>
          </p:cNvSpPr>
          <p:nvPr/>
        </p:nvSpPr>
        <p:spPr bwMode="auto">
          <a:xfrm>
            <a:off x="144463" y="6505575"/>
            <a:ext cx="5880100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chemeClr val="accent2"/>
                </a:solidFill>
                <a:latin typeface="Helvetica" pitchFamily="1" charset="0"/>
                <a:ea typeface="Osaka" pitchFamily="1" charset="-128"/>
              </a:rPr>
              <a:t>J-PARC = Japan Proton Accelerator Research Complex</a:t>
            </a:r>
          </a:p>
        </p:txBody>
      </p:sp>
      <p:sp>
        <p:nvSpPr>
          <p:cNvPr id="46" name="Line 16"/>
          <p:cNvSpPr>
            <a:spLocks noChangeShapeType="1"/>
          </p:cNvSpPr>
          <p:nvPr/>
        </p:nvSpPr>
        <p:spPr bwMode="auto">
          <a:xfrm flipV="1">
            <a:off x="4116037" y="1648350"/>
            <a:ext cx="9007" cy="693570"/>
          </a:xfrm>
          <a:prstGeom prst="line">
            <a:avLst/>
          </a:prstGeom>
          <a:noFill/>
          <a:ln w="57150">
            <a:solidFill>
              <a:srgbClr val="FFFF00">
                <a:alpha val="67058"/>
              </a:srgb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4892" y="5269677"/>
            <a:ext cx="2687576" cy="1015663"/>
          </a:xfrm>
          <a:prstGeom prst="rect">
            <a:avLst/>
          </a:prstGeom>
          <a:solidFill>
            <a:srgbClr val="59595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JFY2007 Beam</a:t>
            </a:r>
          </a:p>
          <a:p>
            <a:pPr algn="r"/>
            <a:r>
              <a:rPr lang="en-US" altLang="ja-JP" dirty="0" smtClean="0"/>
              <a:t>       </a:t>
            </a:r>
            <a:r>
              <a:rPr lang="en-US" altLang="ja-JP" dirty="0" smtClean="0">
                <a:solidFill>
                  <a:srgbClr val="FFFF00"/>
                </a:solidFill>
              </a:rPr>
              <a:t>JFY2008 Beam</a:t>
            </a:r>
          </a:p>
          <a:p>
            <a:pPr algn="r"/>
            <a:r>
              <a:rPr kumimoji="1" lang="en-US" altLang="ja-JP" dirty="0" smtClean="0"/>
              <a:t>       </a:t>
            </a:r>
            <a:r>
              <a:rPr kumimoji="1" lang="en-US" altLang="ja-JP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JFY2009 Beam</a:t>
            </a:r>
            <a:endParaRPr kumimoji="1" lang="ja-JP" altLang="en-US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462659" y="5464941"/>
            <a:ext cx="423862" cy="0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" name="Line 34"/>
          <p:cNvSpPr>
            <a:spLocks noChangeShapeType="1"/>
          </p:cNvSpPr>
          <p:nvPr/>
        </p:nvSpPr>
        <p:spPr bwMode="auto">
          <a:xfrm>
            <a:off x="462659" y="5764239"/>
            <a:ext cx="4238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>
            <a:off x="462659" y="6063537"/>
            <a:ext cx="423862" cy="0"/>
          </a:xfrm>
          <a:prstGeom prst="line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3" name="Freeform 9"/>
          <p:cNvSpPr>
            <a:spLocks/>
          </p:cNvSpPr>
          <p:nvPr/>
        </p:nvSpPr>
        <p:spPr bwMode="auto">
          <a:xfrm rot="10740000" flipH="1">
            <a:off x="3040871" y="2855613"/>
            <a:ext cx="1759423" cy="738546"/>
          </a:xfrm>
          <a:custGeom>
            <a:avLst/>
            <a:gdLst>
              <a:gd name="T0" fmla="*/ 2329 w 2904"/>
              <a:gd name="T1" fmla="*/ 169 h 1219"/>
              <a:gd name="T2" fmla="*/ 2141 w 2904"/>
              <a:gd name="T3" fmla="*/ 133 h 1219"/>
              <a:gd name="T4" fmla="*/ 2145 w 2904"/>
              <a:gd name="T5" fmla="*/ 133 h 1219"/>
              <a:gd name="T6" fmla="*/ 1945 w 2904"/>
              <a:gd name="T7" fmla="*/ 93 h 1219"/>
              <a:gd name="T8" fmla="*/ 1757 w 2904"/>
              <a:gd name="T9" fmla="*/ 61 h 1219"/>
              <a:gd name="T10" fmla="*/ 1469 w 2904"/>
              <a:gd name="T11" fmla="*/ 17 h 1219"/>
              <a:gd name="T12" fmla="*/ 1145 w 2904"/>
              <a:gd name="T13" fmla="*/ 1 h 1219"/>
              <a:gd name="T14" fmla="*/ 797 w 2904"/>
              <a:gd name="T15" fmla="*/ 21 h 1219"/>
              <a:gd name="T16" fmla="*/ 485 w 2904"/>
              <a:gd name="T17" fmla="*/ 89 h 1219"/>
              <a:gd name="T18" fmla="*/ 237 w 2904"/>
              <a:gd name="T19" fmla="*/ 201 h 1219"/>
              <a:gd name="T20" fmla="*/ 53 w 2904"/>
              <a:gd name="T21" fmla="*/ 417 h 1219"/>
              <a:gd name="T22" fmla="*/ 1 w 2904"/>
              <a:gd name="T23" fmla="*/ 657 h 1219"/>
              <a:gd name="T24" fmla="*/ 45 w 2904"/>
              <a:gd name="T25" fmla="*/ 901 h 1219"/>
              <a:gd name="T26" fmla="*/ 173 w 2904"/>
              <a:gd name="T27" fmla="*/ 1065 h 1219"/>
              <a:gd name="T28" fmla="*/ 393 w 2904"/>
              <a:gd name="T29" fmla="*/ 1173 h 1219"/>
              <a:gd name="T30" fmla="*/ 813 w 2904"/>
              <a:gd name="T31" fmla="*/ 1213 h 1219"/>
              <a:gd name="T32" fmla="*/ 1129 w 2904"/>
              <a:gd name="T33" fmla="*/ 1209 h 1219"/>
              <a:gd name="T34" fmla="*/ 1445 w 2904"/>
              <a:gd name="T35" fmla="*/ 1177 h 1219"/>
              <a:gd name="T36" fmla="*/ 1845 w 2904"/>
              <a:gd name="T37" fmla="*/ 1093 h 1219"/>
              <a:gd name="T38" fmla="*/ 2157 w 2904"/>
              <a:gd name="T39" fmla="*/ 1001 h 1219"/>
              <a:gd name="T40" fmla="*/ 2569 w 2904"/>
              <a:gd name="T41" fmla="*/ 849 h 1219"/>
              <a:gd name="T42" fmla="*/ 2841 w 2904"/>
              <a:gd name="T43" fmla="*/ 693 h 1219"/>
              <a:gd name="T44" fmla="*/ 2885 w 2904"/>
              <a:gd name="T45" fmla="*/ 473 h 1219"/>
              <a:gd name="T46" fmla="*/ 2725 w 2904"/>
              <a:gd name="T47" fmla="*/ 313 h 1219"/>
              <a:gd name="T48" fmla="*/ 2509 w 2904"/>
              <a:gd name="T49" fmla="*/ 217 h 1219"/>
              <a:gd name="T50" fmla="*/ 2329 w 2904"/>
              <a:gd name="T51" fmla="*/ 169 h 12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904"/>
              <a:gd name="T79" fmla="*/ 0 h 1219"/>
              <a:gd name="T80" fmla="*/ 2904 w 2904"/>
              <a:gd name="T81" fmla="*/ 1219 h 121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904" h="1219">
                <a:moveTo>
                  <a:pt x="2329" y="169"/>
                </a:moveTo>
                <a:cubicBezTo>
                  <a:pt x="2298" y="163"/>
                  <a:pt x="2172" y="139"/>
                  <a:pt x="2141" y="133"/>
                </a:cubicBezTo>
                <a:cubicBezTo>
                  <a:pt x="2110" y="127"/>
                  <a:pt x="2178" y="140"/>
                  <a:pt x="2145" y="133"/>
                </a:cubicBezTo>
                <a:cubicBezTo>
                  <a:pt x="2112" y="126"/>
                  <a:pt x="2010" y="105"/>
                  <a:pt x="1945" y="93"/>
                </a:cubicBezTo>
                <a:cubicBezTo>
                  <a:pt x="1880" y="81"/>
                  <a:pt x="1836" y="74"/>
                  <a:pt x="1757" y="61"/>
                </a:cubicBezTo>
                <a:cubicBezTo>
                  <a:pt x="1678" y="48"/>
                  <a:pt x="1571" y="27"/>
                  <a:pt x="1469" y="17"/>
                </a:cubicBezTo>
                <a:cubicBezTo>
                  <a:pt x="1367" y="7"/>
                  <a:pt x="1257" y="0"/>
                  <a:pt x="1145" y="1"/>
                </a:cubicBezTo>
                <a:cubicBezTo>
                  <a:pt x="1033" y="2"/>
                  <a:pt x="907" y="6"/>
                  <a:pt x="797" y="21"/>
                </a:cubicBezTo>
                <a:cubicBezTo>
                  <a:pt x="687" y="36"/>
                  <a:pt x="578" y="59"/>
                  <a:pt x="485" y="89"/>
                </a:cubicBezTo>
                <a:cubicBezTo>
                  <a:pt x="392" y="119"/>
                  <a:pt x="309" y="146"/>
                  <a:pt x="237" y="201"/>
                </a:cubicBezTo>
                <a:cubicBezTo>
                  <a:pt x="165" y="256"/>
                  <a:pt x="92" y="341"/>
                  <a:pt x="53" y="417"/>
                </a:cubicBezTo>
                <a:cubicBezTo>
                  <a:pt x="14" y="493"/>
                  <a:pt x="2" y="576"/>
                  <a:pt x="1" y="657"/>
                </a:cubicBezTo>
                <a:cubicBezTo>
                  <a:pt x="0" y="738"/>
                  <a:pt x="16" y="833"/>
                  <a:pt x="45" y="901"/>
                </a:cubicBezTo>
                <a:cubicBezTo>
                  <a:pt x="74" y="969"/>
                  <a:pt x="115" y="1020"/>
                  <a:pt x="173" y="1065"/>
                </a:cubicBezTo>
                <a:cubicBezTo>
                  <a:pt x="231" y="1110"/>
                  <a:pt x="287" y="1148"/>
                  <a:pt x="393" y="1173"/>
                </a:cubicBezTo>
                <a:cubicBezTo>
                  <a:pt x="499" y="1198"/>
                  <a:pt x="690" y="1207"/>
                  <a:pt x="813" y="1213"/>
                </a:cubicBezTo>
                <a:cubicBezTo>
                  <a:pt x="936" y="1219"/>
                  <a:pt x="1024" y="1215"/>
                  <a:pt x="1129" y="1209"/>
                </a:cubicBezTo>
                <a:cubicBezTo>
                  <a:pt x="1234" y="1203"/>
                  <a:pt x="1326" y="1196"/>
                  <a:pt x="1445" y="1177"/>
                </a:cubicBezTo>
                <a:cubicBezTo>
                  <a:pt x="1564" y="1158"/>
                  <a:pt x="1726" y="1122"/>
                  <a:pt x="1845" y="1093"/>
                </a:cubicBezTo>
                <a:cubicBezTo>
                  <a:pt x="1964" y="1064"/>
                  <a:pt x="2036" y="1042"/>
                  <a:pt x="2157" y="1001"/>
                </a:cubicBezTo>
                <a:cubicBezTo>
                  <a:pt x="2278" y="960"/>
                  <a:pt x="2455" y="900"/>
                  <a:pt x="2569" y="849"/>
                </a:cubicBezTo>
                <a:cubicBezTo>
                  <a:pt x="2683" y="798"/>
                  <a:pt x="2788" y="756"/>
                  <a:pt x="2841" y="693"/>
                </a:cubicBezTo>
                <a:cubicBezTo>
                  <a:pt x="2894" y="630"/>
                  <a:pt x="2904" y="536"/>
                  <a:pt x="2885" y="473"/>
                </a:cubicBezTo>
                <a:cubicBezTo>
                  <a:pt x="2866" y="410"/>
                  <a:pt x="2788" y="356"/>
                  <a:pt x="2725" y="313"/>
                </a:cubicBezTo>
                <a:cubicBezTo>
                  <a:pt x="2662" y="270"/>
                  <a:pt x="2575" y="241"/>
                  <a:pt x="2509" y="217"/>
                </a:cubicBezTo>
                <a:cubicBezTo>
                  <a:pt x="2443" y="193"/>
                  <a:pt x="2366" y="179"/>
                  <a:pt x="2329" y="169"/>
                </a:cubicBezTo>
              </a:path>
            </a:pathLst>
          </a:custGeom>
          <a:noFill/>
          <a:ln w="76200" cap="flat" cmpd="sng">
            <a:solidFill>
              <a:srgbClr val="FF6600">
                <a:alpha val="67058"/>
              </a:srgb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4397840" y="3929483"/>
            <a:ext cx="1423931" cy="752593"/>
            <a:chOff x="4844815" y="1759185"/>
            <a:chExt cx="1166518" cy="752593"/>
          </a:xfrm>
        </p:grpSpPr>
        <p:sp>
          <p:nvSpPr>
            <p:cNvPr id="59" name="円弧 58"/>
            <p:cNvSpPr/>
            <p:nvPr/>
          </p:nvSpPr>
          <p:spPr>
            <a:xfrm>
              <a:off x="5371630" y="1759185"/>
              <a:ext cx="639703" cy="752593"/>
            </a:xfrm>
            <a:prstGeom prst="arc">
              <a:avLst/>
            </a:prstGeom>
            <a:ln w="38100" cmpd="sng">
              <a:solidFill>
                <a:schemeClr val="tx2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/>
            <p:cNvCxnSpPr>
              <a:stCxn id="59" idx="0"/>
            </p:cNvCxnSpPr>
            <p:nvPr/>
          </p:nvCxnSpPr>
          <p:spPr bwMode="auto">
            <a:xfrm flipH="1">
              <a:off x="4844815" y="1759185"/>
              <a:ext cx="84666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CCCC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EFBB-B40D-984A-983F-3F582AD75C9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51"/>
    </mc:Choice>
    <mc:Fallback xmlns="">
      <p:transition spd="slow" advTm="5015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28"/>
          <p:cNvSpPr>
            <a:spLocks noGrp="1"/>
          </p:cNvSpPr>
          <p:nvPr>
            <p:ph type="title"/>
          </p:nvPr>
        </p:nvSpPr>
        <p:spPr>
          <a:xfrm>
            <a:off x="179388" y="150167"/>
            <a:ext cx="7772400" cy="461665"/>
          </a:xfrm>
        </p:spPr>
        <p:txBody>
          <a:bodyPr/>
          <a:lstStyle/>
          <a:p>
            <a:r>
              <a:rPr kumimoji="1" lang="en-US" altLang="ja-JP" sz="2400" smtClean="0"/>
              <a:t>Applicability of reduction </a:t>
            </a:r>
            <a:r>
              <a:rPr kumimoji="1" lang="en-US" altLang="ja-JP" sz="2400" dirty="0" smtClean="0"/>
              <a:t>of H</a:t>
            </a:r>
            <a:r>
              <a:rPr kumimoji="1" lang="en-US" altLang="ja-JP" sz="2400" baseline="30000" dirty="0" smtClean="0"/>
              <a:t>0</a:t>
            </a:r>
            <a:r>
              <a:rPr kumimoji="1" lang="en-US" altLang="ja-JP" sz="2400" dirty="0" smtClean="0"/>
              <a:t> beam at upstream</a:t>
            </a:r>
            <a:endParaRPr kumimoji="1"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79388" y="976184"/>
            <a:ext cx="5196050" cy="240956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直線矢印コネクタ 4"/>
          <p:cNvCxnSpPr>
            <a:stCxn id="13" idx="1"/>
          </p:cNvCxnSpPr>
          <p:nvPr/>
        </p:nvCxnSpPr>
        <p:spPr bwMode="auto">
          <a:xfrm flipH="1">
            <a:off x="2594610" y="2083157"/>
            <a:ext cx="209169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4686300" y="1898491"/>
            <a:ext cx="40267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IS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26743" y="1898491"/>
            <a:ext cx="671979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RFQ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82381" y="1612212"/>
            <a:ext cx="1012229" cy="92333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Bend</a:t>
            </a:r>
          </a:p>
          <a:p>
            <a:pPr algn="ctr"/>
            <a:r>
              <a:rPr lang="en-US" altLang="ja-JP" dirty="0" smtClean="0"/>
              <a:t>         </a:t>
            </a:r>
            <a:endParaRPr kumimoji="1" lang="en-US" altLang="ja-JP" dirty="0" smtClean="0"/>
          </a:p>
        </p:txBody>
      </p:sp>
      <p:sp>
        <p:nvSpPr>
          <p:cNvPr id="10" name="パイ 16"/>
          <p:cNvSpPr/>
          <p:nvPr/>
        </p:nvSpPr>
        <p:spPr bwMode="auto">
          <a:xfrm rot="5400000">
            <a:off x="1523088" y="1761992"/>
            <a:ext cx="952540" cy="1569961"/>
          </a:xfrm>
          <a:custGeom>
            <a:avLst/>
            <a:gdLst>
              <a:gd name="connsiteX0" fmla="*/ 595093 w 2659461"/>
              <a:gd name="connsiteY0" fmla="*/ 2133112 h 2326779"/>
              <a:gd name="connsiteX1" fmla="*/ 180 w 2659461"/>
              <a:gd name="connsiteY1" fmla="*/ 1182520 h 2326779"/>
              <a:gd name="connsiteX2" fmla="*/ 1329731 w 2659461"/>
              <a:gd name="connsiteY2" fmla="*/ 1163390 h 2326779"/>
              <a:gd name="connsiteX3" fmla="*/ 595093 w 2659461"/>
              <a:gd name="connsiteY3" fmla="*/ 2133112 h 2326779"/>
              <a:gd name="connsiteX0" fmla="*/ 594913 w 594913"/>
              <a:gd name="connsiteY0" fmla="*/ 950592 h 950592"/>
              <a:gd name="connsiteX1" fmla="*/ 0 w 594913"/>
              <a:gd name="connsiteY1" fmla="*/ 0 h 950592"/>
              <a:gd name="connsiteX2" fmla="*/ 594913 w 594913"/>
              <a:gd name="connsiteY2" fmla="*/ 950592 h 950592"/>
              <a:gd name="connsiteX0" fmla="*/ 521272 w 521272"/>
              <a:gd name="connsiteY0" fmla="*/ 859152 h 859152"/>
              <a:gd name="connsiteX1" fmla="*/ 17799 w 521272"/>
              <a:gd name="connsiteY1" fmla="*/ 0 h 8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1272" h="859152">
                <a:moveTo>
                  <a:pt x="521272" y="859152"/>
                </a:moveTo>
                <a:cubicBezTo>
                  <a:pt x="156086" y="647383"/>
                  <a:pt x="-66437" y="291821"/>
                  <a:pt x="17799" y="0"/>
                </a:cubicBez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 bwMode="auto">
          <a:xfrm flipV="1">
            <a:off x="2068830" y="1120140"/>
            <a:ext cx="0" cy="19031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テキスト ボックス 11"/>
          <p:cNvSpPr txBox="1"/>
          <p:nvPr/>
        </p:nvSpPr>
        <p:spPr>
          <a:xfrm>
            <a:off x="1617853" y="294901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LASER</a:t>
            </a:r>
            <a:endParaRPr kumimoji="1" lang="ja-JP" alt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16515" y="301983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23°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42913" y="167426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</a:rPr>
              <a:t>H</a:t>
            </a:r>
            <a:r>
              <a:rPr kumimoji="1" lang="en-US" altLang="ja-JP" baseline="30000" dirty="0" smtClean="0">
                <a:solidFill>
                  <a:schemeClr val="tx2"/>
                </a:solidFill>
              </a:rPr>
              <a:t>-</a:t>
            </a:r>
            <a:endParaRPr kumimoji="1" lang="ja-JP" altLang="en-US" baseline="30000" dirty="0">
              <a:solidFill>
                <a:schemeClr val="tx2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 bwMode="auto">
          <a:xfrm flipH="1">
            <a:off x="513347" y="2083157"/>
            <a:ext cx="204578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テキスト ボックス 24"/>
          <p:cNvSpPr txBox="1"/>
          <p:nvPr/>
        </p:nvSpPr>
        <p:spPr>
          <a:xfrm>
            <a:off x="3293693" y="262251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WSM</a:t>
            </a:r>
            <a:endParaRPr kumimoji="1" lang="ja-JP" altLang="en-US" dirty="0"/>
          </a:p>
        </p:txBody>
      </p:sp>
      <p:cxnSp>
        <p:nvCxnSpPr>
          <p:cNvPr id="27" name="直線コネクタ 26"/>
          <p:cNvCxnSpPr/>
          <p:nvPr/>
        </p:nvCxnSpPr>
        <p:spPr bwMode="auto">
          <a:xfrm>
            <a:off x="3711587" y="1809720"/>
            <a:ext cx="0" cy="6267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テキスト ボックス 27"/>
          <p:cNvSpPr txBox="1"/>
          <p:nvPr/>
        </p:nvSpPr>
        <p:spPr>
          <a:xfrm>
            <a:off x="2632763" y="12047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SCT</a:t>
            </a:r>
            <a:endParaRPr kumimoji="1" lang="ja-JP" altLang="en-US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2"/>
          <a:srcRect b="40892"/>
          <a:stretch/>
        </p:blipFill>
        <p:spPr>
          <a:xfrm>
            <a:off x="159922" y="4825064"/>
            <a:ext cx="5203101" cy="1804336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 flipH="1">
            <a:off x="2914937" y="1926886"/>
            <a:ext cx="728314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mtClean="0"/>
              <a:t>SCT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97876" y="16377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r>
              <a:rPr kumimoji="1" lang="en-US" altLang="ja-JP" baseline="30000" dirty="0" smtClean="0"/>
              <a:t>+</a:t>
            </a:r>
            <a:endParaRPr kumimoji="1" lang="ja-JP" altLang="en-US" baseline="300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62757" y="175375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0</a:t>
            </a:r>
            <a:r>
              <a:rPr kumimoji="1" lang="en-US" altLang="ja-JP" dirty="0" smtClean="0"/>
              <a:t>°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563016" y="1061254"/>
            <a:ext cx="3365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ja-JP" dirty="0" smtClean="0">
                <a:solidFill>
                  <a:schemeClr val="bg1"/>
                </a:solidFill>
              </a:rPr>
              <a:t>Wire scanner monitor employed to produce H0 at upstream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dirty="0" smtClean="0">
                <a:solidFill>
                  <a:schemeClr val="bg1"/>
                </a:solidFill>
              </a:rPr>
              <a:t>Amount of H0 was observed by SCT and 0-deg dump using radiation </a:t>
            </a:r>
            <a:r>
              <a:rPr lang="en-US" altLang="ja-JP" smtClean="0">
                <a:solidFill>
                  <a:schemeClr val="bg1"/>
                </a:solidFill>
              </a:rPr>
              <a:t>counter.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</a:rPr>
              <a:t>3%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of H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0</a:t>
            </a:r>
            <a:r>
              <a:rPr lang="en-US" altLang="ja-JP" dirty="0" smtClean="0">
                <a:solidFill>
                  <a:schemeClr val="bg1"/>
                </a:solidFill>
              </a:rPr>
              <a:t> to initial beam was found, which may produce  under condition of 10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-2</a:t>
            </a:r>
            <a:r>
              <a:rPr lang="en-US" altLang="ja-JP" dirty="0" smtClean="0">
                <a:solidFill>
                  <a:schemeClr val="bg1"/>
                </a:solidFill>
              </a:rPr>
              <a:t> Pa for 10 m length.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dirty="0" smtClean="0">
                <a:solidFill>
                  <a:schemeClr val="bg1"/>
                </a:solidFill>
              </a:rPr>
              <a:t>Also no beam extracted to 11 </a:t>
            </a:r>
            <a:r>
              <a:rPr lang="en-US" altLang="ja-JP" dirty="0" err="1" smtClean="0">
                <a:solidFill>
                  <a:schemeClr val="bg1"/>
                </a:solidFill>
              </a:rPr>
              <a:t>deg</a:t>
            </a:r>
            <a:r>
              <a:rPr lang="en-US" altLang="ja-JP" dirty="0" smtClean="0">
                <a:solidFill>
                  <a:schemeClr val="bg1"/>
                </a:solidFill>
              </a:rPr>
              <a:t> was confirmed.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ja-JP" dirty="0" smtClean="0">
                <a:solidFill>
                  <a:schemeClr val="bg1"/>
                </a:solidFill>
              </a:rPr>
              <a:t>Applicability of safety of the present system was shown.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46754" y="2212376"/>
            <a:ext cx="120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Radiation counter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30404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Short pulse beam extraction</a:t>
            </a:r>
          </a:p>
          <a:p>
            <a:r>
              <a:rPr lang="en-US" altLang="ja-JP" dirty="0" smtClean="0"/>
              <a:t>Long pulse beam extraction</a:t>
            </a:r>
          </a:p>
          <a:p>
            <a:r>
              <a:rPr lang="en-US" altLang="ja-JP" dirty="0" smtClean="0"/>
              <a:t>Although theoretical analysis remains, we are ready to deriver the beam to TEF-P</a:t>
            </a:r>
          </a:p>
          <a:p>
            <a:r>
              <a:rPr lang="en-US" altLang="ja-JP" dirty="0" smtClean="0"/>
              <a:t>Since budgetary condition at JAEA is not clear, the present system will be actually utilized in J-PARC. </a:t>
            </a:r>
          </a:p>
          <a:p>
            <a:r>
              <a:rPr lang="en-US" altLang="ja-JP" dirty="0" smtClean="0"/>
              <a:t>We believe that the similar system can be utilized for the following</a:t>
            </a:r>
          </a:p>
          <a:p>
            <a:pPr lvl="1"/>
            <a:r>
              <a:rPr lang="en-US" altLang="ja-JP" dirty="0" smtClean="0"/>
              <a:t>J-PARC LINAC diagnostics for transverse and longitudinal</a:t>
            </a:r>
          </a:p>
          <a:p>
            <a:pPr lvl="1"/>
            <a:r>
              <a:rPr lang="en-US" altLang="ja-JP" dirty="0" smtClean="0"/>
              <a:t>J-PARC LINAC beam </a:t>
            </a:r>
            <a:r>
              <a:rPr lang="en-US" altLang="ja-JP" dirty="0" err="1" smtClean="0"/>
              <a:t>notcher</a:t>
            </a:r>
            <a:r>
              <a:rPr lang="en-US" altLang="ja-JP" dirty="0" smtClean="0"/>
              <a:t> to reduce extinction of the RCS </a:t>
            </a:r>
          </a:p>
          <a:p>
            <a:pPr lvl="1"/>
            <a:r>
              <a:rPr lang="en-US" altLang="ja-JP" dirty="0" smtClean="0"/>
              <a:t>ADS accelerator (30 MW) H+ beam diagnostics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9967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57834"/>
            <a:ext cx="7772400" cy="646331"/>
          </a:xfrm>
        </p:spPr>
        <p:txBody>
          <a:bodyPr/>
          <a:lstStyle/>
          <a:p>
            <a:r>
              <a:rPr lang="en-US" altLang="ja-JP" sz="3600" dirty="0" smtClean="0">
                <a:latin typeface="Arial" charset="0"/>
                <a:ea typeface="ＭＳ Ｐゴシック" charset="0"/>
              </a:rPr>
              <a:t>Beam transport from RCS to MLF</a:t>
            </a:r>
            <a:endParaRPr lang="en-US" altLang="ja-JP" sz="3600" dirty="0">
              <a:latin typeface="Arial" charset="0"/>
              <a:ea typeface="ＭＳ Ｐゴシック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EFBB-B40D-984A-983F-3F582AD75C92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14265" y="4484358"/>
            <a:ext cx="91440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514" b="41676"/>
          <a:stretch>
            <a:fillRect/>
          </a:stretch>
        </p:blipFill>
        <p:spPr bwMode="auto">
          <a:xfrm>
            <a:off x="79024" y="106680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3" name="正方形/長方形 2"/>
          <p:cNvSpPr/>
          <p:nvPr/>
        </p:nvSpPr>
        <p:spPr bwMode="auto">
          <a:xfrm>
            <a:off x="273931" y="1332376"/>
            <a:ext cx="1332300" cy="8965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 rot="1800000">
            <a:off x="3040285" y="3958253"/>
            <a:ext cx="1143000" cy="35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 sz="2400" dirty="0">
                <a:solidFill>
                  <a:srgbClr val="FF0000"/>
                </a:solidFill>
                <a:latin typeface="+mj-lt"/>
              </a:rPr>
              <a:t>3NBT</a:t>
            </a: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 rot="3600000">
            <a:off x="2528865" y="5398758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FF3399"/>
                </a:solidFill>
              </a:rPr>
              <a:t>3-50BT</a:t>
            </a:r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1004865" y="433195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chemeClr val="accent2"/>
                </a:solidFill>
              </a:rPr>
              <a:t>3-GeV</a:t>
            </a:r>
            <a:br>
              <a:rPr lang="en-US" altLang="ja-JP">
                <a:solidFill>
                  <a:schemeClr val="accent2"/>
                </a:solidFill>
              </a:rPr>
            </a:br>
            <a:r>
              <a:rPr lang="en-US" altLang="ja-JP">
                <a:solidFill>
                  <a:schemeClr val="accent2"/>
                </a:solidFill>
              </a:rPr>
              <a:t>RCS</a:t>
            </a:r>
          </a:p>
        </p:txBody>
      </p:sp>
      <p:sp>
        <p:nvSpPr>
          <p:cNvPr id="6153" name="Rectangle 11"/>
          <p:cNvSpPr>
            <a:spLocks noChangeArrowheads="1"/>
          </p:cNvSpPr>
          <p:nvPr/>
        </p:nvSpPr>
        <p:spPr bwMode="auto">
          <a:xfrm rot="-2647524">
            <a:off x="4205265" y="1588758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009900"/>
                </a:solidFill>
              </a:rPr>
              <a:t>50-GeV MR</a:t>
            </a:r>
          </a:p>
        </p:txBody>
      </p:sp>
      <p:sp>
        <p:nvSpPr>
          <p:cNvPr id="6154" name="Rectangle 12"/>
          <p:cNvSpPr>
            <a:spLocks noChangeArrowheads="1"/>
          </p:cNvSpPr>
          <p:nvPr/>
        </p:nvSpPr>
        <p:spPr bwMode="auto">
          <a:xfrm rot="-5400000">
            <a:off x="4090965" y="3608058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00CC99"/>
                </a:solidFill>
              </a:rPr>
              <a:t>Neutrino line</a:t>
            </a:r>
          </a:p>
        </p:txBody>
      </p:sp>
      <p:sp>
        <p:nvSpPr>
          <p:cNvPr id="6155" name="Rectangle 13"/>
          <p:cNvSpPr>
            <a:spLocks noChangeArrowheads="1"/>
          </p:cNvSpPr>
          <p:nvPr/>
        </p:nvSpPr>
        <p:spPr bwMode="auto">
          <a:xfrm>
            <a:off x="6093967" y="2934812"/>
            <a:ext cx="2722563" cy="8567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rgbClr val="68A1DB"/>
            </a:solidFill>
          </a:ln>
          <a:effectLst/>
          <a:ex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ja-JP" sz="2000" dirty="0" smtClean="0">
                <a:solidFill>
                  <a:srgbClr val="FF0000"/>
                </a:solidFill>
              </a:rPr>
              <a:t>Material</a:t>
            </a:r>
            <a:r>
              <a:rPr lang="ja-JP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and</a:t>
            </a:r>
            <a:r>
              <a:rPr lang="ja-JP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Life</a:t>
            </a:r>
            <a:r>
              <a:rPr lang="ja-JP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Science</a:t>
            </a:r>
            <a:r>
              <a:rPr lang="ja-JP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Experimental</a:t>
            </a:r>
            <a:r>
              <a:rPr lang="ja-JP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Facility</a:t>
            </a:r>
            <a:r>
              <a:rPr lang="ja-JP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(MLF)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7862865" y="6160758"/>
            <a:ext cx="106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 sz="1800" dirty="0">
                <a:solidFill>
                  <a:srgbClr val="FF0000"/>
                </a:solidFill>
              </a:rPr>
              <a:t>Neutron target</a:t>
            </a:r>
          </a:p>
        </p:txBody>
      </p:sp>
      <p:sp>
        <p:nvSpPr>
          <p:cNvPr id="6157" name="Rectangle 15"/>
          <p:cNvSpPr>
            <a:spLocks noChangeArrowheads="1"/>
          </p:cNvSpPr>
          <p:nvPr/>
        </p:nvSpPr>
        <p:spPr bwMode="auto">
          <a:xfrm>
            <a:off x="5881665" y="6160758"/>
            <a:ext cx="1066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FF0000"/>
                </a:solidFill>
              </a:rPr>
              <a:t>Muon target</a:t>
            </a:r>
          </a:p>
        </p:txBody>
      </p:sp>
      <p:sp>
        <p:nvSpPr>
          <p:cNvPr id="6158" name="Line 16"/>
          <p:cNvSpPr>
            <a:spLocks noChangeShapeType="1"/>
          </p:cNvSpPr>
          <p:nvPr/>
        </p:nvSpPr>
        <p:spPr bwMode="auto">
          <a:xfrm flipV="1">
            <a:off x="6491265" y="5474958"/>
            <a:ext cx="381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59" name="Line 17"/>
          <p:cNvSpPr>
            <a:spLocks noChangeShapeType="1"/>
          </p:cNvSpPr>
          <p:nvPr/>
        </p:nvSpPr>
        <p:spPr bwMode="auto">
          <a:xfrm flipH="1" flipV="1">
            <a:off x="7634265" y="5398758"/>
            <a:ext cx="4572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60" name="Rectangle 18"/>
          <p:cNvSpPr>
            <a:spLocks noChangeArrowheads="1"/>
          </p:cNvSpPr>
          <p:nvPr/>
        </p:nvSpPr>
        <p:spPr bwMode="auto">
          <a:xfrm>
            <a:off x="3290865" y="2579358"/>
            <a:ext cx="1066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ja-JP">
                <a:solidFill>
                  <a:srgbClr val="FF9933"/>
                </a:solidFill>
              </a:rPr>
              <a:t>road to</a:t>
            </a:r>
            <a:br>
              <a:rPr lang="en-US" altLang="ja-JP">
                <a:solidFill>
                  <a:srgbClr val="FF9933"/>
                </a:solidFill>
              </a:rPr>
            </a:br>
            <a:r>
              <a:rPr lang="en-US" altLang="ja-JP">
                <a:solidFill>
                  <a:srgbClr val="FF9933"/>
                </a:solidFill>
              </a:rPr>
              <a:t>coast</a:t>
            </a:r>
          </a:p>
        </p:txBody>
      </p:sp>
      <p:sp>
        <p:nvSpPr>
          <p:cNvPr id="6161" name="Text Box 19"/>
          <p:cNvSpPr txBox="1">
            <a:spLocks noChangeArrowheads="1"/>
          </p:cNvSpPr>
          <p:nvPr/>
        </p:nvSpPr>
        <p:spPr bwMode="auto">
          <a:xfrm>
            <a:off x="1776719" y="1207758"/>
            <a:ext cx="4033626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  <a:latin typeface="+mj-lt"/>
              </a:rPr>
              <a:t>Length of BT: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314m</a:t>
            </a:r>
          </a:p>
          <a:p>
            <a:pPr eaLnBrk="1" hangingPunct="1"/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Partial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of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25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Hz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beam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goes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to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MR</a:t>
            </a:r>
          </a:p>
          <a:p>
            <a:pPr eaLnBrk="1" hangingPunct="1"/>
            <a:r>
              <a:rPr lang="ja-JP" altLang="ja-JP" dirty="0">
                <a:solidFill>
                  <a:srgbClr val="FF0000"/>
                </a:solidFill>
                <a:latin typeface="+mj-lt"/>
              </a:rPr>
              <a:t>F</a:t>
            </a:r>
            <a:r>
              <a:rPr lang="ja-JP" altLang="ja-JP" dirty="0" smtClean="0">
                <a:solidFill>
                  <a:srgbClr val="FF0000"/>
                </a:solidFill>
                <a:latin typeface="+mj-lt"/>
              </a:rPr>
              <a:t>X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2.48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s,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ja-JP" altLang="ja-JP" dirty="0">
                <a:solidFill>
                  <a:srgbClr val="FF0000"/>
                </a:solidFill>
                <a:latin typeface="+mj-lt"/>
              </a:rPr>
              <a:t>S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X: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5.5</a:t>
            </a:r>
            <a:r>
              <a:rPr lang="ja-JP" alt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+mj-lt"/>
              </a:rPr>
              <a:t>s</a:t>
            </a:r>
            <a:endParaRPr lang="en-US" altLang="ja-JP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62" name="テキスト ボックス 1"/>
          <p:cNvSpPr txBox="1">
            <a:spLocks noChangeArrowheads="1"/>
          </p:cNvSpPr>
          <p:nvPr/>
        </p:nvSpPr>
        <p:spPr bwMode="auto">
          <a:xfrm>
            <a:off x="5980833" y="1018635"/>
            <a:ext cx="2948832" cy="132343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 err="1"/>
              <a:t>Ep</a:t>
            </a:r>
            <a:r>
              <a:rPr lang="en-US" altLang="ja-JP" dirty="0"/>
              <a:t>: 	3GeV</a:t>
            </a:r>
          </a:p>
          <a:p>
            <a:pPr eaLnBrk="1" hangingPunct="1"/>
            <a:r>
              <a:rPr lang="en-US" altLang="ja-JP" dirty="0"/>
              <a:t>Power: </a:t>
            </a:r>
            <a:r>
              <a:rPr lang="en-US" altLang="ja-JP" dirty="0" smtClean="0"/>
              <a:t>1MW</a:t>
            </a:r>
          </a:p>
          <a:p>
            <a:pPr eaLnBrk="1" hangingPunct="1"/>
            <a:r>
              <a:rPr lang="ja-JP" altLang="ja-JP" dirty="0"/>
              <a:t> </a:t>
            </a:r>
            <a:r>
              <a:rPr lang="en-US" altLang="ja-JP" dirty="0" smtClean="0"/>
              <a:t>Already</a:t>
            </a:r>
            <a:r>
              <a:rPr lang="ja-JP" altLang="en-US" dirty="0" smtClean="0"/>
              <a:t> </a:t>
            </a:r>
            <a:r>
              <a:rPr lang="en-US" altLang="ja-JP" dirty="0" smtClean="0"/>
              <a:t>demonstrated</a:t>
            </a:r>
            <a:endParaRPr lang="en-US" altLang="ja-JP" dirty="0"/>
          </a:p>
          <a:p>
            <a:pPr eaLnBrk="1" hangingPunct="1"/>
            <a:r>
              <a:rPr lang="en-US" altLang="ja-JP" dirty="0"/>
              <a:t>Rep.:	25Hz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39065" y="3995408"/>
            <a:ext cx="915988" cy="40005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JSNS</a:t>
            </a:r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57865" y="4004933"/>
            <a:ext cx="1066800" cy="40005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/>
              <a:t>MUSE</a:t>
            </a:r>
            <a:endParaRPr lang="ja-JP" alt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287501" y="1701024"/>
            <a:ext cx="1382713" cy="604837"/>
            <a:chOff x="7372350" y="306388"/>
            <a:chExt cx="1382713" cy="604837"/>
          </a:xfrm>
          <a:noFill/>
        </p:grpSpPr>
        <p:grpSp>
          <p:nvGrpSpPr>
            <p:cNvPr id="21" name="グループ化 9"/>
            <p:cNvGrpSpPr>
              <a:grpSpLocks/>
            </p:cNvGrpSpPr>
            <p:nvPr/>
          </p:nvGrpSpPr>
          <p:grpSpPr bwMode="auto">
            <a:xfrm>
              <a:off x="7702550" y="306388"/>
              <a:ext cx="585788" cy="296862"/>
              <a:chOff x="4556760" y="2032000"/>
              <a:chExt cx="1199970" cy="607915"/>
            </a:xfrm>
            <a:grpFill/>
          </p:grpSpPr>
          <p:grpSp>
            <p:nvGrpSpPr>
              <p:cNvPr id="22" name="グループ化 11"/>
              <p:cNvGrpSpPr>
                <a:grpSpLocks/>
              </p:cNvGrpSpPr>
              <p:nvPr/>
            </p:nvGrpSpPr>
            <p:grpSpPr bwMode="auto">
              <a:xfrm>
                <a:off x="4556760" y="2179320"/>
                <a:ext cx="1199970" cy="460595"/>
                <a:chOff x="4556760" y="2179320"/>
                <a:chExt cx="3017520" cy="1158240"/>
              </a:xfrm>
              <a:grpFill/>
            </p:grpSpPr>
            <p:sp>
              <p:nvSpPr>
                <p:cNvPr id="24" name="フリーフォーム 13"/>
                <p:cNvSpPr>
                  <a:spLocks/>
                </p:cNvSpPr>
                <p:nvPr/>
              </p:nvSpPr>
              <p:spPr bwMode="auto">
                <a:xfrm>
                  <a:off x="4556760" y="2179320"/>
                  <a:ext cx="2453640" cy="1158240"/>
                </a:xfrm>
                <a:custGeom>
                  <a:avLst/>
                  <a:gdLst>
                    <a:gd name="T0" fmla="*/ 0 w 2453640"/>
                    <a:gd name="T1" fmla="*/ 1143000 h 1158240"/>
                    <a:gd name="T2" fmla="*/ 487680 w 2453640"/>
                    <a:gd name="T3" fmla="*/ 1150620 h 1158240"/>
                    <a:gd name="T4" fmla="*/ 731520 w 2453640"/>
                    <a:gd name="T5" fmla="*/ 15240 h 1158240"/>
                    <a:gd name="T6" fmla="*/ 982980 w 2453640"/>
                    <a:gd name="T7" fmla="*/ 1158240 h 1158240"/>
                    <a:gd name="T8" fmla="*/ 1905000 w 2453640"/>
                    <a:gd name="T9" fmla="*/ 1150620 h 1158240"/>
                    <a:gd name="T10" fmla="*/ 2133600 w 2453640"/>
                    <a:gd name="T11" fmla="*/ 0 h 1158240"/>
                    <a:gd name="T12" fmla="*/ 2453640 w 2453640"/>
                    <a:gd name="T13" fmla="*/ 1158240 h 11582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53640" h="1158240">
                      <a:moveTo>
                        <a:pt x="0" y="1143000"/>
                      </a:moveTo>
                      <a:lnTo>
                        <a:pt x="487680" y="1150620"/>
                      </a:lnTo>
                      <a:lnTo>
                        <a:pt x="731520" y="15240"/>
                      </a:lnTo>
                      <a:lnTo>
                        <a:pt x="982980" y="1158240"/>
                      </a:lnTo>
                      <a:lnTo>
                        <a:pt x="1905000" y="1150620"/>
                      </a:lnTo>
                      <a:lnTo>
                        <a:pt x="2133600" y="0"/>
                      </a:lnTo>
                      <a:lnTo>
                        <a:pt x="2453640" y="1158240"/>
                      </a:lnTo>
                    </a:path>
                  </a:pathLst>
                </a:custGeom>
                <a:grpFill/>
                <a:ln w="38100" cap="flat" cmpd="sng">
                  <a:solidFill>
                    <a:schemeClr val="tx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ja-JP" altLang="en-US"/>
                </a:p>
              </p:txBody>
            </p:sp>
            <p:cxnSp>
              <p:nvCxnSpPr>
                <p:cNvPr id="25" name="直線コネクタ 14"/>
                <p:cNvCxnSpPr>
                  <a:cxnSpLocks noChangeShapeType="1"/>
                  <a:stCxn id="24" idx="6"/>
                </p:cNvCxnSpPr>
                <p:nvPr/>
              </p:nvCxnSpPr>
              <p:spPr bwMode="auto">
                <a:xfrm flipV="1">
                  <a:off x="7010026" y="3337560"/>
                  <a:ext cx="564254" cy="0"/>
                </a:xfrm>
                <a:prstGeom prst="line">
                  <a:avLst/>
                </a:prstGeom>
                <a:grpFill/>
                <a:ln w="38100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23" name="直線矢印コネクタ 12"/>
              <p:cNvCxnSpPr>
                <a:cxnSpLocks noChangeShapeType="1"/>
              </p:cNvCxnSpPr>
              <p:nvPr/>
            </p:nvCxnSpPr>
            <p:spPr bwMode="auto">
              <a:xfrm>
                <a:off x="4839681" y="2032000"/>
                <a:ext cx="569090" cy="13004"/>
              </a:xfrm>
              <a:prstGeom prst="straightConnector1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6" name="テキスト ボックス 10"/>
            <p:cNvSpPr txBox="1">
              <a:spLocks noChangeArrowheads="1"/>
            </p:cNvSpPr>
            <p:nvPr/>
          </p:nvSpPr>
          <p:spPr bwMode="auto">
            <a:xfrm>
              <a:off x="7372350" y="603250"/>
              <a:ext cx="1382713" cy="307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400" dirty="0"/>
                <a:t>FWHM ~150ns</a:t>
              </a:r>
            </a:p>
          </p:txBody>
        </p:sp>
      </p:grpSp>
      <p:sp>
        <p:nvSpPr>
          <p:cNvPr id="28" name="テキスト ボックス 8"/>
          <p:cNvSpPr txBox="1">
            <a:spLocks noChangeArrowheads="1"/>
          </p:cNvSpPr>
          <p:nvPr/>
        </p:nvSpPr>
        <p:spPr bwMode="auto">
          <a:xfrm>
            <a:off x="505638" y="1266940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600ns </a:t>
            </a:r>
          </a:p>
        </p:txBody>
      </p:sp>
      <p:sp>
        <p:nvSpPr>
          <p:cNvPr id="29" name="テキスト ボックス 8"/>
          <p:cNvSpPr txBox="1">
            <a:spLocks noChangeArrowheads="1"/>
          </p:cNvSpPr>
          <p:nvPr/>
        </p:nvSpPr>
        <p:spPr bwMode="auto">
          <a:xfrm>
            <a:off x="7702550" y="-3175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600ns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80604" y="338378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solidFill>
                  <a:schemeClr val="tx2"/>
                </a:solidFill>
              </a:rPr>
              <a:t>Dump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79472"/>
      </p:ext>
    </p:extLst>
  </p:cSld>
  <p:clrMapOvr>
    <a:masterClrMapping/>
  </p:clrMapOvr>
  <p:transition spd="slow" advTm="3609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27057"/>
            <a:ext cx="7772400" cy="707886"/>
          </a:xfrm>
        </p:spPr>
        <p:txBody>
          <a:bodyPr/>
          <a:lstStyle/>
          <a:p>
            <a:r>
              <a:rPr kumimoji="1" lang="en-US" altLang="ja-JP" sz="4000" smtClean="0"/>
              <a:t>Lifetime of Proton</a:t>
            </a:r>
            <a:r>
              <a:rPr kumimoji="1" lang="ja-JP" altLang="en-US" sz="4000" dirty="0" smtClean="0"/>
              <a:t> </a:t>
            </a:r>
            <a:r>
              <a:rPr lang="en-US" altLang="ja-JP" sz="4000" dirty="0" smtClean="0"/>
              <a:t>Beam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Window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388" y="962183"/>
            <a:ext cx="8773907" cy="1796893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Lifetime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estimation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based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on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Post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Irradiation </a:t>
            </a:r>
            <a:r>
              <a:rPr lang="en-US" altLang="ja-JP" sz="2000" dirty="0"/>
              <a:t>E</a:t>
            </a:r>
            <a:r>
              <a:rPr lang="en-US" altLang="ja-JP" sz="2000" dirty="0" smtClean="0"/>
              <a:t>xamination (PIE)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for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safety shroud (AlMg3) at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SINQ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in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PSI</a:t>
            </a:r>
          </a:p>
          <a:p>
            <a:r>
              <a:rPr lang="en-US" altLang="ja-JP" sz="2000" dirty="0" smtClean="0"/>
              <a:t>Considering difference of proton energy, to </a:t>
            </a:r>
            <a:r>
              <a:rPr lang="en-US" altLang="ja-JP" sz="2000" dirty="0"/>
              <a:t>predict lifetime of the PBW with high </a:t>
            </a:r>
            <a:r>
              <a:rPr lang="en-US" altLang="ja-JP" sz="2000" dirty="0" smtClean="0"/>
              <a:t>accuracy for validation </a:t>
            </a:r>
            <a:r>
              <a:rPr lang="en-US" altLang="ja-JP" sz="2000" dirty="0"/>
              <a:t>of </a:t>
            </a:r>
            <a:r>
              <a:rPr lang="en-US" altLang="ja-JP" sz="2000" dirty="0" smtClean="0"/>
              <a:t>calculation</a:t>
            </a:r>
            <a:endParaRPr lang="en-US" altLang="ja-JP" sz="20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EFBB-B40D-984A-983F-3F582AD75C92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51242" y="2490459"/>
            <a:ext cx="47525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Result at SINQ/PSI</a:t>
            </a:r>
            <a:r>
              <a:rPr lang="ja-JP" altLang="en-US" dirty="0">
                <a:solidFill>
                  <a:srgbClr val="FFFFFF"/>
                </a:solidFill>
              </a:rPr>
              <a:t>　</a:t>
            </a:r>
            <a:r>
              <a:rPr lang="en-US" altLang="ja-JP" dirty="0" smtClean="0">
                <a:solidFill>
                  <a:srgbClr val="FFFFFF"/>
                </a:solidFill>
              </a:rPr>
              <a:t>for 0.6GeV</a:t>
            </a:r>
          </a:p>
          <a:p>
            <a:r>
              <a:rPr kumimoji="1" lang="en-US" altLang="ja-JP" sz="1200" dirty="0" smtClean="0">
                <a:solidFill>
                  <a:srgbClr val="FFFFFF"/>
                </a:solidFill>
              </a:rPr>
              <a:t>                                          Y. Dai, et al, </a:t>
            </a:r>
            <a:r>
              <a:rPr lang="en-US" altLang="ja-JP" sz="1200" dirty="0" smtClean="0">
                <a:solidFill>
                  <a:srgbClr val="FFFFFF"/>
                </a:solidFill>
              </a:rPr>
              <a:t>J. </a:t>
            </a:r>
            <a:r>
              <a:rPr lang="en-US" altLang="ja-JP" sz="1200" dirty="0" err="1" smtClean="0">
                <a:solidFill>
                  <a:srgbClr val="FFFFFF"/>
                </a:solidFill>
              </a:rPr>
              <a:t>Nucl</a:t>
            </a:r>
            <a:r>
              <a:rPr lang="en-US" altLang="ja-JP" sz="1200" dirty="0" smtClean="0">
                <a:solidFill>
                  <a:srgbClr val="FFFFFF"/>
                </a:solidFill>
              </a:rPr>
              <a:t> Mat. </a:t>
            </a:r>
            <a:r>
              <a:rPr kumimoji="1" lang="en-US" altLang="ja-JP" sz="1200" dirty="0" smtClean="0">
                <a:solidFill>
                  <a:srgbClr val="FFFFFF"/>
                </a:solidFill>
              </a:rPr>
              <a:t>343 184 (2005)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276" y="3130921"/>
            <a:ext cx="2383875" cy="1802442"/>
          </a:xfrm>
          <a:prstGeom prst="rect">
            <a:avLst/>
          </a:prstGeom>
        </p:spPr>
      </p:pic>
      <p:pic>
        <p:nvPicPr>
          <p:cNvPr id="11" name="図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3191705" cy="385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円/楕円 11"/>
          <p:cNvSpPr/>
          <p:nvPr/>
        </p:nvSpPr>
        <p:spPr bwMode="auto">
          <a:xfrm>
            <a:off x="467544" y="3645024"/>
            <a:ext cx="936104" cy="28083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79220" y="6229698"/>
            <a:ext cx="149335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Height: 3.8m</a:t>
            </a:r>
          </a:p>
          <a:p>
            <a:r>
              <a:rPr lang="en-US" altLang="en-US" dirty="0" smtClean="0"/>
              <a:t>Weight</a:t>
            </a:r>
            <a:r>
              <a:rPr lang="ja-JP" altLang="en-US" dirty="0" smtClean="0"/>
              <a:t>：</a:t>
            </a:r>
            <a:r>
              <a:rPr lang="en-US" altLang="ja-JP" dirty="0" smtClean="0"/>
              <a:t>10t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 bwMode="auto">
          <a:xfrm flipV="1">
            <a:off x="0" y="5805264"/>
            <a:ext cx="1691680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6" descr="IMGP364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430" y="5191993"/>
            <a:ext cx="1078080" cy="99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4182283" y="5104756"/>
            <a:ext cx="4761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Lifetime of PBW: </a:t>
            </a:r>
            <a:r>
              <a:rPr lang="en-US" altLang="ja-JP" dirty="0" smtClean="0">
                <a:solidFill>
                  <a:srgbClr val="FFFFFF"/>
                </a:solidFill>
              </a:rPr>
              <a:t>Determined by He gas production (2000 </a:t>
            </a:r>
            <a:r>
              <a:rPr lang="en-US" altLang="ja-JP" dirty="0" err="1" smtClean="0">
                <a:solidFill>
                  <a:srgbClr val="FFFFFF"/>
                </a:solidFill>
              </a:rPr>
              <a:t>appm</a:t>
            </a:r>
            <a:r>
              <a:rPr lang="en-US" altLang="ja-JP" dirty="0" smtClean="0">
                <a:solidFill>
                  <a:srgbClr val="FFFFFF"/>
                </a:solidFill>
              </a:rPr>
              <a:t>) </a:t>
            </a:r>
            <a:r>
              <a:rPr kumimoji="1" lang="en-US" altLang="ja-JP" dirty="0" smtClean="0">
                <a:solidFill>
                  <a:srgbClr val="FFFFFF"/>
                </a:solidFill>
              </a:rPr>
              <a:t>2 years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r>
              <a:rPr kumimoji="1" lang="en-US" altLang="ja-JP" sz="1200" dirty="0" smtClean="0">
                <a:solidFill>
                  <a:srgbClr val="FFFFFF"/>
                </a:solidFill>
              </a:rPr>
              <a:t>                  S. Meigo, et al, </a:t>
            </a:r>
            <a:r>
              <a:rPr lang="en-US" altLang="ja-JP" sz="1200" dirty="0" smtClean="0">
                <a:solidFill>
                  <a:srgbClr val="FFFFFF"/>
                </a:solidFill>
              </a:rPr>
              <a:t>J. </a:t>
            </a:r>
            <a:r>
              <a:rPr lang="en-US" altLang="ja-JP" sz="1200" dirty="0" err="1" smtClean="0">
                <a:solidFill>
                  <a:srgbClr val="FFFFFF"/>
                </a:solidFill>
              </a:rPr>
              <a:t>Nucl</a:t>
            </a:r>
            <a:r>
              <a:rPr lang="en-US" altLang="ja-JP" sz="1200" dirty="0" smtClean="0">
                <a:solidFill>
                  <a:srgbClr val="FFFFFF"/>
                </a:solidFill>
              </a:rPr>
              <a:t> Mat. 450</a:t>
            </a:r>
            <a:r>
              <a:rPr kumimoji="1" lang="en-US" altLang="ja-JP" sz="1200" dirty="0" smtClean="0">
                <a:solidFill>
                  <a:srgbClr val="FFFFFF"/>
                </a:solidFill>
              </a:rPr>
              <a:t> 141 (2012)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4108" y="2388472"/>
            <a:ext cx="1600250" cy="276382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190562" y="5881193"/>
            <a:ext cx="451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By recent PIE result of the SINQ (3300 </a:t>
            </a:r>
            <a:r>
              <a:rPr kumimoji="1" lang="en-US" altLang="ja-JP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apmm</a:t>
            </a:r>
            <a:r>
              <a:rPr kumimoji="1" lang="en-US" altLang="ja-JP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), the lifetime may be applicable to 3 years.</a:t>
            </a:r>
            <a:endParaRPr kumimoji="1" lang="ja-JP" alt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111" y="3145946"/>
            <a:ext cx="2517909" cy="1805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977186159"/>
      </p:ext>
    </p:extLst>
  </p:cSld>
  <p:clrMapOvr>
    <a:masterClrMapping/>
  </p:clrMapOvr>
  <p:transition spd="slow" advTm="8947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ADS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proposed</a:t>
            </a:r>
            <a:r>
              <a:rPr lang="ja-JP" altLang="en-US" dirty="0" smtClean="0"/>
              <a:t> </a:t>
            </a:r>
            <a:r>
              <a:rPr lang="en-US" altLang="ja-JP" dirty="0" smtClean="0"/>
              <a:t>by</a:t>
            </a:r>
            <a:r>
              <a:rPr lang="ja-JP" altLang="en-US" dirty="0" smtClean="0"/>
              <a:t> </a:t>
            </a:r>
            <a:r>
              <a:rPr lang="en-US" altLang="ja-JP" dirty="0" smtClean="0"/>
              <a:t>JAEA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EFBB-B40D-984A-983F-3F582AD75C92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427"/>
            <a:ext cx="9144000" cy="6261373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 bwMode="auto">
          <a:xfrm>
            <a:off x="2682167" y="1707999"/>
            <a:ext cx="864862" cy="33941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8100811" y="3245476"/>
            <a:ext cx="528034" cy="206062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2940" y="1028700"/>
            <a:ext cx="350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Accelerator Driven System: ADS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13248" y="147566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solidFill>
                  <a:schemeClr val="accent5">
                    <a:lumMod val="25000"/>
                  </a:schemeClr>
                </a:solidFill>
              </a:rPr>
              <a:t>Lead-Bismuth Eutectic </a:t>
            </a:r>
            <a:endParaRPr kumimoji="1" lang="ja-JP" alt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29289"/>
      </p:ext>
    </p:extLst>
  </p:cSld>
  <p:clrMapOvr>
    <a:masterClrMapping/>
  </p:clrMapOvr>
  <p:transition spd="slow" advTm="8555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79388" y="-96055"/>
            <a:ext cx="7772400" cy="954107"/>
          </a:xfrm>
        </p:spPr>
        <p:txBody>
          <a:bodyPr/>
          <a:lstStyle/>
          <a:p>
            <a:r>
              <a:rPr kumimoji="1" lang="en-US" altLang="ja-JP" sz="2800" dirty="0" smtClean="0"/>
              <a:t>Transmutation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Experimental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Facility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(TEF)</a:t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in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J-PARC</a:t>
            </a:r>
            <a:endParaRPr kumimoji="1"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12650" b="5682"/>
          <a:stretch/>
        </p:blipFill>
        <p:spPr>
          <a:xfrm>
            <a:off x="179388" y="940180"/>
            <a:ext cx="8825023" cy="5378492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EFBB-B40D-984A-983F-3F582AD75C92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4529" y="6332959"/>
            <a:ext cx="656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Stable beam extraction required for TEF-P not to exceed 10 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62231" y="241173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(LBE)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7814076"/>
      </p:ext>
    </p:extLst>
  </p:cSld>
  <p:clrMapOvr>
    <a:masterClrMapping/>
  </p:clrMapOvr>
  <p:transition spd="slow" advTm="7017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79388" y="80918"/>
            <a:ext cx="7772400" cy="600164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solidFill>
                  <a:srgbClr val="FFCCCC"/>
                </a:solidFill>
              </a:rPr>
              <a:t>TEF</a:t>
            </a:r>
            <a:r>
              <a:rPr lang="ja-JP" altLang="ja-JP" dirty="0">
                <a:solidFill>
                  <a:srgbClr val="FFCCCC"/>
                </a:solidFill>
              </a:rPr>
              <a:t>　</a:t>
            </a:r>
            <a:r>
              <a:rPr lang="en-US" altLang="ja-JP" dirty="0" smtClean="0">
                <a:solidFill>
                  <a:srgbClr val="FFCCCC"/>
                </a:solidFill>
              </a:rPr>
              <a:t>beam transport system</a:t>
            </a:r>
            <a:endParaRPr lang="ja-JP" altLang="en-US" dirty="0">
              <a:solidFill>
                <a:srgbClr val="FFCCCC"/>
              </a:solidFill>
            </a:endParaRPr>
          </a:p>
        </p:txBody>
      </p:sp>
      <p:pic>
        <p:nvPicPr>
          <p:cNvPr id="96258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1122363"/>
            <a:ext cx="7397750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テキスト ボックス 5"/>
          <p:cNvSpPr txBox="1">
            <a:spLocks noChangeArrowheads="1"/>
          </p:cNvSpPr>
          <p:nvPr/>
        </p:nvSpPr>
        <p:spPr bwMode="auto">
          <a:xfrm>
            <a:off x="6700838" y="2659063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TEF-T</a:t>
            </a:r>
            <a:endParaRPr lang="ja-JP" altLang="en-US" sz="1800"/>
          </a:p>
        </p:txBody>
      </p:sp>
      <p:sp>
        <p:nvSpPr>
          <p:cNvPr id="96260" name="テキスト ボックス 6"/>
          <p:cNvSpPr txBox="1">
            <a:spLocks noChangeArrowheads="1"/>
          </p:cNvSpPr>
          <p:nvPr/>
        </p:nvSpPr>
        <p:spPr bwMode="auto">
          <a:xfrm>
            <a:off x="2906713" y="1236663"/>
            <a:ext cx="852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TEF-P</a:t>
            </a:r>
            <a:endParaRPr lang="ja-JP" altLang="en-US" sz="1800"/>
          </a:p>
        </p:txBody>
      </p:sp>
      <p:sp>
        <p:nvSpPr>
          <p:cNvPr id="96261" name="正方形/長方形 7"/>
          <p:cNvSpPr>
            <a:spLocks noChangeArrowheads="1"/>
          </p:cNvSpPr>
          <p:nvPr/>
        </p:nvSpPr>
        <p:spPr bwMode="auto">
          <a:xfrm>
            <a:off x="3759200" y="5708650"/>
            <a:ext cx="36957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defTabSz="914400"/>
            <a:endParaRPr lang="ja-JP" altLang="en-US" sz="2000"/>
          </a:p>
        </p:txBody>
      </p:sp>
      <p:sp>
        <p:nvSpPr>
          <p:cNvPr id="96262" name="正方形/長方形 8"/>
          <p:cNvSpPr>
            <a:spLocks noChangeArrowheads="1"/>
          </p:cNvSpPr>
          <p:nvPr/>
        </p:nvSpPr>
        <p:spPr bwMode="auto">
          <a:xfrm>
            <a:off x="5170488" y="5553075"/>
            <a:ext cx="528637" cy="311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defTabSz="914400"/>
            <a:endParaRPr lang="ja-JP" altLang="en-US" sz="2000"/>
          </a:p>
        </p:txBody>
      </p:sp>
      <p:sp>
        <p:nvSpPr>
          <p:cNvPr id="96263" name="フリーフォーム 10"/>
          <p:cNvSpPr>
            <a:spLocks/>
          </p:cNvSpPr>
          <p:nvPr/>
        </p:nvSpPr>
        <p:spPr bwMode="auto">
          <a:xfrm>
            <a:off x="196850" y="2724150"/>
            <a:ext cx="4899025" cy="2700338"/>
          </a:xfrm>
          <a:custGeom>
            <a:avLst/>
            <a:gdLst>
              <a:gd name="T0" fmla="*/ 0 w 4900174"/>
              <a:gd name="T1" fmla="*/ 1839118 h 2699935"/>
              <a:gd name="T2" fmla="*/ 814713 w 4900174"/>
              <a:gd name="T3" fmla="*/ 2366058 h 2699935"/>
              <a:gd name="T4" fmla="*/ 1794429 w 4900174"/>
              <a:gd name="T5" fmla="*/ 2655357 h 2699935"/>
              <a:gd name="T6" fmla="*/ 2918524 w 4900174"/>
              <a:gd name="T7" fmla="*/ 2614029 h 2699935"/>
              <a:gd name="T8" fmla="*/ 4321069 w 4900174"/>
              <a:gd name="T9" fmla="*/ 1828788 h 2699935"/>
              <a:gd name="T10" fmla="*/ 4847021 w 4900174"/>
              <a:gd name="T11" fmla="*/ 1126203 h 2699935"/>
              <a:gd name="T12" fmla="*/ 3217597 w 4900174"/>
              <a:gd name="T13" fmla="*/ 0 h 26999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00174" h="2699935">
                <a:moveTo>
                  <a:pt x="0" y="1837748"/>
                </a:moveTo>
                <a:cubicBezTo>
                  <a:pt x="258123" y="2033052"/>
                  <a:pt x="516246" y="2228356"/>
                  <a:pt x="815668" y="2364294"/>
                </a:cubicBezTo>
                <a:cubicBezTo>
                  <a:pt x="1115090" y="2500232"/>
                  <a:pt x="1445487" y="2612080"/>
                  <a:pt x="1796534" y="2653378"/>
                </a:cubicBezTo>
                <a:cubicBezTo>
                  <a:pt x="2147581" y="2694676"/>
                  <a:pt x="2500348" y="2749739"/>
                  <a:pt x="2921949" y="2612080"/>
                </a:cubicBezTo>
                <a:cubicBezTo>
                  <a:pt x="3343550" y="2474421"/>
                  <a:pt x="4004345" y="2075210"/>
                  <a:pt x="4326138" y="1827424"/>
                </a:cubicBezTo>
                <a:cubicBezTo>
                  <a:pt x="4647931" y="1579638"/>
                  <a:pt x="5036836" y="1429934"/>
                  <a:pt x="4852708" y="1125363"/>
                </a:cubicBezTo>
                <a:cubicBezTo>
                  <a:pt x="4668580" y="820792"/>
                  <a:pt x="3469170" y="235741"/>
                  <a:pt x="3221372" y="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6264" name="フリーフォーム 11"/>
          <p:cNvSpPr>
            <a:spLocks/>
          </p:cNvSpPr>
          <p:nvPr/>
        </p:nvSpPr>
        <p:spPr bwMode="auto">
          <a:xfrm>
            <a:off x="3417888" y="3654425"/>
            <a:ext cx="3995737" cy="2333625"/>
          </a:xfrm>
          <a:custGeom>
            <a:avLst/>
            <a:gdLst>
              <a:gd name="T0" fmla="*/ 0 w 3995741"/>
              <a:gd name="T1" fmla="*/ 2334841 h 2333321"/>
              <a:gd name="T2" fmla="*/ 722739 w 3995741"/>
              <a:gd name="T3" fmla="*/ 2148881 h 2333321"/>
              <a:gd name="T4" fmla="*/ 1507427 w 3995741"/>
              <a:gd name="T5" fmla="*/ 1735634 h 2333321"/>
              <a:gd name="T6" fmla="*/ 2209521 w 3995741"/>
              <a:gd name="T7" fmla="*/ 1229407 h 2333321"/>
              <a:gd name="T8" fmla="*/ 3995721 w 3995741"/>
              <a:gd name="T9" fmla="*/ 0 h 2333321"/>
              <a:gd name="T10" fmla="*/ 3995721 w 3995741"/>
              <a:gd name="T11" fmla="*/ 0 h 23333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95741" h="2333321">
                <a:moveTo>
                  <a:pt x="0" y="2333321"/>
                </a:moveTo>
                <a:cubicBezTo>
                  <a:pt x="235752" y="2290302"/>
                  <a:pt x="471505" y="2247284"/>
                  <a:pt x="722744" y="2147481"/>
                </a:cubicBezTo>
                <a:cubicBezTo>
                  <a:pt x="973983" y="2047678"/>
                  <a:pt x="1259639" y="1887650"/>
                  <a:pt x="1507437" y="1734504"/>
                </a:cubicBezTo>
                <a:cubicBezTo>
                  <a:pt x="1755235" y="1581358"/>
                  <a:pt x="2209531" y="1228607"/>
                  <a:pt x="2209531" y="1228607"/>
                </a:cubicBezTo>
                <a:lnTo>
                  <a:pt x="3995741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6265" name="フリーフォーム 12"/>
          <p:cNvSpPr>
            <a:spLocks/>
          </p:cNvSpPr>
          <p:nvPr/>
        </p:nvSpPr>
        <p:spPr bwMode="auto">
          <a:xfrm>
            <a:off x="4476750" y="2525713"/>
            <a:ext cx="2482850" cy="827087"/>
          </a:xfrm>
          <a:custGeom>
            <a:avLst/>
            <a:gdLst>
              <a:gd name="T0" fmla="*/ 2482254 w 2482999"/>
              <a:gd name="T1" fmla="*/ 0 h 827428"/>
              <a:gd name="T2" fmla="*/ 1274069 w 2482999"/>
              <a:gd name="T3" fmla="*/ 724764 h 827428"/>
              <a:gd name="T4" fmla="*/ 757979 w 2482999"/>
              <a:gd name="T5" fmla="*/ 775689 h 827428"/>
              <a:gd name="T6" fmla="*/ 0 w 2482999"/>
              <a:gd name="T7" fmla="*/ 306151 h 8274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82999" h="827428">
                <a:moveTo>
                  <a:pt x="2482999" y="0"/>
                </a:moveTo>
                <a:cubicBezTo>
                  <a:pt x="1960730" y="390607"/>
                  <a:pt x="1561915" y="596710"/>
                  <a:pt x="1274449" y="726258"/>
                </a:cubicBezTo>
                <a:cubicBezTo>
                  <a:pt x="986983" y="855806"/>
                  <a:pt x="970612" y="847201"/>
                  <a:pt x="758204" y="777288"/>
                </a:cubicBezTo>
                <a:cubicBezTo>
                  <a:pt x="545796" y="707375"/>
                  <a:pt x="706086" y="756489"/>
                  <a:pt x="0" y="306781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cxnSp>
        <p:nvCxnSpPr>
          <p:cNvPr id="15" name="直線コネクタ 14"/>
          <p:cNvCxnSpPr/>
          <p:nvPr/>
        </p:nvCxnSpPr>
        <p:spPr bwMode="auto">
          <a:xfrm>
            <a:off x="196850" y="5708650"/>
            <a:ext cx="628650" cy="46037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267" name="直方体 15"/>
          <p:cNvSpPr>
            <a:spLocks noChangeArrowheads="1"/>
          </p:cNvSpPr>
          <p:nvPr/>
        </p:nvSpPr>
        <p:spPr bwMode="auto">
          <a:xfrm>
            <a:off x="7118350" y="2963863"/>
            <a:ext cx="503238" cy="512762"/>
          </a:xfrm>
          <a:prstGeom prst="cube">
            <a:avLst>
              <a:gd name="adj" fmla="val 25000"/>
            </a:avLst>
          </a:prstGeom>
          <a:solidFill>
            <a:schemeClr val="tx2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defTabSz="914400"/>
            <a:endParaRPr lang="ja-JP" altLang="en-US" sz="2000"/>
          </a:p>
        </p:txBody>
      </p:sp>
      <p:sp>
        <p:nvSpPr>
          <p:cNvPr id="17" name="直方体 16"/>
          <p:cNvSpPr/>
          <p:nvPr/>
        </p:nvSpPr>
        <p:spPr bwMode="auto">
          <a:xfrm rot="1651116">
            <a:off x="6729668" y="3800751"/>
            <a:ext cx="171406" cy="164256"/>
          </a:xfrm>
          <a:prstGeom prst="cub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  <a:extLst/>
        </p:spPr>
        <p:txBody>
          <a:bodyPr wrap="none"/>
          <a:lstStyle/>
          <a:p>
            <a:pPr defTabSz="914400">
              <a:defRPr/>
            </a:pPr>
            <a:endParaRPr lang="ja-JP" altLang="en-US" sz="2000"/>
          </a:p>
        </p:txBody>
      </p:sp>
      <p:sp>
        <p:nvSpPr>
          <p:cNvPr id="20" name="直方体 19"/>
          <p:cNvSpPr/>
          <p:nvPr/>
        </p:nvSpPr>
        <p:spPr bwMode="auto">
          <a:xfrm>
            <a:off x="5748620" y="3486345"/>
            <a:ext cx="100233" cy="96052"/>
          </a:xfrm>
          <a:prstGeom prst="cube">
            <a:avLst/>
          </a:prstGeom>
          <a:solidFill>
            <a:schemeClr val="bg2">
              <a:lumMod val="25000"/>
              <a:lumOff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  <a:extLst/>
        </p:spPr>
        <p:txBody>
          <a:bodyPr wrap="none"/>
          <a:lstStyle/>
          <a:p>
            <a:pPr defTabSz="914400">
              <a:defRPr/>
            </a:pPr>
            <a:endParaRPr lang="ja-JP" altLang="en-US" sz="2000"/>
          </a:p>
        </p:txBody>
      </p:sp>
      <p:sp>
        <p:nvSpPr>
          <p:cNvPr id="96270" name="テキスト ボックス 20"/>
          <p:cNvSpPr txBox="1">
            <a:spLocks noChangeArrowheads="1"/>
          </p:cNvSpPr>
          <p:nvPr/>
        </p:nvSpPr>
        <p:spPr bwMode="auto">
          <a:xfrm>
            <a:off x="6838950" y="3879850"/>
            <a:ext cx="731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/>
              <a:t>8kW</a:t>
            </a:r>
          </a:p>
          <a:p>
            <a:r>
              <a:rPr lang="en-US" altLang="ja-JP" sz="1600" dirty="0" smtClean="0"/>
              <a:t>Dump</a:t>
            </a:r>
            <a:endParaRPr lang="ja-JP" altLang="en-US" sz="1600" dirty="0"/>
          </a:p>
        </p:txBody>
      </p:sp>
      <p:sp>
        <p:nvSpPr>
          <p:cNvPr id="96271" name="テキスト ボックス 21"/>
          <p:cNvSpPr txBox="1">
            <a:spLocks noChangeArrowheads="1"/>
          </p:cNvSpPr>
          <p:nvPr/>
        </p:nvSpPr>
        <p:spPr bwMode="auto">
          <a:xfrm>
            <a:off x="5797550" y="3059113"/>
            <a:ext cx="73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10W</a:t>
            </a:r>
          </a:p>
          <a:p>
            <a:r>
              <a:rPr lang="ja-JP" altLang="en-US" sz="1600"/>
              <a:t>ダンプ</a:t>
            </a:r>
            <a:endParaRPr lang="en-US" altLang="ja-JP" sz="1600"/>
          </a:p>
        </p:txBody>
      </p:sp>
      <p:sp>
        <p:nvSpPr>
          <p:cNvPr id="23" name="直方体 22"/>
          <p:cNvSpPr/>
          <p:nvPr/>
        </p:nvSpPr>
        <p:spPr bwMode="auto">
          <a:xfrm rot="16049821">
            <a:off x="3759604" y="1132626"/>
            <a:ext cx="247798" cy="237462"/>
          </a:xfrm>
          <a:prstGeom prst="cub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>
              <a:rot lat="0" lon="0" rev="6420000"/>
            </a:lightRig>
          </a:scene3d>
          <a:sp3d prstMaterial="legacyWireframe"/>
          <a:extLst/>
        </p:spPr>
        <p:txBody>
          <a:bodyPr wrap="none"/>
          <a:lstStyle/>
          <a:p>
            <a:pPr defTabSz="914400">
              <a:defRPr/>
            </a:pPr>
            <a:endParaRPr lang="ja-JP" altLang="en-US" sz="2000"/>
          </a:p>
        </p:txBody>
      </p:sp>
      <p:cxnSp>
        <p:nvCxnSpPr>
          <p:cNvPr id="25" name="直線コネクタ 24"/>
          <p:cNvCxnSpPr/>
          <p:nvPr/>
        </p:nvCxnSpPr>
        <p:spPr bwMode="auto">
          <a:xfrm flipV="1">
            <a:off x="3417888" y="2486025"/>
            <a:ext cx="341312" cy="2381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コネクタ 26"/>
          <p:cNvCxnSpPr/>
          <p:nvPr/>
        </p:nvCxnSpPr>
        <p:spPr bwMode="auto">
          <a:xfrm>
            <a:off x="3759200" y="2486025"/>
            <a:ext cx="173038" cy="128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直線コネクタ 29"/>
          <p:cNvCxnSpPr/>
          <p:nvPr/>
        </p:nvCxnSpPr>
        <p:spPr bwMode="auto">
          <a:xfrm flipV="1">
            <a:off x="3932238" y="2401888"/>
            <a:ext cx="333375" cy="2127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線コネクタ 31"/>
          <p:cNvCxnSpPr/>
          <p:nvPr/>
        </p:nvCxnSpPr>
        <p:spPr bwMode="auto">
          <a:xfrm flipV="1">
            <a:off x="4265613" y="1690688"/>
            <a:ext cx="0" cy="711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直線コネクタ 33"/>
          <p:cNvCxnSpPr/>
          <p:nvPr/>
        </p:nvCxnSpPr>
        <p:spPr bwMode="auto">
          <a:xfrm flipH="1" flipV="1">
            <a:off x="3871913" y="1452563"/>
            <a:ext cx="393700" cy="2381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直線コネクタ 35"/>
          <p:cNvCxnSpPr/>
          <p:nvPr/>
        </p:nvCxnSpPr>
        <p:spPr bwMode="auto">
          <a:xfrm flipV="1">
            <a:off x="4471988" y="2663825"/>
            <a:ext cx="238125" cy="1746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直線コネクタ 37"/>
          <p:cNvCxnSpPr/>
          <p:nvPr/>
        </p:nvCxnSpPr>
        <p:spPr bwMode="auto">
          <a:xfrm flipV="1">
            <a:off x="4710113" y="1628775"/>
            <a:ext cx="0" cy="10350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線コネクタ 39"/>
          <p:cNvCxnSpPr/>
          <p:nvPr/>
        </p:nvCxnSpPr>
        <p:spPr bwMode="auto">
          <a:xfrm flipH="1" flipV="1">
            <a:off x="4168775" y="1319213"/>
            <a:ext cx="541338" cy="3095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直線コネクタ 44"/>
          <p:cNvCxnSpPr/>
          <p:nvPr/>
        </p:nvCxnSpPr>
        <p:spPr bwMode="auto">
          <a:xfrm flipV="1">
            <a:off x="4564063" y="3175000"/>
            <a:ext cx="485775" cy="31115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284" name="テキスト ボックス 45"/>
          <p:cNvSpPr txBox="1">
            <a:spLocks noChangeArrowheads="1"/>
          </p:cNvSpPr>
          <p:nvPr/>
        </p:nvSpPr>
        <p:spPr bwMode="auto">
          <a:xfrm>
            <a:off x="4964111" y="2505071"/>
            <a:ext cx="13644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smtClean="0"/>
              <a:t>Separation </a:t>
            </a:r>
          </a:p>
          <a:p>
            <a:r>
              <a:rPr lang="en-US" altLang="ja-JP" sz="1800" dirty="0" smtClean="0"/>
              <a:t>wall</a:t>
            </a:r>
            <a:endParaRPr lang="ja-JP" altLang="en-US" sz="1800" dirty="0"/>
          </a:p>
        </p:txBody>
      </p:sp>
      <p:sp>
        <p:nvSpPr>
          <p:cNvPr id="47" name="直方体 46"/>
          <p:cNvSpPr/>
          <p:nvPr/>
        </p:nvSpPr>
        <p:spPr bwMode="auto">
          <a:xfrm rot="16200000">
            <a:off x="3607281" y="2633069"/>
            <a:ext cx="118883" cy="113924"/>
          </a:xfrm>
          <a:prstGeom prst="cube">
            <a:avLst/>
          </a:prstGeom>
          <a:solidFill>
            <a:schemeClr val="bg2">
              <a:lumMod val="25000"/>
              <a:lumOff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  <a:extLst/>
        </p:spPr>
        <p:txBody>
          <a:bodyPr wrap="none"/>
          <a:lstStyle/>
          <a:p>
            <a:pPr defTabSz="914400">
              <a:defRPr/>
            </a:pPr>
            <a:endParaRPr lang="ja-JP" altLang="en-US" sz="2000"/>
          </a:p>
        </p:txBody>
      </p:sp>
      <p:sp>
        <p:nvSpPr>
          <p:cNvPr id="96286" name="テキスト ボックス 47"/>
          <p:cNvSpPr txBox="1">
            <a:spLocks noChangeArrowheads="1"/>
          </p:cNvSpPr>
          <p:nvPr/>
        </p:nvSpPr>
        <p:spPr bwMode="auto">
          <a:xfrm>
            <a:off x="2906713" y="2525713"/>
            <a:ext cx="731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/>
              <a:t>10W</a:t>
            </a:r>
          </a:p>
          <a:p>
            <a:r>
              <a:rPr lang="en-US" altLang="ja-JP" sz="1600" dirty="0" smtClean="0"/>
              <a:t>Dump</a:t>
            </a:r>
            <a:endParaRPr lang="en-US" altLang="ja-JP" sz="1600" dirty="0"/>
          </a:p>
        </p:txBody>
      </p:sp>
      <p:sp>
        <p:nvSpPr>
          <p:cNvPr id="96287" name="テキスト ボックス 50"/>
          <p:cNvSpPr txBox="1">
            <a:spLocks noChangeArrowheads="1"/>
          </p:cNvSpPr>
          <p:nvPr/>
        </p:nvSpPr>
        <p:spPr bwMode="auto">
          <a:xfrm>
            <a:off x="2924175" y="1690688"/>
            <a:ext cx="1219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 smtClean="0"/>
              <a:t>Vertical bend</a:t>
            </a:r>
          </a:p>
          <a:p>
            <a:r>
              <a:rPr lang="ja-JP" altLang="en-US" sz="1400" dirty="0" smtClean="0"/>
              <a:t> </a:t>
            </a:r>
            <a:r>
              <a:rPr lang="en-US" altLang="ja-JP" sz="1400" dirty="0" smtClean="0"/>
              <a:t>(90</a:t>
            </a:r>
            <a:r>
              <a:rPr lang="en-US" altLang="ja-JP" sz="1400" dirty="0"/>
              <a:t> </a:t>
            </a:r>
            <a:r>
              <a:rPr lang="en-US" altLang="ja-JP" sz="1400" dirty="0" err="1" smtClean="0"/>
              <a:t>deg</a:t>
            </a:r>
            <a:r>
              <a:rPr lang="ja-JP" altLang="en-US" sz="1400" dirty="0" smtClean="0"/>
              <a:t>）</a:t>
            </a:r>
            <a:endParaRPr lang="ja-JP" altLang="en-US" sz="14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36525" y="3044825"/>
            <a:ext cx="2781531" cy="120032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smtClean="0"/>
              <a:t>H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 Beam of LINAC</a:t>
            </a:r>
            <a:endParaRPr lang="en-US" altLang="ja-JP" dirty="0"/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dirty="0"/>
              <a:t>400 MeV 25Hz 250kW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dirty="0" smtClean="0"/>
              <a:t>Macro pulse </a:t>
            </a:r>
            <a:r>
              <a:rPr lang="en-US" altLang="ja-JP" dirty="0"/>
              <a:t>0.5ms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dirty="0" smtClean="0"/>
              <a:t>Peak current</a:t>
            </a:r>
            <a:r>
              <a:rPr lang="ja-JP" altLang="en-US" dirty="0"/>
              <a:t>　</a:t>
            </a:r>
            <a:r>
              <a:rPr lang="en-US" altLang="ja-JP" dirty="0"/>
              <a:t>50mA</a:t>
            </a:r>
            <a:endParaRPr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794243" y="1193803"/>
            <a:ext cx="2787943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smtClean="0"/>
              <a:t>H</a:t>
            </a:r>
            <a:r>
              <a:rPr lang="en-US" altLang="ja-JP" baseline="30000" dirty="0" smtClean="0"/>
              <a:t>-</a:t>
            </a:r>
            <a:r>
              <a:rPr lang="en-US" altLang="ja-JP" dirty="0"/>
              <a:t> </a:t>
            </a:r>
            <a:r>
              <a:rPr lang="en-US" altLang="ja-JP" dirty="0" smtClean="0"/>
              <a:t>Beam</a:t>
            </a:r>
            <a:endParaRPr lang="en-US" altLang="ja-JP" dirty="0"/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dirty="0"/>
              <a:t>400 MeV 25Hz 10W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dirty="0" smtClean="0"/>
              <a:t>Pulse width ns~ 0.5ms</a:t>
            </a:r>
            <a:endParaRPr lang="en-US" altLang="ja-JP" dirty="0"/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dirty="0" smtClean="0"/>
              <a:t>Peak current 50mA</a:t>
            </a:r>
            <a:endParaRPr lang="ja-JP" altLang="en-US" dirty="0"/>
          </a:p>
        </p:txBody>
      </p:sp>
      <p:cxnSp>
        <p:nvCxnSpPr>
          <p:cNvPr id="55" name="直線矢印コネクタ 54"/>
          <p:cNvCxnSpPr/>
          <p:nvPr/>
        </p:nvCxnSpPr>
        <p:spPr bwMode="auto">
          <a:xfrm flipH="1" flipV="1">
            <a:off x="4914900" y="4986338"/>
            <a:ext cx="11113" cy="5667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291" name="テキスト ボックス 55"/>
          <p:cNvSpPr txBox="1">
            <a:spLocks noChangeArrowheads="1"/>
          </p:cNvSpPr>
          <p:nvPr/>
        </p:nvSpPr>
        <p:spPr bwMode="auto">
          <a:xfrm>
            <a:off x="4505325" y="5553075"/>
            <a:ext cx="1796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YAG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( </a:t>
            </a:r>
            <a:r>
              <a:rPr lang="en-US" altLang="ja-JP" sz="1800" dirty="0"/>
              <a:t>2J/pulse)</a:t>
            </a:r>
            <a:endParaRPr lang="ja-JP" altLang="en-US" sz="1800" dirty="0"/>
          </a:p>
        </p:txBody>
      </p:sp>
      <p:sp>
        <p:nvSpPr>
          <p:cNvPr id="96292" name="テキスト ボックス 56"/>
          <p:cNvSpPr txBox="1">
            <a:spLocks noChangeArrowheads="1"/>
          </p:cNvSpPr>
          <p:nvPr/>
        </p:nvSpPr>
        <p:spPr bwMode="auto">
          <a:xfrm>
            <a:off x="984250" y="5338763"/>
            <a:ext cx="40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H</a:t>
            </a:r>
            <a:r>
              <a:rPr lang="en-US" altLang="ja-JP" sz="1800" baseline="30000">
                <a:solidFill>
                  <a:srgbClr val="FF0000"/>
                </a:solidFill>
              </a:rPr>
              <a:t>-</a:t>
            </a:r>
            <a:endParaRPr lang="ja-JP" altLang="en-US" sz="1800" baseline="30000">
              <a:solidFill>
                <a:srgbClr val="FF0000"/>
              </a:solidFill>
            </a:endParaRPr>
          </a:p>
        </p:txBody>
      </p:sp>
      <p:sp>
        <p:nvSpPr>
          <p:cNvPr id="96293" name="テキスト ボックス 57"/>
          <p:cNvSpPr txBox="1">
            <a:spLocks noChangeArrowheads="1"/>
          </p:cNvSpPr>
          <p:nvPr/>
        </p:nvSpPr>
        <p:spPr bwMode="auto">
          <a:xfrm>
            <a:off x="5045075" y="4737100"/>
            <a:ext cx="40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H</a:t>
            </a:r>
            <a:r>
              <a:rPr lang="en-US" altLang="ja-JP" sz="1800" baseline="30000">
                <a:solidFill>
                  <a:srgbClr val="FF0000"/>
                </a:solidFill>
              </a:rPr>
              <a:t>-</a:t>
            </a:r>
            <a:endParaRPr lang="ja-JP" altLang="en-US" sz="1800" baseline="30000">
              <a:solidFill>
                <a:srgbClr val="FF0000"/>
              </a:solidFill>
            </a:endParaRPr>
          </a:p>
        </p:txBody>
      </p:sp>
      <p:sp>
        <p:nvSpPr>
          <p:cNvPr id="96294" name="テキスト ボックス 58"/>
          <p:cNvSpPr txBox="1">
            <a:spLocks noChangeArrowheads="1"/>
          </p:cNvSpPr>
          <p:nvPr/>
        </p:nvSpPr>
        <p:spPr bwMode="auto">
          <a:xfrm>
            <a:off x="5049838" y="3810000"/>
            <a:ext cx="439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H</a:t>
            </a:r>
            <a:r>
              <a:rPr lang="en-US" altLang="ja-JP" sz="1800" baseline="30000">
                <a:solidFill>
                  <a:srgbClr val="FF0000"/>
                </a:solidFill>
              </a:rPr>
              <a:t>+</a:t>
            </a:r>
            <a:endParaRPr lang="ja-JP" altLang="en-US" sz="1800" baseline="30000">
              <a:solidFill>
                <a:srgbClr val="FF0000"/>
              </a:solidFill>
            </a:endParaRPr>
          </a:p>
        </p:txBody>
      </p:sp>
      <p:sp>
        <p:nvSpPr>
          <p:cNvPr id="96295" name="テキスト ボックス 59"/>
          <p:cNvSpPr txBox="1">
            <a:spLocks noChangeArrowheads="1"/>
          </p:cNvSpPr>
          <p:nvPr/>
        </p:nvSpPr>
        <p:spPr bwMode="auto">
          <a:xfrm>
            <a:off x="4621213" y="4513263"/>
            <a:ext cx="42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</a:rPr>
              <a:t>H</a:t>
            </a:r>
            <a:r>
              <a:rPr lang="ja-JP" sz="1800" baseline="30000">
                <a:solidFill>
                  <a:srgbClr val="FF0000"/>
                </a:solidFill>
              </a:rPr>
              <a:t>0</a:t>
            </a:r>
            <a:endParaRPr lang="ja-JP" altLang="en-US" sz="1800" baseline="30000">
              <a:solidFill>
                <a:srgbClr val="FF0000"/>
              </a:solidFill>
            </a:endParaRPr>
          </a:p>
        </p:txBody>
      </p:sp>
      <p:sp>
        <p:nvSpPr>
          <p:cNvPr id="96296" name="テキスト ボックス 60"/>
          <p:cNvSpPr txBox="1">
            <a:spLocks noChangeArrowheads="1"/>
          </p:cNvSpPr>
          <p:nvPr/>
        </p:nvSpPr>
        <p:spPr bwMode="auto">
          <a:xfrm>
            <a:off x="3360738" y="3987800"/>
            <a:ext cx="1274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H</a:t>
            </a:r>
            <a:r>
              <a:rPr lang="en-US" altLang="ja-JP" sz="1800" baseline="30000" dirty="0" smtClean="0"/>
              <a:t>0 </a:t>
            </a:r>
            <a:r>
              <a:rPr lang="en-US" altLang="ja-JP" sz="1800" dirty="0" smtClean="0"/>
              <a:t>&gt;H</a:t>
            </a:r>
            <a:r>
              <a:rPr lang="en-US" altLang="ja-JP" sz="1800" baseline="30000" dirty="0" smtClean="0"/>
              <a:t>+</a:t>
            </a:r>
            <a:r>
              <a:rPr lang="en-US" altLang="ja-JP" sz="1800" dirty="0" smtClean="0"/>
              <a:t> foil</a:t>
            </a:r>
            <a:endParaRPr lang="ja-JP" altLang="en-US" sz="1800" dirty="0"/>
          </a:p>
        </p:txBody>
      </p:sp>
      <p:cxnSp>
        <p:nvCxnSpPr>
          <p:cNvPr id="63" name="直線矢印コネクタ 62"/>
          <p:cNvCxnSpPr>
            <a:endCxn id="96295" idx="3"/>
          </p:cNvCxnSpPr>
          <p:nvPr/>
        </p:nvCxnSpPr>
        <p:spPr bwMode="auto">
          <a:xfrm>
            <a:off x="4381500" y="4359275"/>
            <a:ext cx="668338" cy="338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298" name="テキスト ボックス 63"/>
          <p:cNvSpPr txBox="1">
            <a:spLocks noChangeArrowheads="1"/>
          </p:cNvSpPr>
          <p:nvPr/>
        </p:nvSpPr>
        <p:spPr bwMode="auto">
          <a:xfrm>
            <a:off x="5746750" y="4730750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TEF-T BT: 130m</a:t>
            </a:r>
            <a:endParaRPr lang="ja-JP" altLang="en-US" sz="1800"/>
          </a:p>
        </p:txBody>
      </p:sp>
      <p:cxnSp>
        <p:nvCxnSpPr>
          <p:cNvPr id="66" name="直線コネクタ 65"/>
          <p:cNvCxnSpPr/>
          <p:nvPr/>
        </p:nvCxnSpPr>
        <p:spPr bwMode="auto">
          <a:xfrm flipH="1">
            <a:off x="952500" y="4881563"/>
            <a:ext cx="296863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直線コネクタ 66"/>
          <p:cNvCxnSpPr/>
          <p:nvPr/>
        </p:nvCxnSpPr>
        <p:spPr bwMode="auto">
          <a:xfrm flipH="1">
            <a:off x="1243013" y="5033963"/>
            <a:ext cx="295275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直線コネクタ 67"/>
          <p:cNvCxnSpPr/>
          <p:nvPr/>
        </p:nvCxnSpPr>
        <p:spPr bwMode="auto">
          <a:xfrm flipH="1">
            <a:off x="1479550" y="5113338"/>
            <a:ext cx="296863" cy="1031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直線コネクタ 68"/>
          <p:cNvCxnSpPr/>
          <p:nvPr/>
        </p:nvCxnSpPr>
        <p:spPr bwMode="auto">
          <a:xfrm flipH="1">
            <a:off x="1747838" y="5180013"/>
            <a:ext cx="296862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直線コネクタ 69"/>
          <p:cNvCxnSpPr/>
          <p:nvPr/>
        </p:nvCxnSpPr>
        <p:spPr bwMode="auto">
          <a:xfrm flipH="1">
            <a:off x="2017713" y="5227638"/>
            <a:ext cx="295275" cy="1031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直線コネクタ 70"/>
          <p:cNvCxnSpPr/>
          <p:nvPr/>
        </p:nvCxnSpPr>
        <p:spPr bwMode="auto">
          <a:xfrm flipH="1">
            <a:off x="1104900" y="4949825"/>
            <a:ext cx="296863" cy="1031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600" y="5243513"/>
            <a:ext cx="20764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" name="Line 13"/>
          <p:cNvSpPr>
            <a:spLocks noChangeShapeType="1"/>
          </p:cNvSpPr>
          <p:nvPr/>
        </p:nvSpPr>
        <p:spPr bwMode="auto">
          <a:xfrm flipH="1">
            <a:off x="6959600" y="5964238"/>
            <a:ext cx="1866900" cy="169862"/>
          </a:xfrm>
          <a:prstGeom prst="line">
            <a:avLst/>
          </a:prstGeom>
          <a:noFill/>
          <a:ln w="28575" cmpd="sng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/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7743825" y="4808538"/>
            <a:ext cx="1168400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/>
              <a:t>3NBT</a:t>
            </a:r>
            <a:r>
              <a:rPr lang="ja-JP" altLang="en-US" sz="1400" dirty="0"/>
              <a:t> </a:t>
            </a:r>
            <a:r>
              <a:rPr lang="en-US" altLang="ja-JP" sz="1400" dirty="0"/>
              <a:t>Dump</a:t>
            </a:r>
          </a:p>
        </p:txBody>
      </p:sp>
      <p:cxnSp>
        <p:nvCxnSpPr>
          <p:cNvPr id="51" name="直線コネクタ 50"/>
          <p:cNvCxnSpPr/>
          <p:nvPr/>
        </p:nvCxnSpPr>
        <p:spPr bwMode="auto">
          <a:xfrm flipH="1">
            <a:off x="2293938" y="5268913"/>
            <a:ext cx="295275" cy="1031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直線コネクタ 53"/>
          <p:cNvCxnSpPr/>
          <p:nvPr/>
        </p:nvCxnSpPr>
        <p:spPr bwMode="auto">
          <a:xfrm flipH="1">
            <a:off x="2590800" y="5287963"/>
            <a:ext cx="295275" cy="1031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310" name="テキスト ボックス 1"/>
          <p:cNvSpPr txBox="1">
            <a:spLocks noChangeArrowheads="1"/>
          </p:cNvSpPr>
          <p:nvPr/>
        </p:nvSpPr>
        <p:spPr bwMode="auto">
          <a:xfrm>
            <a:off x="1836734" y="4808538"/>
            <a:ext cx="1556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smtClean="0"/>
              <a:t>Constraceted</a:t>
            </a:r>
            <a:endParaRPr lang="ja-JP" altLang="en-US" sz="1800" dirty="0"/>
          </a:p>
        </p:txBody>
      </p:sp>
      <p:sp>
        <p:nvSpPr>
          <p:cNvPr id="96311" name="テキスト ボックス 56"/>
          <p:cNvSpPr txBox="1">
            <a:spLocks noChangeArrowheads="1"/>
          </p:cNvSpPr>
          <p:nvPr/>
        </p:nvSpPr>
        <p:spPr bwMode="auto">
          <a:xfrm>
            <a:off x="3273425" y="4406897"/>
            <a:ext cx="1351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smtClean="0"/>
              <a:t>New facility</a:t>
            </a:r>
            <a:endParaRPr lang="ja-JP" altLang="en-US" sz="1800" dirty="0"/>
          </a:p>
        </p:txBody>
      </p:sp>
      <p:grpSp>
        <p:nvGrpSpPr>
          <p:cNvPr id="96312" name="図形グループ 55"/>
          <p:cNvGrpSpPr>
            <a:grpSpLocks/>
          </p:cNvGrpSpPr>
          <p:nvPr/>
        </p:nvGrpSpPr>
        <p:grpSpPr bwMode="auto">
          <a:xfrm>
            <a:off x="388938" y="1249363"/>
            <a:ext cx="2100262" cy="1714500"/>
            <a:chOff x="1010586" y="1607689"/>
            <a:chExt cx="2100262" cy="1714500"/>
          </a:xfrm>
        </p:grpSpPr>
        <p:sp>
          <p:nvSpPr>
            <p:cNvPr id="96313" name="正方形/長方形 126"/>
            <p:cNvSpPr>
              <a:spLocks noChangeArrowheads="1"/>
            </p:cNvSpPr>
            <p:nvPr/>
          </p:nvSpPr>
          <p:spPr bwMode="auto">
            <a:xfrm>
              <a:off x="1050273" y="1607689"/>
              <a:ext cx="1673225" cy="17145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defTabSz="914400"/>
              <a:endParaRPr lang="ja-JP" altLang="en-US" sz="2000"/>
            </a:p>
          </p:txBody>
        </p:sp>
        <p:sp>
          <p:nvSpPr>
            <p:cNvPr id="96314" name="テキスト ボックス 127"/>
            <p:cNvSpPr txBox="1">
              <a:spLocks noChangeArrowheads="1"/>
            </p:cNvSpPr>
            <p:nvPr/>
          </p:nvSpPr>
          <p:spPr bwMode="auto">
            <a:xfrm>
              <a:off x="1061386" y="1618801"/>
              <a:ext cx="20494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600"/>
                <a:t>LINAC beam</a:t>
              </a:r>
              <a:endParaRPr lang="ja-JP" altLang="en-US" sz="1600"/>
            </a:p>
          </p:txBody>
        </p:sp>
        <p:grpSp>
          <p:nvGrpSpPr>
            <p:cNvPr id="96315" name="図形グループ 128"/>
            <p:cNvGrpSpPr>
              <a:grpSpLocks/>
            </p:cNvGrpSpPr>
            <p:nvPr/>
          </p:nvGrpSpPr>
          <p:grpSpPr bwMode="auto">
            <a:xfrm>
              <a:off x="1213786" y="2469701"/>
              <a:ext cx="1328737" cy="419100"/>
              <a:chOff x="1119188" y="5105400"/>
              <a:chExt cx="2849753" cy="827088"/>
            </a:xfrm>
          </p:grpSpPr>
          <p:sp>
            <p:nvSpPr>
              <p:cNvPr id="96319" name="Rectangle 39"/>
              <p:cNvSpPr>
                <a:spLocks noChangeArrowheads="1"/>
              </p:cNvSpPr>
              <p:nvPr/>
            </p:nvSpPr>
            <p:spPr bwMode="auto">
              <a:xfrm>
                <a:off x="1119188" y="5916613"/>
                <a:ext cx="605901" cy="1587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6320" name="Rectangle 40"/>
              <p:cNvSpPr>
                <a:spLocks noChangeArrowheads="1"/>
              </p:cNvSpPr>
              <p:nvPr/>
            </p:nvSpPr>
            <p:spPr bwMode="auto">
              <a:xfrm>
                <a:off x="1720705" y="5343525"/>
                <a:ext cx="8768" cy="58102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6321" name="Rectangle 41"/>
              <p:cNvSpPr>
                <a:spLocks noChangeArrowheads="1"/>
              </p:cNvSpPr>
              <p:nvPr/>
            </p:nvSpPr>
            <p:spPr bwMode="auto">
              <a:xfrm>
                <a:off x="1725089" y="5335588"/>
                <a:ext cx="1637950" cy="1587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6322" name="Rectangle 42"/>
              <p:cNvSpPr>
                <a:spLocks noChangeArrowheads="1"/>
              </p:cNvSpPr>
              <p:nvPr/>
            </p:nvSpPr>
            <p:spPr bwMode="auto">
              <a:xfrm>
                <a:off x="3358655" y="5343525"/>
                <a:ext cx="8768" cy="58102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6323" name="Rectangle 43"/>
              <p:cNvSpPr>
                <a:spLocks noChangeArrowheads="1"/>
              </p:cNvSpPr>
              <p:nvPr/>
            </p:nvSpPr>
            <p:spPr bwMode="auto">
              <a:xfrm>
                <a:off x="3363040" y="5916613"/>
                <a:ext cx="605901" cy="1587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6324" name="Rectangle 44"/>
              <p:cNvSpPr>
                <a:spLocks noChangeArrowheads="1"/>
              </p:cNvSpPr>
              <p:nvPr/>
            </p:nvSpPr>
            <p:spPr bwMode="auto">
              <a:xfrm rot="-5400000">
                <a:off x="1365582" y="5768523"/>
                <a:ext cx="0" cy="26919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ja-JP" altLang="en-US" sz="3200"/>
              </a:p>
            </p:txBody>
          </p:sp>
          <p:grpSp>
            <p:nvGrpSpPr>
              <p:cNvPr id="96325" name="Group 56"/>
              <p:cNvGrpSpPr>
                <a:grpSpLocks/>
              </p:cNvGrpSpPr>
              <p:nvPr/>
            </p:nvGrpSpPr>
            <p:grpSpPr bwMode="auto">
              <a:xfrm>
                <a:off x="1760163" y="5105400"/>
                <a:ext cx="1602876" cy="90488"/>
                <a:chOff x="1242" y="3297"/>
                <a:chExt cx="1828" cy="57"/>
              </a:xfrm>
            </p:grpSpPr>
            <p:sp>
              <p:nvSpPr>
                <p:cNvPr id="96326" name="Line 57"/>
                <p:cNvSpPr>
                  <a:spLocks noChangeShapeType="1"/>
                </p:cNvSpPr>
                <p:nvPr/>
              </p:nvSpPr>
              <p:spPr bwMode="auto">
                <a:xfrm>
                  <a:off x="1242" y="3325"/>
                  <a:ext cx="1828" cy="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327" name="Freeform 58"/>
                <p:cNvSpPr>
                  <a:spLocks/>
                </p:cNvSpPr>
                <p:nvPr/>
              </p:nvSpPr>
              <p:spPr bwMode="auto">
                <a:xfrm>
                  <a:off x="1242" y="3297"/>
                  <a:ext cx="57" cy="56"/>
                </a:xfrm>
                <a:custGeom>
                  <a:avLst/>
                  <a:gdLst>
                    <a:gd name="T0" fmla="*/ 2 w 113"/>
                    <a:gd name="T1" fmla="*/ 0 h 114"/>
                    <a:gd name="T2" fmla="*/ 0 w 113"/>
                    <a:gd name="T3" fmla="*/ 0 h 114"/>
                    <a:gd name="T4" fmla="*/ 2 w 113"/>
                    <a:gd name="T5" fmla="*/ 1 h 1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3" h="114">
                      <a:moveTo>
                        <a:pt x="113" y="0"/>
                      </a:moveTo>
                      <a:lnTo>
                        <a:pt x="0" y="58"/>
                      </a:lnTo>
                      <a:lnTo>
                        <a:pt x="113" y="114"/>
                      </a:ln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328" name="Freeform 59"/>
                <p:cNvSpPr>
                  <a:spLocks/>
                </p:cNvSpPr>
                <p:nvPr/>
              </p:nvSpPr>
              <p:spPr bwMode="auto">
                <a:xfrm>
                  <a:off x="3013" y="3297"/>
                  <a:ext cx="57" cy="57"/>
                </a:xfrm>
                <a:custGeom>
                  <a:avLst/>
                  <a:gdLst>
                    <a:gd name="T0" fmla="*/ 0 w 113"/>
                    <a:gd name="T1" fmla="*/ 2 h 113"/>
                    <a:gd name="T2" fmla="*/ 2 w 113"/>
                    <a:gd name="T3" fmla="*/ 1 h 113"/>
                    <a:gd name="T4" fmla="*/ 0 w 113"/>
                    <a:gd name="T5" fmla="*/ 0 h 1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3" h="113">
                      <a:moveTo>
                        <a:pt x="0" y="113"/>
                      </a:moveTo>
                      <a:lnTo>
                        <a:pt x="113" y="5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96316" name="テキスト ボックス 139"/>
            <p:cNvSpPr txBox="1">
              <a:spLocks noChangeArrowheads="1"/>
            </p:cNvSpPr>
            <p:nvPr/>
          </p:nvSpPr>
          <p:spPr bwMode="auto">
            <a:xfrm>
              <a:off x="1413811" y="2018851"/>
              <a:ext cx="8763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>
                  <a:solidFill>
                    <a:schemeClr val="tx2"/>
                  </a:solidFill>
                </a:rPr>
                <a:t>0.5 ms</a:t>
              </a:r>
              <a:endParaRPr lang="ja-JP" altLang="en-US" sz="1800">
                <a:solidFill>
                  <a:schemeClr val="tx2"/>
                </a:solidFill>
              </a:endParaRPr>
            </a:p>
          </p:txBody>
        </p:sp>
        <p:sp>
          <p:nvSpPr>
            <p:cNvPr id="96317" name="テキスト ボックス 140"/>
            <p:cNvSpPr txBox="1">
              <a:spLocks noChangeArrowheads="1"/>
            </p:cNvSpPr>
            <p:nvPr/>
          </p:nvSpPr>
          <p:spPr bwMode="auto">
            <a:xfrm rot="-5400000">
              <a:off x="801036" y="2361751"/>
              <a:ext cx="7874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>
                  <a:solidFill>
                    <a:srgbClr val="FF0000"/>
                  </a:solidFill>
                </a:rPr>
                <a:t>50mA</a:t>
              </a:r>
              <a:endParaRPr lang="ja-JP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96318" name="テキスト ボックス 141"/>
            <p:cNvSpPr txBox="1">
              <a:spLocks noChangeArrowheads="1"/>
            </p:cNvSpPr>
            <p:nvPr/>
          </p:nvSpPr>
          <p:spPr bwMode="auto">
            <a:xfrm>
              <a:off x="1976243" y="2921455"/>
              <a:ext cx="7239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25Hz</a:t>
              </a:r>
              <a:endParaRPr lang="ja-JP" altLang="en-US" sz="1800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45917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solidFill>
                  <a:srgbClr val="FFCCCC"/>
                </a:solidFill>
              </a:rPr>
              <a:t>L-TEF</a:t>
            </a:r>
            <a:r>
              <a:rPr lang="ja-JP" altLang="en-US" dirty="0" smtClean="0">
                <a:solidFill>
                  <a:srgbClr val="FFCCCC"/>
                </a:solidFill>
              </a:rPr>
              <a:t> </a:t>
            </a:r>
            <a:r>
              <a:rPr lang="en-US" altLang="ja-JP" dirty="0" smtClean="0">
                <a:solidFill>
                  <a:srgbClr val="FFCCCC"/>
                </a:solidFill>
              </a:rPr>
              <a:t>BT</a:t>
            </a:r>
            <a:r>
              <a:rPr lang="ja-JP" altLang="en-US" dirty="0" smtClean="0">
                <a:solidFill>
                  <a:srgbClr val="FFCCCC"/>
                </a:solidFill>
              </a:rPr>
              <a:t> </a:t>
            </a:r>
            <a:r>
              <a:rPr lang="en-US" altLang="ja-JP" dirty="0" smtClean="0">
                <a:solidFill>
                  <a:srgbClr val="FFCCCC"/>
                </a:solidFill>
              </a:rPr>
              <a:t>optics design</a:t>
            </a:r>
            <a:endParaRPr lang="ja-JP" altLang="en-US" dirty="0">
              <a:solidFill>
                <a:srgbClr val="FFCCCC"/>
              </a:solidFill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155575" y="1023938"/>
            <a:ext cx="4770438" cy="2111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2"/>
              </a:buBlip>
              <a:defRPr kumimoji="1" sz="3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l"/>
              <a:defRPr kumimoji="1" sz="2800">
                <a:solidFill>
                  <a:srgbClr val="FFFFFF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Char char="l"/>
              <a:defRPr kumimoji="1" sz="2400">
                <a:solidFill>
                  <a:srgbClr val="FFFFFF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0"/>
              <a:buChar char="l"/>
              <a:defRPr kumimoji="1" sz="2000">
                <a:solidFill>
                  <a:srgbClr val="FFFFFF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l"/>
              <a:defRPr kumimoji="1" sz="2000">
                <a:solidFill>
                  <a:srgbClr val="FFFFFF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l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ts val="1800"/>
              </a:spcBef>
              <a:defRPr/>
            </a:pPr>
            <a:r>
              <a:rPr lang="en-US" altLang="ja-JP" sz="2000" dirty="0" smtClean="0">
                <a:cs typeface="+mn-cs"/>
              </a:rPr>
              <a:t>TEF-T</a:t>
            </a:r>
            <a:r>
              <a:rPr lang="en-US" altLang="ja-JP" sz="2000" dirty="0" smtClean="0">
                <a:cs typeface="+mn-cs"/>
              </a:rPr>
              <a:t>:</a:t>
            </a:r>
            <a:r>
              <a:rPr lang="ja-JP" altLang="en-US" sz="2000" dirty="0" smtClean="0">
                <a:cs typeface="+mn-cs"/>
              </a:rPr>
              <a:t> </a:t>
            </a:r>
            <a:r>
              <a:rPr lang="en-US" altLang="ja-JP" sz="2000" dirty="0" smtClean="0">
                <a:cs typeface="+mn-cs"/>
              </a:rPr>
              <a:t>20-40μA/cm</a:t>
            </a:r>
            <a:r>
              <a:rPr lang="en-US" altLang="ja-JP" sz="2000" baseline="30000" dirty="0" smtClean="0">
                <a:cs typeface="+mn-cs"/>
              </a:rPr>
              <a:t>2</a:t>
            </a:r>
            <a:r>
              <a:rPr lang="ja-JP" altLang="en-US" sz="2000" dirty="0" smtClean="0">
                <a:cs typeface="+mn-cs"/>
              </a:rPr>
              <a:t> </a:t>
            </a:r>
            <a:endParaRPr lang="en-US" altLang="ja-JP" sz="2000" dirty="0" smtClean="0">
              <a:cs typeface="+mn-cs"/>
            </a:endParaRPr>
          </a:p>
          <a:p>
            <a:pPr lvl="2">
              <a:spcBef>
                <a:spcPts val="1800"/>
              </a:spcBef>
              <a:defRPr/>
            </a:pPr>
            <a:r>
              <a:rPr lang="en-US" altLang="ja-JP" sz="1600" dirty="0" smtClean="0"/>
              <a:t>Width at target</a:t>
            </a:r>
            <a:r>
              <a:rPr lang="ja-JP" altLang="en-US" sz="1600" dirty="0" smtClean="0">
                <a:cs typeface="+mn-cs"/>
              </a:rPr>
              <a:t>：</a:t>
            </a:r>
            <a:r>
              <a:rPr lang="ja-JP" altLang="en-US" sz="1600" dirty="0" smtClean="0">
                <a:cs typeface="+mn-cs"/>
              </a:rPr>
              <a:t>　</a:t>
            </a:r>
            <a:r>
              <a:rPr lang="en-US" altLang="ja-JP" sz="1600" dirty="0" smtClean="0">
                <a:cs typeface="+mn-cs"/>
              </a:rPr>
              <a:t>1σ</a:t>
            </a:r>
            <a:r>
              <a:rPr lang="ja-JP" altLang="en-US" sz="1600" dirty="0" smtClean="0">
                <a:cs typeface="+mn-cs"/>
              </a:rPr>
              <a:t> </a:t>
            </a:r>
            <a:r>
              <a:rPr lang="en-US" altLang="ja-JP" sz="1600" dirty="0" smtClean="0">
                <a:cs typeface="+mn-cs"/>
              </a:rPr>
              <a:t> 1.58〜2.23 cm</a:t>
            </a:r>
          </a:p>
          <a:p>
            <a:pPr lvl="1">
              <a:spcBef>
                <a:spcPts val="1800"/>
              </a:spcBef>
              <a:defRPr/>
            </a:pPr>
            <a:r>
              <a:rPr lang="en-US" altLang="ja-JP" sz="2000" dirty="0" smtClean="0"/>
              <a:t>TEF-P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width beam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~</a:t>
            </a:r>
            <a:r>
              <a:rPr lang="en-US" altLang="ja-JP" sz="2000" dirty="0" smtClean="0"/>
              <a:t>20 mm</a:t>
            </a:r>
            <a:endParaRPr lang="en-US" altLang="ja-JP" sz="2000" dirty="0" smtClean="0">
              <a:cs typeface="+mn-cs"/>
            </a:endParaRPr>
          </a:p>
          <a:p>
            <a:pPr marL="0" indent="0">
              <a:spcBef>
                <a:spcPts val="1800"/>
              </a:spcBef>
              <a:buFontTx/>
              <a:buNone/>
              <a:defRPr/>
            </a:pPr>
            <a:endParaRPr lang="en-US" altLang="ja-JP" sz="2400" dirty="0" smtClean="0"/>
          </a:p>
        </p:txBody>
      </p:sp>
      <p:sp>
        <p:nvSpPr>
          <p:cNvPr id="97283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596188" y="6448425"/>
            <a:ext cx="1090612" cy="252413"/>
          </a:xfrm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0818FA-EE9E-C247-8F34-9099A89EC751}" type="slidenum">
              <a:rPr lang="ja-JP" altLang="en-US" sz="140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ja-JP" altLang="en-US" sz="1400"/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900" y="1104900"/>
            <a:ext cx="347345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4" r="6203" b="-2"/>
          <a:stretch>
            <a:fillRect/>
          </a:stretch>
        </p:blipFill>
        <p:spPr bwMode="auto">
          <a:xfrm>
            <a:off x="4772025" y="2938463"/>
            <a:ext cx="1554163" cy="1893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7286" name="テキスト ボックス 10"/>
          <p:cNvSpPr txBox="1">
            <a:spLocks noChangeArrowheads="1"/>
          </p:cNvSpPr>
          <p:nvPr/>
        </p:nvSpPr>
        <p:spPr bwMode="auto">
          <a:xfrm>
            <a:off x="7769225" y="715963"/>
            <a:ext cx="839788" cy="3683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TEF-T</a:t>
            </a:r>
            <a:endParaRPr lang="ja-JP" altLang="en-US" sz="1800"/>
          </a:p>
        </p:txBody>
      </p:sp>
      <p:sp>
        <p:nvSpPr>
          <p:cNvPr id="97287" name="テキスト ボックス 11"/>
          <p:cNvSpPr txBox="1">
            <a:spLocks noChangeArrowheads="1"/>
          </p:cNvSpPr>
          <p:nvPr/>
        </p:nvSpPr>
        <p:spPr bwMode="auto">
          <a:xfrm>
            <a:off x="5094288" y="1339850"/>
            <a:ext cx="850900" cy="3683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TEF-P</a:t>
            </a:r>
            <a:endParaRPr lang="ja-JP" altLang="en-US" sz="180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13275" y="4846638"/>
            <a:ext cx="193992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Vertical bending section for TEF-P</a:t>
            </a:r>
            <a:endParaRPr lang="ja-JP" altLang="en-US" sz="1600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 flipV="1">
            <a:off x="5727700" y="2019300"/>
            <a:ext cx="439738" cy="88741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直線コネクタ 14"/>
          <p:cNvCxnSpPr/>
          <p:nvPr/>
        </p:nvCxnSpPr>
        <p:spPr bwMode="auto">
          <a:xfrm>
            <a:off x="8651875" y="3792538"/>
            <a:ext cx="0" cy="588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>
            <a:off x="8596313" y="3919538"/>
            <a:ext cx="0" cy="5889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直線コネクタ 16"/>
          <p:cNvCxnSpPr/>
          <p:nvPr/>
        </p:nvCxnSpPr>
        <p:spPr bwMode="auto">
          <a:xfrm>
            <a:off x="8258175" y="3941763"/>
            <a:ext cx="0" cy="5905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直線コネクタ 17"/>
          <p:cNvCxnSpPr/>
          <p:nvPr/>
        </p:nvCxnSpPr>
        <p:spPr bwMode="auto">
          <a:xfrm>
            <a:off x="8194675" y="4025900"/>
            <a:ext cx="0" cy="5889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7294" name="AutoShape 5" descr="mailbox://D:/mail/Thunderbird/Profiles/3lup3bjg.default/Mail/localhost/Inbox?number=2576751622&amp;part=1.2.2&amp;filename=%E3%82%B9%E3%82%AF%E3%83%AA%E3%83%BC%E3%83%B3%E3%82%B7%E3%83%A7%E3%83%83%E3%83%88%202015-01-29%2020.45.14.png"/>
          <p:cNvSpPr>
            <a:spLocks noChangeAspect="1" noChangeArrowheads="1"/>
          </p:cNvSpPr>
          <p:nvPr/>
        </p:nvSpPr>
        <p:spPr bwMode="auto">
          <a:xfrm>
            <a:off x="155575" y="-2544763"/>
            <a:ext cx="5924550" cy="531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97295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12" t="13396" r="6741" b="9894"/>
          <a:stretch>
            <a:fillRect/>
          </a:stretch>
        </p:blipFill>
        <p:spPr bwMode="auto">
          <a:xfrm>
            <a:off x="217488" y="3008313"/>
            <a:ext cx="4395787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6" name="テキスト ボックス 20"/>
          <p:cNvSpPr txBox="1">
            <a:spLocks noChangeArrowheads="1"/>
          </p:cNvSpPr>
          <p:nvPr/>
        </p:nvSpPr>
        <p:spPr bwMode="auto">
          <a:xfrm>
            <a:off x="942223" y="3117850"/>
            <a:ext cx="2475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smtClean="0">
                <a:solidFill>
                  <a:srgbClr val="000000"/>
                </a:solidFill>
              </a:rPr>
              <a:t>TEF-T beam envelope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97297" name="テキスト ボックス 21"/>
          <p:cNvSpPr txBox="1">
            <a:spLocks noChangeArrowheads="1"/>
          </p:cNvSpPr>
          <p:nvPr/>
        </p:nvSpPr>
        <p:spPr bwMode="auto">
          <a:xfrm>
            <a:off x="4754563" y="3135313"/>
            <a:ext cx="835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/>
              <a:t>Bending angle 45 deg each</a:t>
            </a:r>
            <a:endParaRPr lang="ja-JP" altLang="en-US" sz="1200"/>
          </a:p>
        </p:txBody>
      </p:sp>
      <p:cxnSp>
        <p:nvCxnSpPr>
          <p:cNvPr id="23" name="直線矢印コネクタ 22"/>
          <p:cNvCxnSpPr/>
          <p:nvPr/>
        </p:nvCxnSpPr>
        <p:spPr bwMode="auto">
          <a:xfrm flipV="1">
            <a:off x="7950200" y="3798888"/>
            <a:ext cx="425450" cy="142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7299" name="テキスト ボックス 23"/>
          <p:cNvSpPr txBox="1">
            <a:spLocks noChangeArrowheads="1"/>
          </p:cNvSpPr>
          <p:nvPr/>
        </p:nvSpPr>
        <p:spPr bwMode="auto">
          <a:xfrm>
            <a:off x="6811963" y="3681413"/>
            <a:ext cx="1287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/>
              <a:t>LASER charge exchanger</a:t>
            </a:r>
          </a:p>
          <a:p>
            <a:r>
              <a:rPr lang="en-US" altLang="ja-JP" sz="1200"/>
              <a:t>H</a:t>
            </a:r>
            <a:r>
              <a:rPr lang="en-US" altLang="ja-JP" sz="1200" baseline="30000"/>
              <a:t>-</a:t>
            </a:r>
            <a:r>
              <a:rPr lang="en-US" altLang="ja-JP" sz="1200"/>
              <a:t> -&gt;H</a:t>
            </a:r>
            <a:r>
              <a:rPr lang="en-US" altLang="ja-JP" sz="1200" baseline="30000"/>
              <a:t>0</a:t>
            </a:r>
            <a:endParaRPr lang="ja-JP" altLang="en-US" sz="1200" baseline="30000"/>
          </a:p>
        </p:txBody>
      </p:sp>
      <p:sp>
        <p:nvSpPr>
          <p:cNvPr id="97300" name="テキスト ボックス 24"/>
          <p:cNvSpPr txBox="1">
            <a:spLocks noChangeArrowheads="1"/>
          </p:cNvSpPr>
          <p:nvPr/>
        </p:nvSpPr>
        <p:spPr bwMode="auto">
          <a:xfrm>
            <a:off x="8013700" y="5813425"/>
            <a:ext cx="9794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/>
              <a:t>To RCS</a:t>
            </a:r>
            <a:endParaRPr lang="ja-JP" altLang="en-US" sz="1800"/>
          </a:p>
        </p:txBody>
      </p:sp>
      <p:sp>
        <p:nvSpPr>
          <p:cNvPr id="97301" name="テキスト ボックス 25"/>
          <p:cNvSpPr txBox="1">
            <a:spLocks noChangeArrowheads="1"/>
          </p:cNvSpPr>
          <p:nvPr/>
        </p:nvSpPr>
        <p:spPr bwMode="auto">
          <a:xfrm>
            <a:off x="5383213" y="5775325"/>
            <a:ext cx="863600" cy="3683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solidFill>
                  <a:srgbClr val="FFFF00"/>
                </a:solidFill>
              </a:rPr>
              <a:t>LINAC</a:t>
            </a:r>
            <a:endParaRPr lang="ja-JP" altLang="en-US" sz="1800">
              <a:solidFill>
                <a:srgbClr val="FFFF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067550" y="1104900"/>
            <a:ext cx="981075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n-lt"/>
                <a:ea typeface="+mn-ea"/>
                <a:cs typeface="+mn-cs"/>
              </a:rPr>
              <a:t>H</a:t>
            </a:r>
            <a:r>
              <a:rPr lang="en-US" altLang="ja-JP" sz="1400" baseline="30000" dirty="0">
                <a:latin typeface="+mn-lt"/>
                <a:ea typeface="+mn-ea"/>
                <a:cs typeface="+mn-cs"/>
              </a:rPr>
              <a:t>-</a:t>
            </a:r>
            <a:r>
              <a:rPr lang="en-US" altLang="ja-JP" sz="1400" dirty="0">
                <a:latin typeface="+mn-lt"/>
                <a:ea typeface="+mn-ea"/>
                <a:cs typeface="+mn-cs"/>
              </a:rPr>
              <a:t> 250kW</a:t>
            </a:r>
            <a:endParaRPr lang="ja-JP" altLang="en-US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1519102">
            <a:off x="7105650" y="4540250"/>
            <a:ext cx="981075" cy="3063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n-lt"/>
                <a:ea typeface="+mn-ea"/>
                <a:cs typeface="+mn-cs"/>
              </a:rPr>
              <a:t>H</a:t>
            </a:r>
            <a:r>
              <a:rPr lang="en-US" altLang="ja-JP" sz="1400" baseline="30000" dirty="0">
                <a:latin typeface="+mn-lt"/>
                <a:ea typeface="+mn-ea"/>
                <a:cs typeface="+mn-cs"/>
              </a:rPr>
              <a:t>-</a:t>
            </a:r>
            <a:r>
              <a:rPr lang="en-US" altLang="ja-JP" sz="1400" dirty="0">
                <a:latin typeface="+mn-lt"/>
                <a:ea typeface="+mn-ea"/>
                <a:cs typeface="+mn-cs"/>
              </a:rPr>
              <a:t> 250kW</a:t>
            </a:r>
            <a:endParaRPr lang="ja-JP" altLang="en-US" sz="1400" dirty="0">
              <a:latin typeface="+mn-lt"/>
              <a:ea typeface="+mn-ea"/>
              <a:cs typeface="+mn-cs"/>
            </a:endParaRPr>
          </a:p>
        </p:txBody>
      </p:sp>
      <p:sp>
        <p:nvSpPr>
          <p:cNvPr id="97304" name="テキスト ボックス 28"/>
          <p:cNvSpPr txBox="1">
            <a:spLocks noChangeArrowheads="1"/>
          </p:cNvSpPr>
          <p:nvPr/>
        </p:nvSpPr>
        <p:spPr bwMode="auto">
          <a:xfrm>
            <a:off x="6615113" y="1865313"/>
            <a:ext cx="903287" cy="3063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H</a:t>
            </a:r>
            <a:r>
              <a:rPr lang="en-US" altLang="ja-JP" sz="1400" baseline="30000"/>
              <a:t>+</a:t>
            </a:r>
            <a:r>
              <a:rPr lang="en-US" altLang="ja-JP" sz="1400"/>
              <a:t>  10 W</a:t>
            </a:r>
            <a:endParaRPr lang="ja-JP" altLang="en-US" sz="1400"/>
          </a:p>
        </p:txBody>
      </p:sp>
      <p:sp>
        <p:nvSpPr>
          <p:cNvPr id="97305" name="テキスト ボックス 29"/>
          <p:cNvSpPr txBox="1">
            <a:spLocks noChangeArrowheads="1"/>
          </p:cNvSpPr>
          <p:nvPr/>
        </p:nvSpPr>
        <p:spPr bwMode="auto">
          <a:xfrm>
            <a:off x="6619875" y="2678113"/>
            <a:ext cx="106203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/>
              <a:t>Foil charge exchanger</a:t>
            </a:r>
          </a:p>
          <a:p>
            <a:r>
              <a:rPr lang="en-US" altLang="ja-JP" sz="1200"/>
              <a:t>H</a:t>
            </a:r>
            <a:r>
              <a:rPr lang="en-US" altLang="ja-JP" sz="1200" baseline="30000"/>
              <a:t>0</a:t>
            </a:r>
            <a:r>
              <a:rPr lang="en-US" altLang="ja-JP" sz="1200"/>
              <a:t> -&gt;H</a:t>
            </a:r>
            <a:r>
              <a:rPr lang="en-US" altLang="ja-JP" sz="1200" baseline="30000"/>
              <a:t>+</a:t>
            </a:r>
            <a:endParaRPr lang="ja-JP" altLang="en-US" sz="1200" baseline="30000"/>
          </a:p>
        </p:txBody>
      </p:sp>
      <p:cxnSp>
        <p:nvCxnSpPr>
          <p:cNvPr id="31" name="直線矢印コネクタ 30"/>
          <p:cNvCxnSpPr/>
          <p:nvPr/>
        </p:nvCxnSpPr>
        <p:spPr bwMode="auto">
          <a:xfrm>
            <a:off x="7515225" y="3000375"/>
            <a:ext cx="742950" cy="3238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7307" name="テキスト ボックス 2"/>
          <p:cNvSpPr txBox="1">
            <a:spLocks noChangeArrowheads="1"/>
          </p:cNvSpPr>
          <p:nvPr/>
        </p:nvSpPr>
        <p:spPr bwMode="auto">
          <a:xfrm>
            <a:off x="8258175" y="1524000"/>
            <a:ext cx="8191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/>
              <a:t>8kWdump</a:t>
            </a:r>
          </a:p>
          <a:p>
            <a:endParaRPr lang="ja-JP" altLang="en-US" sz="1100"/>
          </a:p>
        </p:txBody>
      </p:sp>
      <p:sp>
        <p:nvSpPr>
          <p:cNvPr id="97308" name="テキスト ボックス 28"/>
          <p:cNvSpPr txBox="1">
            <a:spLocks noChangeArrowheads="1"/>
          </p:cNvSpPr>
          <p:nvPr/>
        </p:nvSpPr>
        <p:spPr bwMode="auto">
          <a:xfrm>
            <a:off x="7508875" y="1730375"/>
            <a:ext cx="5397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/>
              <a:t>10W dump</a:t>
            </a:r>
          </a:p>
          <a:p>
            <a:endParaRPr lang="en-US" altLang="ja-JP" sz="1100"/>
          </a:p>
          <a:p>
            <a:endParaRPr lang="en-US" altLang="ja-JP" sz="1100"/>
          </a:p>
          <a:p>
            <a:endParaRPr lang="ja-JP" altLang="en-US" sz="1100"/>
          </a:p>
        </p:txBody>
      </p:sp>
      <p:sp>
        <p:nvSpPr>
          <p:cNvPr id="97309" name="テキスト ボックス 3"/>
          <p:cNvSpPr txBox="1">
            <a:spLocks noChangeArrowheads="1"/>
          </p:cNvSpPr>
          <p:nvPr/>
        </p:nvSpPr>
        <p:spPr bwMode="auto">
          <a:xfrm>
            <a:off x="8375650" y="2873375"/>
            <a:ext cx="8302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/>
              <a:t>1.6x10</a:t>
            </a:r>
            <a:r>
              <a:rPr lang="en-US" altLang="ja-JP" sz="1100" baseline="30000"/>
              <a:t>14</a:t>
            </a:r>
            <a:r>
              <a:rPr lang="en-US" altLang="ja-JP" sz="1100"/>
              <a:t> p</a:t>
            </a:r>
            <a:endParaRPr lang="ja-JP" altLang="en-US" sz="1100"/>
          </a:p>
        </p:txBody>
      </p:sp>
      <p:sp>
        <p:nvSpPr>
          <p:cNvPr id="97310" name="テキスト ボックス 31"/>
          <p:cNvSpPr txBox="1">
            <a:spLocks noChangeArrowheads="1"/>
          </p:cNvSpPr>
          <p:nvPr/>
        </p:nvSpPr>
        <p:spPr bwMode="auto">
          <a:xfrm>
            <a:off x="6027738" y="2406650"/>
            <a:ext cx="6604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100"/>
              <a:t>6x10</a:t>
            </a:r>
            <a:r>
              <a:rPr lang="en-US" altLang="ja-JP" sz="1100" baseline="30000"/>
              <a:t>9</a:t>
            </a:r>
            <a:r>
              <a:rPr lang="en-US" altLang="ja-JP" sz="1100"/>
              <a:t> p</a:t>
            </a:r>
            <a:endParaRPr lang="ja-JP" altLang="en-US" sz="1100"/>
          </a:p>
        </p:txBody>
      </p:sp>
    </p:spTree>
    <p:extLst>
      <p:ext uri="{BB962C8B-B14F-4D97-AF65-F5344CB8AC3E}">
        <p14:creationId xmlns:p14="http://schemas.microsoft.com/office/powerpoint/2010/main" val="19808267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119390"/>
            <a:ext cx="7772400" cy="523220"/>
          </a:xfrm>
        </p:spPr>
        <p:txBody>
          <a:bodyPr/>
          <a:lstStyle/>
          <a:p>
            <a:pPr>
              <a:defRPr/>
            </a:pPr>
            <a:r>
              <a:rPr lang="en-US" altLang="ja-JP" sz="2800" dirty="0" smtClean="0">
                <a:solidFill>
                  <a:srgbClr val="FFCCCC"/>
                </a:solidFill>
              </a:rPr>
              <a:t>R&amp;D </a:t>
            </a:r>
            <a:r>
              <a:rPr lang="en-US" altLang="ja-JP" sz="2800" smtClean="0">
                <a:solidFill>
                  <a:srgbClr val="FFCCCC"/>
                </a:solidFill>
              </a:rPr>
              <a:t>for TEF-P beam extraction based on laser</a:t>
            </a:r>
            <a:endParaRPr lang="ja-JP" altLang="en-US" sz="2800" dirty="0">
              <a:solidFill>
                <a:srgbClr val="FFCCCC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9892" y="1157286"/>
            <a:ext cx="3749151" cy="547574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altLang="ja-JP" dirty="0" smtClean="0">
                <a:solidFill>
                  <a:srgbClr val="FFCCCC"/>
                </a:solidFill>
              </a:rPr>
              <a:t>For safety of beam operation</a:t>
            </a:r>
            <a:r>
              <a:rPr lang="en-US" altLang="ja-JP" dirty="0" smtClean="0"/>
              <a:t>, a reliable system guaranteed by physics</a:t>
            </a:r>
          </a:p>
          <a:p>
            <a:pPr>
              <a:defRPr/>
            </a:pPr>
            <a:r>
              <a:rPr lang="en-US" altLang="ja-JP" dirty="0" smtClean="0"/>
              <a:t>Beam extraction by pulse bending magnet and charge exchange foil will jeopardize the J-PARCE in the safety aspect. </a:t>
            </a:r>
          </a:p>
          <a:p>
            <a:pPr>
              <a:defRPr/>
            </a:pPr>
            <a:r>
              <a:rPr lang="en-US" altLang="ja-JP" dirty="0" smtClean="0"/>
              <a:t>Collision point: </a:t>
            </a:r>
          </a:p>
          <a:p>
            <a:pPr lvl="1">
              <a:defRPr/>
            </a:pPr>
            <a:r>
              <a:rPr lang="en-US" altLang="ja-JP" dirty="0" smtClean="0"/>
              <a:t>Center of bending magnet for minimization of length to separate H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produced upstream</a:t>
            </a:r>
          </a:p>
          <a:p>
            <a:pPr>
              <a:defRPr/>
            </a:pPr>
            <a:r>
              <a:rPr lang="en-US" altLang="ja-JP" dirty="0" smtClean="0"/>
              <a:t>LASER will be beneath floor for radiation shielding.</a:t>
            </a:r>
          </a:p>
          <a:p>
            <a:pPr lvl="2">
              <a:defRPr/>
            </a:pPr>
            <a:endParaRPr lang="en-US" altLang="ja-JP" dirty="0" smtClean="0"/>
          </a:p>
          <a:p>
            <a:pPr>
              <a:defRPr/>
            </a:pPr>
            <a:r>
              <a:rPr lang="en-US" altLang="ja-JP" dirty="0" smtClean="0"/>
              <a:t>Test experiment carried at at J-PARC</a:t>
            </a:r>
            <a:r>
              <a:rPr lang="ja-JP" altLang="en-US" dirty="0" smtClean="0"/>
              <a:t> </a:t>
            </a:r>
            <a:r>
              <a:rPr lang="en-US" altLang="ja-JP" dirty="0" smtClean="0"/>
              <a:t>LINAC</a:t>
            </a:r>
            <a:r>
              <a:rPr lang="en-US" altLang="ja-JP" dirty="0"/>
              <a:t> </a:t>
            </a:r>
            <a:r>
              <a:rPr lang="en-US" altLang="ja-JP" dirty="0" smtClean="0"/>
              <a:t>RFQ test bench</a:t>
            </a:r>
            <a:r>
              <a:rPr lang="ja-JP" altLang="en-US" dirty="0" smtClean="0"/>
              <a:t> </a:t>
            </a:r>
            <a:r>
              <a:rPr lang="en-US" altLang="ja-JP" dirty="0" smtClean="0"/>
              <a:t>(3MeV</a:t>
            </a:r>
            <a:r>
              <a:rPr lang="ja-JP" altLang="en-US" dirty="0" smtClean="0"/>
              <a:t> </a:t>
            </a:r>
            <a:r>
              <a:rPr lang="en-US" altLang="ja-JP" dirty="0" smtClean="0"/>
              <a:t>H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5598197" y="3937218"/>
            <a:ext cx="2703973" cy="2920782"/>
            <a:chOff x="5435600" y="3252788"/>
            <a:chExt cx="2611438" cy="3192462"/>
          </a:xfrm>
        </p:grpSpPr>
        <p:sp>
          <p:nvSpPr>
            <p:cNvPr id="5" name="正方形/長方形 4"/>
            <p:cNvSpPr/>
            <p:nvPr/>
          </p:nvSpPr>
          <p:spPr bwMode="auto">
            <a:xfrm>
              <a:off x="5435600" y="3252788"/>
              <a:ext cx="2611438" cy="319246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14400">
                <a:defRPr/>
              </a:pPr>
              <a:endParaRPr lang="ja-JP" altLang="en-US" sz="2000"/>
            </a:p>
          </p:txBody>
        </p:sp>
        <p:sp>
          <p:nvSpPr>
            <p:cNvPr id="98309" name="正方形/長方形 5"/>
            <p:cNvSpPr>
              <a:spLocks noChangeArrowheads="1"/>
            </p:cNvSpPr>
            <p:nvPr/>
          </p:nvSpPr>
          <p:spPr bwMode="auto">
            <a:xfrm>
              <a:off x="5708650" y="3478213"/>
              <a:ext cx="2065338" cy="27416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defTabSz="914400"/>
              <a:endParaRPr lang="ja-JP" altLang="en-US" sz="2000"/>
            </a:p>
          </p:txBody>
        </p:sp>
        <p:sp>
          <p:nvSpPr>
            <p:cNvPr id="7" name="正方形/長方形 6"/>
            <p:cNvSpPr/>
            <p:nvPr/>
          </p:nvSpPr>
          <p:spPr bwMode="auto">
            <a:xfrm>
              <a:off x="5708650" y="4711700"/>
              <a:ext cx="985838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14400">
                <a:defRPr/>
              </a:pPr>
              <a:endParaRPr lang="ja-JP" altLang="en-US" sz="2000"/>
            </a:p>
          </p:txBody>
        </p:sp>
        <p:sp>
          <p:nvSpPr>
            <p:cNvPr id="8" name="正方形/長方形 7"/>
            <p:cNvSpPr/>
            <p:nvPr/>
          </p:nvSpPr>
          <p:spPr bwMode="auto">
            <a:xfrm>
              <a:off x="6800850" y="4711700"/>
              <a:ext cx="973138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defTabSz="914400">
                <a:defRPr/>
              </a:pPr>
              <a:endParaRPr lang="ja-JP" altLang="en-US" sz="2000"/>
            </a:p>
          </p:txBody>
        </p:sp>
        <p:sp>
          <p:nvSpPr>
            <p:cNvPr id="9" name="正方形/長方形 8"/>
            <p:cNvSpPr/>
            <p:nvPr/>
          </p:nvSpPr>
          <p:spPr bwMode="auto">
            <a:xfrm>
              <a:off x="6442075" y="4043363"/>
              <a:ext cx="604838" cy="1524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 defTabSz="914400">
                <a:defRPr/>
              </a:pPr>
              <a:endParaRPr lang="ja-JP" altLang="en-US" sz="2000"/>
            </a:p>
          </p:txBody>
        </p:sp>
        <p:sp>
          <p:nvSpPr>
            <p:cNvPr id="11" name="正方形/長方形 10"/>
            <p:cNvSpPr/>
            <p:nvPr/>
          </p:nvSpPr>
          <p:spPr bwMode="auto">
            <a:xfrm>
              <a:off x="6551613" y="5686425"/>
              <a:ext cx="450850" cy="2365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 defTabSz="914400">
                <a:defRPr/>
              </a:pPr>
              <a:endParaRPr lang="ja-JP" altLang="en-US" sz="2000"/>
            </a:p>
          </p:txBody>
        </p:sp>
        <p:sp>
          <p:nvSpPr>
            <p:cNvPr id="98314" name="円/楕円 15"/>
            <p:cNvSpPr>
              <a:spLocks noChangeArrowheads="1"/>
            </p:cNvSpPr>
            <p:nvPr/>
          </p:nvSpPr>
          <p:spPr bwMode="auto">
            <a:xfrm>
              <a:off x="6700838" y="4216400"/>
              <a:ext cx="106362" cy="7937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defTabSz="914400"/>
              <a:endParaRPr lang="ja-JP" altLang="en-US" sz="2000"/>
            </a:p>
          </p:txBody>
        </p:sp>
        <p:sp>
          <p:nvSpPr>
            <p:cNvPr id="17" name="正方形/長方形 16"/>
            <p:cNvSpPr/>
            <p:nvPr/>
          </p:nvSpPr>
          <p:spPr bwMode="auto">
            <a:xfrm>
              <a:off x="6451600" y="4338638"/>
              <a:ext cx="604838" cy="150812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wrap="none"/>
            <a:lstStyle/>
            <a:p>
              <a:pPr defTabSz="914400">
                <a:defRPr/>
              </a:pPr>
              <a:endParaRPr lang="ja-JP" altLang="en-US" sz="2000"/>
            </a:p>
          </p:txBody>
        </p:sp>
        <p:cxnSp>
          <p:nvCxnSpPr>
            <p:cNvPr id="14" name="直線矢印コネクタ 13"/>
            <p:cNvCxnSpPr/>
            <p:nvPr/>
          </p:nvCxnSpPr>
          <p:spPr bwMode="auto">
            <a:xfrm flipV="1">
              <a:off x="6753225" y="3870325"/>
              <a:ext cx="0" cy="19335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317" name="テキスト ボックス 17"/>
            <p:cNvSpPr txBox="1">
              <a:spLocks noChangeArrowheads="1"/>
            </p:cNvSpPr>
            <p:nvPr/>
          </p:nvSpPr>
          <p:spPr bwMode="auto">
            <a:xfrm rot="16200000" flipH="1">
              <a:off x="6792482" y="4664869"/>
              <a:ext cx="6683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5 m</a:t>
              </a:r>
              <a:endParaRPr lang="ja-JP" altLang="en-US" sz="1800" dirty="0"/>
            </a:p>
          </p:txBody>
        </p:sp>
        <p:cxnSp>
          <p:nvCxnSpPr>
            <p:cNvPr id="20" name="直線矢印コネクタ 19"/>
            <p:cNvCxnSpPr/>
            <p:nvPr/>
          </p:nvCxnSpPr>
          <p:spPr bwMode="auto">
            <a:xfrm>
              <a:off x="7334613" y="4216400"/>
              <a:ext cx="0" cy="15875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arrow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テキスト ボックス 20"/>
            <p:cNvSpPr txBox="1"/>
            <p:nvPr/>
          </p:nvSpPr>
          <p:spPr>
            <a:xfrm>
              <a:off x="5892803" y="3541709"/>
              <a:ext cx="167706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smtClean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Bending magnet</a:t>
              </a:r>
              <a:endParaRPr lang="ja-JP" altLang="en-US" sz="1600" dirty="0">
                <a:solidFill>
                  <a:schemeClr val="bg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8320" name="テキスト ボックス 21"/>
            <p:cNvSpPr txBox="1">
              <a:spLocks noChangeArrowheads="1"/>
            </p:cNvSpPr>
            <p:nvPr/>
          </p:nvSpPr>
          <p:spPr bwMode="auto">
            <a:xfrm>
              <a:off x="6048378" y="5905500"/>
              <a:ext cx="8547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600" smtClean="0">
                  <a:solidFill>
                    <a:srgbClr val="800000"/>
                  </a:solidFill>
                </a:rPr>
                <a:t>LASER</a:t>
              </a:r>
              <a:endParaRPr lang="ja-JP" altLang="en-US" sz="1600" dirty="0">
                <a:solidFill>
                  <a:srgbClr val="800000"/>
                </a:solidFill>
              </a:endParaRPr>
            </a:p>
          </p:txBody>
        </p:sp>
      </p:grpSp>
      <p:sp>
        <p:nvSpPr>
          <p:cNvPr id="98321" name="テキスト ボックス 22"/>
          <p:cNvSpPr txBox="1">
            <a:spLocks noChangeArrowheads="1"/>
          </p:cNvSpPr>
          <p:nvPr/>
        </p:nvSpPr>
        <p:spPr bwMode="auto">
          <a:xfrm>
            <a:off x="4999024" y="3600389"/>
            <a:ext cx="3805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>
                <a:solidFill>
                  <a:srgbClr val="FFFFFF"/>
                </a:solidFill>
              </a:rPr>
              <a:t>Tunnel vertical cross-sectional view</a:t>
            </a:r>
            <a:endParaRPr lang="ja-JP" altLang="en-US" sz="1800" dirty="0">
              <a:solidFill>
                <a:srgbClr val="FFFFFF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b="40892"/>
          <a:stretch/>
        </p:blipFill>
        <p:spPr>
          <a:xfrm>
            <a:off x="3940899" y="1387746"/>
            <a:ext cx="5203101" cy="180433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9CB7-C280-094F-B76E-F156359B544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81049" y="1001486"/>
            <a:ext cx="448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H. Takei et al., WEPG48 </a:t>
            </a:r>
            <a:r>
              <a:rPr lang="en-US" altLang="ja-JP" dirty="0" smtClean="0">
                <a:solidFill>
                  <a:schemeClr val="bg1"/>
                </a:solidFill>
              </a:rPr>
              <a:t>IBIC2016 (2016).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09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4"/>
          <p:cNvSpPr>
            <a:spLocks noGrp="1"/>
          </p:cNvSpPr>
          <p:nvPr>
            <p:ph type="title"/>
          </p:nvPr>
        </p:nvSpPr>
        <p:spPr>
          <a:xfrm>
            <a:off x="268287" y="159614"/>
            <a:ext cx="8229600" cy="707886"/>
          </a:xfrm>
        </p:spPr>
        <p:txBody>
          <a:bodyPr/>
          <a:lstStyle/>
          <a:p>
            <a:r>
              <a:rPr lang="en-US" altLang="ja-JP" sz="4000" dirty="0" smtClean="0"/>
              <a:t>Requirement of laser system</a:t>
            </a:r>
          </a:p>
        </p:txBody>
      </p:sp>
      <p:sp>
        <p:nvSpPr>
          <p:cNvPr id="9219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31800" y="1048474"/>
            <a:ext cx="8135938" cy="728663"/>
          </a:xfrm>
        </p:spPr>
        <p:txBody>
          <a:bodyPr/>
          <a:lstStyle/>
          <a:p>
            <a:r>
              <a:rPr lang="en-US" altLang="ja-JP" sz="1800" smtClean="0"/>
              <a:t>Beam requirement for TEF-P</a:t>
            </a:r>
          </a:p>
          <a:p>
            <a:pPr marL="669925" lvl="2" indent="0">
              <a:buFont typeface="Wingdings" pitchFamily="2" charset="2"/>
              <a:buNone/>
            </a:pPr>
            <a:r>
              <a:rPr lang="ja-JP" altLang="en-US" sz="1600" smtClean="0"/>
              <a:t>・ </a:t>
            </a:r>
            <a:r>
              <a:rPr lang="en-US" altLang="ja-JP" sz="1600" smtClean="0"/>
              <a:t>Beam power: &lt;10W,		</a:t>
            </a:r>
            <a:r>
              <a:rPr lang="ja-JP" altLang="en-US" sz="1600" smtClean="0"/>
              <a:t>・</a:t>
            </a:r>
            <a:r>
              <a:rPr lang="en-US" altLang="ja-JP" sz="1600" smtClean="0"/>
              <a:t>Repetition:  single shot – 25Hz</a:t>
            </a:r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fld id="{A7B307E2-D9E8-4E47-889A-43137913A7F0}" type="slidenum">
              <a:rPr kumimoji="0" lang="en-US" altLang="ja-JP">
                <a:solidFill>
                  <a:srgbClr val="006633"/>
                </a:solidFill>
                <a:latin typeface="Garamond" pitchFamily="18" charset="0"/>
              </a:rPr>
              <a:pPr/>
              <a:t>9</a:t>
            </a:fld>
            <a:endParaRPr kumimoji="0" lang="en-US" altLang="ja-JP">
              <a:solidFill>
                <a:srgbClr val="006633"/>
              </a:solidFill>
              <a:latin typeface="Garamond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1800" y="2105025"/>
            <a:ext cx="7859713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Extracted beam power:</a:t>
            </a:r>
            <a:r>
              <a:rPr lang="ja-JP" altLang="en-US" sz="1800" dirty="0">
                <a:solidFill>
                  <a:srgbClr val="000000"/>
                </a:solidFill>
              </a:rPr>
              <a:t>　</a:t>
            </a:r>
            <a:r>
              <a:rPr lang="en-US" altLang="ja-JP" sz="1800" dirty="0">
                <a:solidFill>
                  <a:srgbClr val="000000"/>
                </a:solidFill>
              </a:rPr>
              <a:t>R=</a:t>
            </a:r>
            <a:r>
              <a:rPr lang="en-US" altLang="ja-JP" sz="1800" dirty="0" err="1">
                <a:solidFill>
                  <a:srgbClr val="000000"/>
                </a:solidFill>
              </a:rPr>
              <a:t>Lσ</a:t>
            </a:r>
            <a:r>
              <a:rPr lang="ja-JP" altLang="en-US" sz="1800" dirty="0">
                <a:solidFill>
                  <a:srgbClr val="000000"/>
                </a:solidFill>
              </a:rPr>
              <a:t>　</a:t>
            </a:r>
            <a:r>
              <a:rPr lang="en-US" altLang="ja-JP" sz="1800" dirty="0">
                <a:solidFill>
                  <a:srgbClr val="000000"/>
                </a:solidFill>
              </a:rPr>
              <a:t>(L: Luminosity between proton and laser,</a:t>
            </a:r>
          </a:p>
          <a:p>
            <a:pPr eaLnBrk="0" hangingPunct="0">
              <a:defRPr/>
            </a:pPr>
            <a:r>
              <a:rPr lang="ja-JP" altLang="en-US" sz="1800" dirty="0">
                <a:solidFill>
                  <a:srgbClr val="000000"/>
                </a:solidFill>
              </a:rPr>
              <a:t>　　 </a:t>
            </a:r>
            <a:r>
              <a:rPr lang="en-US" altLang="ja-JP" sz="1800" dirty="0">
                <a:solidFill>
                  <a:srgbClr val="000000"/>
                </a:solidFill>
              </a:rPr>
              <a:t>σ: cross-section H</a:t>
            </a:r>
            <a:r>
              <a:rPr lang="en-US" altLang="ja-JP" sz="1800" baseline="30000" dirty="0">
                <a:solidFill>
                  <a:srgbClr val="000000"/>
                </a:solidFill>
              </a:rPr>
              <a:t>-</a:t>
            </a:r>
            <a:r>
              <a:rPr lang="en-US" altLang="ja-JP" sz="1800" dirty="0">
                <a:solidFill>
                  <a:srgbClr val="000000"/>
                </a:solidFill>
              </a:rPr>
              <a:t> -&gt; H</a:t>
            </a:r>
            <a:r>
              <a:rPr lang="en-US" altLang="ja-JP" sz="1800" baseline="30000" dirty="0">
                <a:solidFill>
                  <a:srgbClr val="000000"/>
                </a:solidFill>
              </a:rPr>
              <a:t>0</a:t>
            </a:r>
            <a:r>
              <a:rPr lang="en-US" altLang="ja-JP" sz="1800" dirty="0">
                <a:solidFill>
                  <a:srgbClr val="000000"/>
                </a:solidFill>
              </a:rPr>
              <a:t>)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pic>
        <p:nvPicPr>
          <p:cNvPr id="922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500438"/>
            <a:ext cx="3529012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890588" y="3032125"/>
            <a:ext cx="5795962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Cross-section of H- -&gt; H0 as a function of wavelength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 flipV="1">
            <a:off x="3076575" y="3775075"/>
            <a:ext cx="0" cy="1979613"/>
          </a:xfrm>
          <a:prstGeom prst="line">
            <a:avLst/>
          </a:prstGeom>
          <a:noFill/>
          <a:ln w="79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1328738" y="4159250"/>
            <a:ext cx="2159000" cy="0"/>
          </a:xfrm>
          <a:prstGeom prst="line">
            <a:avLst/>
          </a:prstGeom>
          <a:noFill/>
          <a:ln w="793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7" name="Line 26"/>
          <p:cNvSpPr>
            <a:spLocks noChangeShapeType="1"/>
          </p:cNvSpPr>
          <p:nvPr/>
        </p:nvSpPr>
        <p:spPr bwMode="auto">
          <a:xfrm flipV="1">
            <a:off x="2597150" y="3784600"/>
            <a:ext cx="0" cy="1979613"/>
          </a:xfrm>
          <a:prstGeom prst="line">
            <a:avLst/>
          </a:prstGeom>
          <a:noFill/>
          <a:ln w="4763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8" name="Line 27"/>
          <p:cNvSpPr>
            <a:spLocks noChangeShapeType="1"/>
          </p:cNvSpPr>
          <p:nvPr/>
        </p:nvSpPr>
        <p:spPr bwMode="auto">
          <a:xfrm flipH="1">
            <a:off x="1309688" y="4124325"/>
            <a:ext cx="1682750" cy="0"/>
          </a:xfrm>
          <a:prstGeom prst="line">
            <a:avLst/>
          </a:prstGeom>
          <a:noFill/>
          <a:ln w="4763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9" name="Freeform 563"/>
          <p:cNvSpPr>
            <a:spLocks/>
          </p:cNvSpPr>
          <p:nvPr/>
        </p:nvSpPr>
        <p:spPr bwMode="auto">
          <a:xfrm>
            <a:off x="3082925" y="5021263"/>
            <a:ext cx="250825" cy="142875"/>
          </a:xfrm>
          <a:custGeom>
            <a:avLst/>
            <a:gdLst>
              <a:gd name="T0" fmla="*/ 0 w 226"/>
              <a:gd name="T1" fmla="*/ 2147483646 h 148"/>
              <a:gd name="T2" fmla="*/ 2147483646 w 226"/>
              <a:gd name="T3" fmla="*/ 2147483646 h 148"/>
              <a:gd name="T4" fmla="*/ 2147483646 w 226"/>
              <a:gd name="T5" fmla="*/ 0 h 148"/>
              <a:gd name="T6" fmla="*/ 0 w 226"/>
              <a:gd name="T7" fmla="*/ 2147483646 h 1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8">
                <a:moveTo>
                  <a:pt x="0" y="74"/>
                </a:moveTo>
                <a:lnTo>
                  <a:pt x="226" y="148"/>
                </a:lnTo>
                <a:lnTo>
                  <a:pt x="226" y="0"/>
                </a:lnTo>
                <a:lnTo>
                  <a:pt x="0" y="74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30" name="Freeform 573"/>
          <p:cNvSpPr>
            <a:spLocks/>
          </p:cNvSpPr>
          <p:nvPr/>
        </p:nvSpPr>
        <p:spPr bwMode="auto">
          <a:xfrm>
            <a:off x="2598738" y="5405438"/>
            <a:ext cx="252412" cy="146050"/>
          </a:xfrm>
          <a:custGeom>
            <a:avLst/>
            <a:gdLst>
              <a:gd name="T0" fmla="*/ 0 w 226"/>
              <a:gd name="T1" fmla="*/ 2147483646 h 146"/>
              <a:gd name="T2" fmla="*/ 2147483646 w 226"/>
              <a:gd name="T3" fmla="*/ 2147483646 h 146"/>
              <a:gd name="T4" fmla="*/ 2147483646 w 226"/>
              <a:gd name="T5" fmla="*/ 0 h 146"/>
              <a:gd name="T6" fmla="*/ 0 w 226"/>
              <a:gd name="T7" fmla="*/ 2147483646 h 1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6">
                <a:moveTo>
                  <a:pt x="0" y="74"/>
                </a:moveTo>
                <a:lnTo>
                  <a:pt x="226" y="146"/>
                </a:lnTo>
                <a:lnTo>
                  <a:pt x="226" y="0"/>
                </a:lnTo>
                <a:lnTo>
                  <a:pt x="0" y="74"/>
                </a:lnTo>
                <a:close/>
              </a:path>
            </a:pathLst>
          </a:custGeom>
          <a:solidFill>
            <a:srgbClr val="33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330575" y="4949825"/>
            <a:ext cx="2105025" cy="3079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sz="1400" dirty="0">
                <a:ln w="0">
                  <a:noFill/>
                </a:ln>
                <a:solidFill>
                  <a:srgbClr val="000000"/>
                </a:solidFill>
              </a:rPr>
              <a:t>YAG Laser </a:t>
            </a:r>
            <a:r>
              <a:rPr lang="ja-JP" altLang="en-US" sz="1400" dirty="0">
                <a:ln w="0">
                  <a:noFill/>
                </a:ln>
                <a:solidFill>
                  <a:srgbClr val="000000"/>
                </a:solidFill>
              </a:rPr>
              <a:t>（</a:t>
            </a:r>
            <a:r>
              <a:rPr lang="en-US" altLang="ja-JP" sz="1400" dirty="0">
                <a:ln w="0">
                  <a:noFill/>
                </a:ln>
                <a:solidFill>
                  <a:srgbClr val="000000"/>
                </a:solidFill>
              </a:rPr>
              <a:t>λ=1064nm</a:t>
            </a:r>
            <a:r>
              <a:rPr lang="ja-JP" altLang="en-US" sz="1400" dirty="0">
                <a:ln w="0">
                  <a:noFill/>
                </a:ln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851150" y="5334000"/>
            <a:ext cx="4241800" cy="30797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ja-JP" sz="1400" dirty="0">
                <a:ln w="0"/>
                <a:solidFill>
                  <a:srgbClr val="000000"/>
                </a:solidFill>
              </a:rPr>
              <a:t>Lorentz contraction </a:t>
            </a:r>
            <a:r>
              <a:rPr lang="ja-JP" altLang="en-US" sz="1400" dirty="0">
                <a:ln w="0">
                  <a:noFill/>
                </a:ln>
                <a:solidFill>
                  <a:srgbClr val="000000"/>
                </a:solidFill>
              </a:rPr>
              <a:t>（</a:t>
            </a:r>
            <a:r>
              <a:rPr lang="en-US" altLang="ja-JP" sz="1400" dirty="0">
                <a:ln w="0">
                  <a:noFill/>
                </a:ln>
                <a:solidFill>
                  <a:srgbClr val="000000"/>
                </a:solidFill>
              </a:rPr>
              <a:t>λ’=746nm</a:t>
            </a:r>
            <a:r>
              <a:rPr lang="ja-JP" altLang="en-US" sz="1400" dirty="0">
                <a:ln w="0">
                  <a:noFill/>
                </a:ln>
                <a:solidFill>
                  <a:srgbClr val="000000"/>
                </a:solidFill>
              </a:rPr>
              <a:t>） </a:t>
            </a:r>
            <a:r>
              <a:rPr lang="en-US" altLang="ja-JP" sz="1400" dirty="0">
                <a:ln w="0">
                  <a:noFill/>
                </a:ln>
                <a:solidFill>
                  <a:srgbClr val="000000"/>
                </a:solidFill>
              </a:rPr>
              <a:t>at 400 MeV proton</a:t>
            </a:r>
            <a:endParaRPr lang="ja-JP" altLang="en-US" sz="1400" dirty="0">
              <a:ln w="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9233" name="テキスト ボックス 37409"/>
          <p:cNvSpPr txBox="1">
            <a:spLocks noChangeArrowheads="1"/>
          </p:cNvSpPr>
          <p:nvPr/>
        </p:nvSpPr>
        <p:spPr bwMode="auto">
          <a:xfrm>
            <a:off x="4562475" y="3776663"/>
            <a:ext cx="4616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285750" indent="-285750" eaLnBrk="0" hangingPunct="0">
              <a:buFont typeface="Wingdings" charset="2"/>
              <a:buChar char="Ø"/>
            </a:pPr>
            <a:r>
              <a:rPr lang="en-US" altLang="ja-JP" sz="1800" dirty="0" smtClean="0">
                <a:solidFill>
                  <a:schemeClr val="bg1"/>
                </a:solidFill>
              </a:rPr>
              <a:t>YAG </a:t>
            </a:r>
            <a:r>
              <a:rPr lang="en-US" altLang="ja-JP" sz="1800" dirty="0">
                <a:solidFill>
                  <a:schemeClr val="bg1"/>
                </a:solidFill>
              </a:rPr>
              <a:t>laser is suitable for charge </a:t>
            </a:r>
            <a:r>
              <a:rPr lang="en-US" altLang="ja-JP" sz="1800" dirty="0" smtClean="0">
                <a:solidFill>
                  <a:schemeClr val="bg1"/>
                </a:solidFill>
              </a:rPr>
              <a:t>exchange </a:t>
            </a:r>
            <a:r>
              <a:rPr lang="en-US" altLang="ja-JP" sz="1800" dirty="0">
                <a:solidFill>
                  <a:schemeClr val="bg1"/>
                </a:solidFill>
              </a:rPr>
              <a:t>system. </a:t>
            </a:r>
            <a:endParaRPr lang="ja-JP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620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igo_2016_dark_blue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meigo2013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meigo2014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4_meigo2013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明午2015_blue2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5_meigo2013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_meigo2014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6_meigo2013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eigo2013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meigo2014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meigo2013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明午2015_blue2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meigo_2016_dark_blue</Template>
  <TotalTime>653</TotalTime>
  <Words>1345</Words>
  <Application>Microsoft Macintosh PowerPoint</Application>
  <PresentationFormat>画面に合わせる (4:3)</PresentationFormat>
  <Paragraphs>333</Paragraphs>
  <Slides>33</Slides>
  <Notes>3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33</vt:i4>
      </vt:variant>
    </vt:vector>
  </HeadingPairs>
  <TitlesOfParts>
    <vt:vector size="69" baseType="lpstr">
      <vt:lpstr>Calibri</vt:lpstr>
      <vt:lpstr>Cambria Math</vt:lpstr>
      <vt:lpstr>Garamond</vt:lpstr>
      <vt:lpstr>Helvetica</vt:lpstr>
      <vt:lpstr>HG丸ｺﾞｼｯｸM-PRO</vt:lpstr>
      <vt:lpstr>ＭＳ Ｐゴシック</vt:lpstr>
      <vt:lpstr>ＭＳ Ｐ明朝</vt:lpstr>
      <vt:lpstr>ＭＳ ゴシック</vt:lpstr>
      <vt:lpstr>Osaka</vt:lpstr>
      <vt:lpstr>Times New Roman</vt:lpstr>
      <vt:lpstr>Wingdings</vt:lpstr>
      <vt:lpstr>Yu Gothic</vt:lpstr>
      <vt:lpstr>Arial</vt:lpstr>
      <vt:lpstr>meigo_2016_dark_blue</vt:lpstr>
      <vt:lpstr>1_デザインの設定</vt:lpstr>
      <vt:lpstr>1_meigo2013</vt:lpstr>
      <vt:lpstr>2_デザインの設定</vt:lpstr>
      <vt:lpstr>meigo2014</vt:lpstr>
      <vt:lpstr>3_デザインの設定</vt:lpstr>
      <vt:lpstr>2_meigo2013</vt:lpstr>
      <vt:lpstr>明午2015_blue2</vt:lpstr>
      <vt:lpstr>4_デザインの設定</vt:lpstr>
      <vt:lpstr>3_meigo2013</vt:lpstr>
      <vt:lpstr>5_デザインの設定</vt:lpstr>
      <vt:lpstr>1_meigo2014</vt:lpstr>
      <vt:lpstr>6_デザインの設定</vt:lpstr>
      <vt:lpstr>4_meigo2013</vt:lpstr>
      <vt:lpstr>1_明午2015_blue2</vt:lpstr>
      <vt:lpstr>7_デザインの設定</vt:lpstr>
      <vt:lpstr>5_meigo2013</vt:lpstr>
      <vt:lpstr>8_デザインの設定</vt:lpstr>
      <vt:lpstr>2_meigo2014</vt:lpstr>
      <vt:lpstr>9_デザインの設定</vt:lpstr>
      <vt:lpstr>6_meigo2013</vt:lpstr>
      <vt:lpstr>Image</vt:lpstr>
      <vt:lpstr>ビットマップ イメージ</vt:lpstr>
      <vt:lpstr>Status of TEF-P and Developments of H- Beam Extraction System Based on Neutralization by Using Laser</vt:lpstr>
      <vt:lpstr>Contents</vt:lpstr>
      <vt:lpstr>PowerPoint プレゼンテーション</vt:lpstr>
      <vt:lpstr>ADS proposed by JAEA</vt:lpstr>
      <vt:lpstr>Transmutation Experimental Facility (TEF)  in J-PARC</vt:lpstr>
      <vt:lpstr>TEF　beam transport system</vt:lpstr>
      <vt:lpstr>L-TEF BT optics design</vt:lpstr>
      <vt:lpstr>R&amp;D for TEF-P beam extraction based on laser</vt:lpstr>
      <vt:lpstr>Requirement of laser system</vt:lpstr>
      <vt:lpstr>PowerPoint プレゼンテーション</vt:lpstr>
      <vt:lpstr>Laser control area at test bench</vt:lpstr>
      <vt:lpstr>PowerPoint プレゼンテーション</vt:lpstr>
      <vt:lpstr>Laser test for cold run</vt:lpstr>
      <vt:lpstr>RFQ test stand</vt:lpstr>
      <vt:lpstr>Raw signals of monitors</vt:lpstr>
      <vt:lpstr>PowerPoint プレゼンテーション</vt:lpstr>
      <vt:lpstr>Laser profile (near interaction point)</vt:lpstr>
      <vt:lpstr>2D Laser profile</vt:lpstr>
      <vt:lpstr>LASER profile for various power</vt:lpstr>
      <vt:lpstr>Extraction power for various conditions</vt:lpstr>
      <vt:lpstr>PowerPoint プレゼンテーション</vt:lpstr>
      <vt:lpstr>Timing jitter for extraction power</vt:lpstr>
      <vt:lpstr>Q scan for H- beam</vt:lpstr>
      <vt:lpstr>PowerPoint プレゼンテーション</vt:lpstr>
      <vt:lpstr>Long run test for Laser</vt:lpstr>
      <vt:lpstr>CW Laser extraction</vt:lpstr>
      <vt:lpstr>Laser profile</vt:lpstr>
      <vt:lpstr>PowerPoint プレゼンテーション</vt:lpstr>
      <vt:lpstr>Beam extraction</vt:lpstr>
      <vt:lpstr>Applicability of reduction of H0 beam at upstream</vt:lpstr>
      <vt:lpstr>Summary</vt:lpstr>
      <vt:lpstr>Beam transport from RCS to MLF</vt:lpstr>
      <vt:lpstr>Lifetime of Proton Beam Window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TEF-P and Developments of H- Beam Extraction System Based on Neutralization by Using Laser</dc:title>
  <dc:creator>明午伸一郎</dc:creator>
  <cp:lastModifiedBy>明午伸一郎</cp:lastModifiedBy>
  <cp:revision>24</cp:revision>
  <dcterms:created xsi:type="dcterms:W3CDTF">2018-03-28T07:25:25Z</dcterms:created>
  <dcterms:modified xsi:type="dcterms:W3CDTF">2018-03-28T18:43:40Z</dcterms:modified>
</cp:coreProperties>
</file>