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77" r:id="rId4"/>
    <p:sldMasterId id="2147483691" r:id="rId5"/>
    <p:sldMasterId id="2147483705" r:id="rId6"/>
    <p:sldMasterId id="2147483717" r:id="rId7"/>
    <p:sldMasterId id="2147483731" r:id="rId8"/>
  </p:sldMasterIdLst>
  <p:notesMasterIdLst>
    <p:notesMasterId r:id="rId43"/>
  </p:notesMasterIdLst>
  <p:sldIdLst>
    <p:sldId id="286" r:id="rId9"/>
    <p:sldId id="287" r:id="rId10"/>
    <p:sldId id="308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8" r:id="rId20"/>
    <p:sldId id="296" r:id="rId21"/>
    <p:sldId id="300" r:id="rId22"/>
    <p:sldId id="297" r:id="rId23"/>
    <p:sldId id="301" r:id="rId24"/>
    <p:sldId id="302" r:id="rId25"/>
    <p:sldId id="303" r:id="rId26"/>
    <p:sldId id="273" r:id="rId27"/>
    <p:sldId id="266" r:id="rId28"/>
    <p:sldId id="274" r:id="rId29"/>
    <p:sldId id="276" r:id="rId30"/>
    <p:sldId id="278" r:id="rId31"/>
    <p:sldId id="277" r:id="rId32"/>
    <p:sldId id="279" r:id="rId33"/>
    <p:sldId id="271" r:id="rId34"/>
    <p:sldId id="299" r:id="rId35"/>
    <p:sldId id="306" r:id="rId36"/>
    <p:sldId id="280" r:id="rId37"/>
    <p:sldId id="281" r:id="rId38"/>
    <p:sldId id="282" r:id="rId39"/>
    <p:sldId id="269" r:id="rId40"/>
    <p:sldId id="304" r:id="rId41"/>
    <p:sldId id="305" r:id="rId42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66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26205-DE9A-4D71-8126-8C2FE459DAAD}" type="datetimeFigureOut">
              <a:rPr kumimoji="1" lang="ja-JP" altLang="en-US" smtClean="0"/>
              <a:t>2018/3/28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A693D-153F-4436-967E-FD8149CCF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33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228A7-835C-4030-B404-EE893847B671}" type="slidenum">
              <a:rPr lang="ja-JP" altLang="en-US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486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3767" indent="-286064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4256" indent="-228851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1959" indent="-228851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9662" indent="-228851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7365" indent="-228851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5067" indent="-228851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32769" indent="-228851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90473" indent="-228851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5E393FB6-D5FB-4B06-BE6C-FCE5F4E7EA75}" type="slidenum">
              <a:rPr lang="ja-JP" altLang="en-US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228A7-835C-4030-B404-EE893847B671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6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85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04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989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j-parc.jp/topimg/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14300"/>
            <a:ext cx="14747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90488"/>
            <a:ext cx="7770813" cy="11890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56F76-F211-435F-AEB4-C1C205625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82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P.K. Saha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Meeting at Fermilab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487C-9B60-4FDA-9290-09D069B846F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56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48CD15-7A06-47FF-A018-DE559B3D63F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54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D4C487-99D8-42FA-981A-D34073C0A70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63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9BFE12-CCF1-4FA1-B110-FCA6D9487D8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2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BDD2FB-861B-44F6-BFE7-AC96D1AD0E1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21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93AF8-4452-483D-BDA8-E0005FD04CB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62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7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702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B3795B-8CC2-4E29-895B-C9CCADB7318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34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A48B66-D563-49AC-A53F-1C9DF65EDE0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47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63DBD1-0C32-46FC-B47F-895C4EA6EA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18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DCBE66-635B-4703-A623-26DA69133C3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17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4FF9F6-95DD-43C8-BC70-3237CC98250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15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0035B2-17D5-450F-B68B-7CEE3A3FDE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39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362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F8D6D3-ECD6-4276-BAE1-71211DF594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33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48CD15-7A06-47FF-A018-DE559B3D63F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07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D4C487-99D8-42FA-981A-D34073C0A70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26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9BFE12-CCF1-4FA1-B110-FCA6D9487D8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6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439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BDD2FB-861B-44F6-BFE7-AC96D1AD0E1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53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93AF8-4452-483D-BDA8-E0005FD04CB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45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46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B3795B-8CC2-4E29-895B-C9CCADB7318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62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A48B66-D563-49AC-A53F-1C9DF65EDE0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59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63DBD1-0C32-46FC-B47F-895C4EA6EA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77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DCBE66-635B-4703-A623-26DA69133C3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91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4FF9F6-95DD-43C8-BC70-3237CC98250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05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0035B2-17D5-450F-B68B-7CEE3A3FDE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43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362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F8D6D3-ECD6-4276-BAE1-71211DF594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4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957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48CD15-7A06-47FF-A018-DE559B3D63F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52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D4C487-99D8-42FA-981A-D34073C0A70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06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9BFE12-CCF1-4FA1-B110-FCA6D9487D8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45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BDD2FB-861B-44F6-BFE7-AC96D1AD0E1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93AF8-4452-483D-BDA8-E0005FD04CB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12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698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B3795B-8CC2-4E29-895B-C9CCADB7318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56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A48B66-D563-49AC-A53F-1C9DF65EDE0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64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63DBD1-0C32-46FC-B47F-895C4EA6EA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621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DCBE66-635B-4703-A623-26DA69133C3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2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5051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4FF9F6-95DD-43C8-BC70-3237CC98250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932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0035B2-17D5-450F-B68B-7CEE3A3FDE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13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362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F8D6D3-ECD6-4276-BAE1-71211DF594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783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P.K. Saha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Meeting at Fermilab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E77-D601-43E7-AB8D-40321C4DCF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583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P.K. Saha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Meeting at Fermilab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E77-D601-43E7-AB8D-40321C4DCF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951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P.K. Saha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Meeting at Fermilab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E77-D601-43E7-AB8D-40321C4DCF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07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P.K. Saha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Meeting at Fermilab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E77-D601-43E7-AB8D-40321C4DCF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96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P.K. Saha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Meeting at Fermilab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E77-D601-43E7-AB8D-40321C4DCF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31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P.K. Saha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Meeting at Fermilab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E77-D601-43E7-AB8D-40321C4DCF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94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P.K. Saha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Meeting at Fermilab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E77-D601-43E7-AB8D-40321C4DCF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4048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P.K. Saha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Meeting at Fermilab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E77-D601-43E7-AB8D-40321C4DCF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363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P.K. Saha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Meeting at Fermilab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E77-D601-43E7-AB8D-40321C4DCF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450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P.K. Saha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Meeting at Fermilab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E77-D601-43E7-AB8D-40321C4DCF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315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P.K. Saha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Meeting at Fermilab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E77-D601-43E7-AB8D-40321C4DCF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328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48CD15-7A06-47FF-A018-DE559B3D63F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73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D4C487-99D8-42FA-981A-D34073C0A70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115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9BFE12-CCF1-4FA1-B110-FCA6D9487D8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62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BDD2FB-861B-44F6-BFE7-AC96D1AD0E1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173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93AF8-4452-483D-BDA8-E0005FD04CB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707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7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636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B3795B-8CC2-4E29-895B-C9CCADB7318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239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A48B66-D563-49AC-A53F-1C9DF65EDE0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694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63DBD1-0C32-46FC-B47F-895C4EA6EA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38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DCBE66-635B-4703-A623-26DA69133C3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227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4FF9F6-95DD-43C8-BC70-3237CC98250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65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0035B2-17D5-450F-B68B-7CEE3A3FDE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82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362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F8D6D3-ECD6-4276-BAE1-71211DF594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122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48CD15-7A06-47FF-A018-DE559B3D63F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846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D4C487-99D8-42FA-981A-D34073C0A70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739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9BFE12-CCF1-4FA1-B110-FCA6D9487D8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0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6086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BDD2FB-861B-44F6-BFE7-AC96D1AD0E1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424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93AF8-4452-483D-BDA8-E0005FD04CB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816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114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B3795B-8CC2-4E29-895B-C9CCADB7318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97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A48B66-D563-49AC-A53F-1C9DF65EDE0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394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63DBD1-0C32-46FC-B47F-895C4EA6EA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199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DCBE66-635B-4703-A623-26DA69133C3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471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4FF9F6-95DD-43C8-BC70-3237CC98250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06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0035B2-17D5-450F-B68B-7CEE3A3FDE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696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362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F8D6D3-ECD6-4276-BAE1-71211DF594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7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2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76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P.K. Saha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Meeting at Fermilab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053B7FB2-0BFF-49A2-B524-C24B7EBA5C0F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8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33CC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7D3516F-8111-48D7-A6E1-EE9953BD5578}" type="slidenum">
              <a:rPr lang="ja-JP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100359" name="Picture 7" descr="http://j-parc.jp/topimg/Log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5413" y="114300"/>
            <a:ext cx="14747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54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33CC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7D3516F-8111-48D7-A6E1-EE9953BD5578}" type="slidenum">
              <a:rPr lang="ja-JP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100359" name="Picture 7" descr="http://j-parc.jp/topimg/Log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5413" y="114300"/>
            <a:ext cx="14747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829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33CC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7D3516F-8111-48D7-A6E1-EE9953BD5578}" type="slidenum">
              <a:rPr lang="ja-JP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100359" name="Picture 7" descr="http://j-parc.jp/topimg/Log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5413" y="114300"/>
            <a:ext cx="14747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55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33CC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P.K. Saha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Meeting at Fermilab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3E77-D601-43E7-AB8D-40321C4DCF2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7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7D3516F-8111-48D7-A6E1-EE9953BD5578}" type="slidenum">
              <a:rPr lang="ja-JP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100359" name="Picture 7" descr="http://j-parc.jp/topimg/Log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5413" y="114300"/>
            <a:ext cx="14747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22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33CC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7D3516F-8111-48D7-A6E1-EE9953BD5578}" type="slidenum">
              <a:rPr lang="ja-JP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100359" name="Picture 7" descr="http://j-parc.jp/topimg/Log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5413" y="114300"/>
            <a:ext cx="14747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199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33CC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co.jp/url?sa=i&amp;rct=j&amp;q=&amp;esrc=s&amp;source=images&amp;cd=&amp;ved=0ahUKEwjknt3X_63NAhVJJJQKHXhNBIUQjRwIBw&amp;url=https://castlelearning.com/review/reference/phys5.htm&amp;psig=AFQjCNEZRQqURBMe9_OUGiSDrsDxnVjFdA&amp;ust=1466216350489640&amp;cad=rjt" TargetMode="Externa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jp/url?sa=i&amp;rct=j&amp;q=&amp;esrc=s&amp;source=images&amp;cd=&amp;ved=0ahUKEwjknt3X_63NAhVJJJQKHXhNBIUQjRwIBw&amp;url=https://castlelearning.com/review/reference/phys5.htm&amp;psig=AFQjCNEZRQqURBMe9_OUGiSDrsDxnVjFdA&amp;ust=1466216350489640&amp;cad=rjt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0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hUUExQWFhUXFx0XFxcYFxwcGhoaGBgcHB4bHB0YHCggHBwlHBccITEiJSkrLi4uHB8zODMsNygtLiwBCgoKDg0OGxAQGywkICQsLCwsLCw0LCwsLCwsLCwsLCwsLCwsLCwsLCwsLCwsLCwsLCwsLCwsLCwsLCwsLCwsLP/AABEIALcA/AMBIgACEQEDEQH/xAAcAAACAwEBAQEAAAAAAAAAAAADBAIFBgABBwj/xAA8EAACAQIEBAQEBAUCBgMAAAABAhEAAwQSITEFQVFhBhMicTKBkaEUQtHwI1KxweEHYhUzQ0Ry8SSCov/EABkBAAMBAQEAAAAAAAAAAAAAAAABAgMEBf/EACIRAAICAwACAwEBAQAAAAAAAAABAhESITEDQQQTUWFxIv/aAAwDAQACEQMRAD8A1KuKIHFUQxgoq4wda9XBnNovFYUQOKpFxg60VcavWliw0XIYVLMKqBjV61MYsdanFhotAwqUiqsYodal+I70YsNFmDXs1Wi/UxfpUw0PzXTSQv175xophSHc1e56TF0175hpUFIbz17npQXDXvmGihUhsuK8z0rnNeFzRQaGzcqJuUoWqJanQaGWeotcpYtUC1OgpDLPUGely9RLU6CkHZqhIoLNQ2enQByaGxoDOaEzU0goYcigvFAZ6GzVSQtByRUJpZnqBY1VAU4vmiece9VovGpeea3oRZI5J03ogxBG/Kq5blEW4KmgLBcTU1vnrQLCTEerqByooRgJyabGRU6HQbzz1ogvmo4ZZAHpHWNdKaTD+r5xqB/beobQ1EhbxLdJoqYw9KZtWF/mAbbX36VNlUGScsiQYHL5RUOSKwBLip61O3iCamjifiO+8D+lFDR+adNDA/cc6TY8CPnH9mped2+9RtXZaJg7Gd47dZ+1BvMwMHWPvSoTVDHn865r0c6RLGoZ6vEzbLD8QeteHEGq8nvUc3eniKx84g1H8SaR8yuL96eIhs4o1E4o0mX9qiWNFIBs4o1E4o0mSaGzGqxAcOLNQOKNIm4agbxp4isebEmhNijSRvVA36eIWOtijQmxRpM36gb1ViLIbOKNROKNJm7UPNp4iyIrYYgaAaxrvRGwJAzbj9/U06uHkSI1bkQPuBTKM6zqQ3UGdtOe2hrH7Tt+spksnpRbODY8o0mrGw1xWEurKDAzcv0OlHXGXQzBVVwSYJ3+Zih+Ri+sr7GHua6HuQat8K+gm3d21h1+oDgxv96j5t0L8GZdhlAgHpsKibuUAhTO8ch1256VLlY1GgQNwCHgLO+hH2NFTGLJOYaaCV0J+R/rRHvkwdN9D7HplqD47MPWo13YLOWN9IFHQodw1xbmYhx3kHSBpr09q4WzmhSCImeUfr2pWziLY+G4OY20P6UYuzQLbWyu+nxT8oqWMZSyzE5SG6gSSRPbbepjDOgBPoJOm/tPqOmtK+ViAdLgB5+nUAciZpsvdiSQVBE3BO/MSRJPtUuwoN+DuCZnQjSD6o6R/agYzBsDJUKTynpvHal2unRndo7EzIPUzyo+JxSMFgM7a/EJ0nTn/wC6FdktRE3cbqSR1Kx/eK4Ix6fUUe7xHSBqI22A9hrypLzOnpPY/StVZjJI4tXhavWadope4xFUiQuevC1ALmo+ZVUSw5aol6XL1BjToQyXFDY0AmolqdAFJHWoE0IvXmcU6ESahsa43KG1ymI8aaGxr1rtQNyqERZqHmr13qJNUBeM+XafpXedJnKJ7DrQrknaIiRqfnz0r0sCdCQI3/vXlKSPVphr2KY5ddhtFHsYlh+c/U7dO1JeTpq7TOmvp9ooy3BOmmvLWqyQsWOtxJxGVjA5k+01y41yRmggdd4pS5b1BkR12MUVbuXRT2J1On1iaakhOLGkvHnEyY3E/OpDERso98x/pSFnE5GLZ4YTrz19+3WlsbjrfMszT6RtA6k9ewFFiaLN7qbZBrvrM99qFaxSB80gdYygmflWeuYxmEE/v9Kn5FwQcrCdjHSrteyG3ejS4fiyAkjI5JGjQfpVzZ4tfT1LaVZHJR+lfPHkfEINajhHiNmSLkALC54/mmJHX01Mq/AVjd/GXSxuHNqdZ013r29ilNvMc+eZjMI+WgO3WiXsL5oDWysn4gAR6iPn9qqLwKkg7/P9K0ioszlKSDJdWdQY9+fyozPa5Bz8wP1quzV5mrTEzyGmfoPv/iolz2pbzK7zKdEhT7VDKOgqGeuNymI9Kdqgy16XrxnpiIstQKVMvUS1MQFwf2aGxoxehsRTECLVAvRGihMoqgPDc70MvXrAUFwKoRIvQy9DNRmixFm6MupIX2aPmd6UOOUn828Tv/SIpvC2CSMwQjSZ256FooyqAxCQIOq8o69SK8az1mgCtGmdjMGIP9Tpzor4hz6YPTWBy0+GJmKewvDr1wBVUGdgDvrvqNB86sMN4dvWyZuA2yCWKgHLG8ztHXtTy2FFJg7bPMjprlLfQzRLtoqSMzmOqH+xIpriK20YJZuyinMSWCgyOWmsx/errw9wMX1cEH4oZWuQQOQAEyDO9Dl7CjIPckjdl3aJn7DSIpAtWu45wc2rv4ZLNvK3/KvEzymCTEtI+9Ul3w1iQB6I3kmI9PKVJ684qlMlxZLhXEbVuVuW/MUmQSJ+wgjTuausBisNefJbsICZmQdhtEnc+9UuJ4PksI7uqXC5BVm0y5VKkQN9TNUjac57ilaYto+k4fBWSxtMVW2SqkXIQgNrKTJntPftTnDvDeH82/YRhcX+G4ltVgOPUQCCJnlsa+fYTirsBae4uRoWbgzBADMjmIrWcJvOXJGJUorrZF2IRgROUbEmNgaltlKmyVk3sK4W7ZZFOq6akAnX08qjeuPduQArEmRmGpHvOtKeJuJYhTHn549K5FIZNwyuDOVtAIms0nErivmYk9QeYPcaiqhJ9Ikl7NJxBSjlWVVYbx+4pMsDVmx/GKLlsg3AApt6AkAbgcz1FVN1CDBBB6HlXZ4mpLRzeRNMk5AiCx99v1qAbrUCaiTWqRk5MOLleG5SpNRzc6qhWNm5UfM6Urn/AH/6rzzDRiFjJeoG5S+eoG5ToLGC9QL0BrlRa5ToVhS1R80jb9zQTc70NrlIYRmobNUC9CZ6MhUELVDPQ2eoljUuQUX0oAQDC5h+YQY5AZfvT2GRbiaHIM0C2+ubTkQJ1A6VQsrSZtwBoYBEV7hsTaWCVYnQSDB9weu1eUk3w9Zuumo8tUIjLEA7jcjrMAwNtac4jiPxK+W7suVZlcq7Ro0kddI33rJHiiXDb8q0bbgwSzzmIHfbferDB44Zy4XRk9EAgoZ3Ug71L0NOxrw9xzybvkXXCIDKXCPhmYzA6tvEdqe4jiLiOuWFJJT+GQpYEzqXmSTGlZ4oWxEtlzozIM2ucgaT13qV/h2IuI4e6pBEmRAJGvypOSBJ/hofEfELSETibzqVMK0MAw5kAArrtQrXFGxVkWdTcLKsBsoYaxOUTIPWZmsPgbpRgQEPZlBHzrerw++qL5yWbagZg9sCTOoIjkNdaKolOzMcVtv5jLds3fMGaSzMTI/NtGnbrVYIyiQddASpAMb9uYr6nw7HJftC2XKgNBbk0yYXLBMwT32qk8S8JslMq3FW4WUxl3gRtvm1kwek08gxMDqParbgnHWsQMoa3nDshA9REbmDHuNas7nh1LloFbyMYJVl0PQrHP3rK3hldlO6mDpG3aqTtEOOJvLfHXusTb9dxx/CmBlulphidHMf2qNjhyeeoxlm4Hb4hooneRlOugM/L2qo4DiLRGUWP4n84BYzsDBkAa61o8UgQWTdw63VuaMwuQdCAAYEbxrPWldFdQlxTwxctXFu4UeahYxln0/7T27z0oicQW+3k4tPJfTJciWHY/zL9/emeIXcQwazglCW1CsLaubgJBaQpGzSORPKs3d4jaxSorqbVxAVLFiZadSZ1HsTTi31EyS4xzHYB7Z11HJhse4POkmancFx5sO3lXlS6mhgiRHOZ2kcxVvjfDnmo13DkFN1QGSAeW2/vXb4/kJ6kcs/DXDMF6gz0zxXhtzDtluCD7yPtSBNdKknw52mgheoFqhmFQZqdioIWqHmUNjM1Ev1osKCFqgXmhk1At86nIdE2eoF6gWqJak5DSJE1EtUC1RJrNyLSJlqgTUS1eTWbkWomlxXGDcGW3a06tFVIwjnVgBzmRp9/wClLDiTAxqPff70/hcXfacqnaJjpqPn3rzYXDaPSnU+kMOrqfSDEz8x7bH2poveZ18s6nkskkn+poSlgrO4DQNVIMEjqZ3qotYts2ZDkIMjKSCOkGrycnbIpRVItuKWL/qu3Acyt/E9JEEkCffSI7VWNiTMROw33J5e9XuEu58TbtYlXuK2U5Q+UuzDRmOx3PQ1b+M+D4ayDcGG8tSpSPMXRzGVismACD1Bmi0S460IWuBL5al2ZLjAkKYBkKWIiJO3UUxxK1cVVtW8QzJnZSoZS3oy6LoCWh/h12rJWMRmZQ7HKNBrJjtP71o920GYi2zA7rm+I+wXn/ik+guG4wC3cMVNvENlWXfQEj0ygEnTMSynY6CveD+KsIj5sQv4iYZCEOZC2riD36HlXzs2HDEMHzdwQfnPPfeuxQCkZQRp9PpzoxCz6HxLxxh3BVcOywZnKikQd9NQYNEGCVjmNvNKyrBRLAjSeY+XSspY8T3WsNbuBbhYQrMoLASOfMac6LwjxNdS2bJb0MMoIjMncTvttUuy4yR9Es4hQIABGVRBzDSNRmGntoaqcThLVskKAousJInXnPb57TVbw1MaP+ZeKrpkCqrFxzIBjSI0NPtgWcaPcYggklVmNYAA2nvNTbRffRaniz24CqiyMqsiwRruIBLHTX32rIf6i4ILcN9iiu5GiHMrj+btHfrWuscJLoAUZQBInlofhXcj/NJcS8M24Je82Uax6dCAP9p5flpxlTFKKao+YF430kT8qt/DviS5hHBBJQ6Ms8jvWgGAw9y2pV1CsfTJXcHUCQIjmPaq/iPhpgT5NxLgHq9SrB1221I1rXJMywa4afD4LC4lPNSXn/eTlnkV3+9KcY8Ipbtl0vaATqJWf5Z3B96xuC41dwVwlUQMDBkH1Dlz2rc8F8WYfFelh5V07qT6TP8AKTv7Grj5px/wl+KEtezGXrDASVMHYwYpcv8Asa19ewjFVgDNv6TIjQRE6H2pfiHCLGLUq4W3dGxChCT9YNdEflRZhL4zR8nZqgzfP+tXniHw4cMVHmoxYxlPpK+4mI70pxLw5ibFsXLlsqh2YEMDPsa2+xMxwaKzNUGaoE1HNQ5ConNRLVCa8LVDkWokpqM1Emo5qlyKUSVRzUMtXhb9xUWVRaW+KDTRWPLMBp9ac/E3L2oXboY+xrsNwkNqn8MRMuJB7Zgd6ZHDAkF4af5QZ7xBE1wvE9BWeYe00lWVpjZhoevuKUwvBFZSZII16CekH3q1s2LpABZlXkILGI302FAuYB/NCm2WAhix5dTEg8ooTFJIjxcWlZHVszyFZF1aF6cxM6expfjGFe/cARd9FB0c7STOvOrBsC1tjLBbjesrAOUbyYBiJ+dFFy2dAQWHozJqDPOYOtU37Iq9AMPwFf8Ali3NwghmeB5bbag7GelXGFw3k2rS3PJzCTnn8yn0kEbRvBqFrEOB5fkqX0ggS5nX1GdWP1qh4sL14RYBurGa5lUlhln48u0RSSHKjzxLx5bjRPmvENdckliNNBpp9eVUOAs57gXcTGpgfXlTOJa1ctpcRFQyVYCTmIA1HQa7UsTy+1OzN7Z7bQkhQNTt+lbzhXCbeHysPU8c+R/ZrAFvc9IrV4XjItZkvG4+gykggxlmPvzqJ2+GnjaT2ecR8WXVcraBQqSCxALGD3268zVNh+LOt3ObjgHRwDuPYR1NdxHGLdfM4ZSeqGSPkdfpUsNhMMyS15wwMMAmg+o0+tCpLgnbemb/AIP4+wy2wGLBkAAB5gaCdNwKAvj3DOsujhhyifuKxycKwp/7hj7DbodqW/4TJ9DIVJ0Jff7D7UqiV/0XmC8Q2r2KBuIotmVX0iQTz5yf8VrbnDCFCMVCqZBkjnsBVT4Y4PhGALW5cEZQrTqOubYTt1q/a76iArHK3/UAA6/UE8qG0Uk/ZmfGuBw/kl9mUqBrqZ3g8/Y9DXzkyp322I/WvsHEbNu+AtxTyaNP/wAzvtVFxjw/hLK+a9m4UOkW5DBvloAep0FVGdaIn472Vfhbxi9qLd857WwYn1J8zuO1fQbF9LoDhxctkaNMx27b18V4g66BeUyQZ0J0BIEEgaTFG4F4gu4RpQyh3QnQ/oe9Dje0TGdaZ9nZSNVIPTMAw7bg0jft3mBQ3ylthlK5AyQe3L5UtwPj1vEJmtnb4k0zL7j5b7VaXLw9/apXklE0fjjIyLeCrYBY4pcoGoVGLjpK8x7Ulh/Br3gTYv27gEzmV7Z07MtbgjmpE9Ryr38Q6zlaPYD7g6VuvkP2YP469HyDE2jbYq24MdpHeglq+uM9lP8At1JIOYExM9m0JPyrH8U4VgfjDXsOGJhXKke4B9UfM1qvKmZvxSRkC1RY1Z4rAWVBK4lGgT0n21qvx+HNpsrbwD8jqKeSZOLQEmon3oTvNQzHqfpQNI2puErJYnsF11267+1WHB+IoGLZJYLlBDnSNTIgQNZJqnxOKddLVu8V19YEk8pAjQab03wdbl2WFkqigASVEnlmLb/TlXEjtexi5xu+bTETGwlJGsba7aHag4BsRDO6PkgA6QWjmOsRQ8Q11Z/6iMQqjMuQH+aJ3mm3w7pmR3zHLl0fMAfYHfXWKrImg+LvLmlUyqZjNmgkiRqdSN6E4C5RkbMsES3JtfVA0P3pSzhrighnOSJMH4hyAMkgfXeg50vm44KqF1dS5+EfywJMfWqsQ1iuKZQQWVNRJk/XVRJNUWK4wwLC0zIpABKEiRvrGp5imeD+IhYknD2LrHSboZvT0AzRQeP8YXFMjJh0sFQQwtaK0kQSDzG1SS3+Fna8IXntBrLqyk5goI5CJPT2qvbwziBqUYj2IH1MRW34R4duWbVvMCjXJzLm6RO3LXfvVHxHidqWsHy2hiudAx055iSQQDpoOtTu6sqlV0V3AkNo5vLuZp3UrAUFTImdQVPUGabucX/KbFxhDazBzG1kDAawAJBGuhq7Th2EYM6WwsoAEtuzeph0Gw2mkk4Zh2VmVLgXIMrtcZTmDCSRMxEagU3oNfhT4ziaO0uLo19TGFMBs4AUmNwJIiegpZONlVuKqKpuXS7GSdGVlO5jN6uemm1aPC+GFvW8yX7itlJAYqykA6H1CY069Kr28JXvM8tDh7jZguikEE6+oofSukZjpNCTE0hRvEiqwK2gGGRYzEjy7T5l2I9WUkdNqq+I8QW8IBuA+n0sRkXII0A5nQ8udW3GPD9ywxF61ZDD+W9BiOmtATw9cIb/AONc0IBOdRE7asRrTQnFEPDniJ8GSVKOu8azOugPv/SrNP8AUi8DrZQidRLA/WY+1Vd7hJUAth7pBUNupkEwDo3M0li2tjT8OQe5g8+3ak472irdaY/jfHN93LBbYHJYOmnWaE/jW+REKAfcj6ExVblstIyMD2fb60A2bJOlxh2Kz/SnS/CW5foI4kFiSg11gEqB7URPJI18xDPKGEe0A0Q4BACfMPX4DXHh4jVmE7egxVWTiweDxZtPmtXMpGxII+uu1b/gXihLkC4VVz+UHQ91msD/AMNEwbke6sI+oo1nhgzFDc5Zg4UwpB17mokkyouUT6xhsWrE5DMcqbF9TuYO/wAqwNjiQtpPnlri7Mtsw0fleTr770DE+J3uAeWmV4OYGTJ6qOY+tRg7Nc1WzWeIeMW7dskkE/lH87Dl7dawNviz+ZnZVZ5/N8Ouwg6Ba67h8TcbMQzEwJP9BNFt8JvkzAHf29q6IKMOsxnlLhXXMS63JYKSpnKwET0jmKTxDsWLEROsDQQeg6Vf2bjITNtWjlA1+og/KprgUxJypZuI+m0BFUAzJbYEx94BrXJGeLMuWNWOG8P4p1zJh7hU7GIn2zEGO9XlhcPgpyxfv/zEelP/ABBH3O/Slr/FLznMbhFYPzfhrHw300t3jSAAW0KrEak8hrmPQztIpXCcRCqchYk69iRJHaaqsWJtlgrEA8oAI7czR+FW7rWi8W1RTlJd8qrHvuayVvptpcL+6gUAZredlLkIGYawI9IABGp+ZqgZtQAmclpE669ydus0NOKm5dFqLZXNlJQtB9jOo5/SnuKYwDK7DMUUnlMGSDAA9OkVSJZTcWxj3CFU5QNSo+LMOsT8qf4V4cLgr+Jt22cQUadVAmZOkTyqjwWe44A3OkknT6RpW38L+GlxA8woMkxbbLOYiZf1SAkiBQrbI11mIOGYebAEIYM7zMada9wt8CQ+bLB+GAZ5SWG1azi2OwuEuFUt+c5JM+jyzBgD09NeVZzhnFFtJcXygWb4WkwnWRs0cqQUAfjV/wBEXWGQQgBOnt9AasvD3h58QCwuW7cGAGJEmCdAKpMRjGJ35mOnepDH3TJzMeZj/Hai6EPpaazeZWuqu4Lq5jsQRJq8si7es3HN7PaQG35lxjkUAbIY3Jge9ZBwTqq6HmVnf5V1/ENoGUbaDaRPQEUh3R9Gw17HX8LbC+VkIACrbKnICAW0ieRJ7VH/AItieG3b2UWnRnW35rWic+UHLBDAbFpAO9ZLC+MMZZUBLpRQAoESAF2ALbUbhGIa+Wa6XeDK5nYrmPMjYb71Vh00GOLXi7OFdmYksq8zsNQdNhG8CmbYv4gPaLv6Qbj52Oy6EwTA5cielWv+nHALVu2t6/iIBFw3LWoUMzaMXnWI0PSjf6k3MPbwoZTBLQ65vU1oAzHzM070K/4Z63h3S3m8u7lLqXKj4gGnJtGuoBM0HjGPWD5dlxmAKMcuUaaqc0SdPiB1naryGscOGHw6AsTJ824WbUgmNBB09t6z9tFW06X1XMsiSWf4ROgBCiJ5g1TtBpmf8QcGulgQy3AUDSg011KiOY2NXnBeDYdrVhjetLdcg3FZoyLEaypG4/rSQxFsWcttiVQRr6NOxPWkcZjbaYO6uR7peCGdlJQgRoU/KNTBioaHzZsLmCtW7V+wWS4L2Uh0bQekaqIOhk7mo4Pi1jDYVRcwt249oFS4eGgCQxRgRMHar21i7eGs2hew1s+XZt/xzI0MRnOWBpJ6kTFWV+2qO1zyxZsFW8xEQOWBX4hBzSdZAG0Uv4Or2UHiFLS4VrlhVvq5AYZLZItsPUwZFEQIrLvxkPh0sZbWW1ADfnygEa6kGdzI6V9K4ZesvatW7N8jCFSHTIoi2VOVZMlYOm061U8X8N4BkdrF+1JzZgBBMLqgj5b6jqKH0Ez5fw7C2ltW/Nzrne6Fytk1UWwDJmQCdV5fOiJwRmBNq6cy6hGOYmBJIjUKDALab0bCYM4pJKZ1Vc6t5bAKGAJzZdBOWJ6rQLPE1ttGigc8x58nHQ9aXA00SwPHmVstyVYaamPvyPetDguJi5AcR3Bg/fQ1nsM2ExauMTfNm6DCGZSNYymNR2PamMDwPE25XMjp+WGhiJ/KeXtNUoSlxC+xLrNRiraWxDsSD+XSSPfYA/WszxPivp8tItrMBU2/ffelMX5gBCZpG6tqdBtDa0jjMUG+HMDuWGn/ANYO3vWbv2apr0M/hTkAAOb4mPWeg+XevFsLzzDt+xQjhh+ckHrm9R+ZpO/fAMG7r7z/AGosd101uN4zbupkWx5Vudbo9RBI+GIGpjrpVRxbE+a6WMPItkhVUApmZo+IZiN+ZodllUkMC4B0UuVWTz6kdKlhLbWLq3SMxtkNBQkT/u/Q07JaRbcK8PNhbq3LrWyVzjKjB/UoHNeYzVRca4iWZlEaGZXp0796vb3GL2IGa6AogLbCqFEH4oUeymax+N+InTUkiDVXSIZOTOYPqddDV5wvxDi7dvyrd11tnQwJCg9OY3JqhSwxIA/fv0q6wqixblyA7Tlj1QNidNBqalyrhSjb2NNwC838Rc5SAc7jKDPTNuKR4pw17LBWg6ZiykkR021+VGxPF7hQOGeVU2xAzCDoRJ0ExsKqLuOdx6yzDlmM/SixuiPmQPTEnfSi4a+fn26UoJPIxRtVA2k/vkaZKLCwdAxzErupOnWY6aHagvbGXzHaZ2A78h0FLW3356QNa5MgWTIcbARr70lQ2gRctoNukmB13rUYLDN5KW1JzPHwiT3032/vWYAlpjKNtNR9Cdq1Fvij2il+ywDqMnwBgJETB2pqiUmbq1dWyDa81FhAbighs1tAYEERuTpJnasjiFbG8RXyzca0iC4dDlA5SNomB9aivGDiLha8VNwrlRjCgamIj3Mj2p3gV+zYa61x7w9ARFtHLIGv8upk7Haqy9g4lvxjHPaCNHrtOSQwBAZhMAcxAkg9azviTEkYZ3IHmN8RA0D3WkgDcD9Knx7jKXz6cwlczF2BLMecxqANBzpHxIgu2SLZE5pVZHw9BqJmkpdY5LQp4NsvdvW7ASRdMZ8wgFVLQZUgbcxW24f4RdMYoKrdu+S1x1AUKim4FUkblyJ07Vh/C+EuDNnLIAAyrMZjMVqOF8Yu2WZ7blWaAxABYgaxrrFJP2JJ0XXiXDYkpF+whtusEKWzSAQpJModO2x0NDscUxOa3Ze4qXL2c328smQo0UXQ2jfFGWvm/iK7invZ7zvdVmAzkaAFtBHKv0Hi/B1sBcl3JDSAQIOoEfPbSm6EpdTMbw3gpthVtNbUIoe4HY7K0huYEsNxoCKYXhdrFsxXFoqtLLNtckERoQ2npjpSPj/gbrgWxSH0EByJIaGgQSBr1rB8F8S4graREQpahSgkNckEasASBQmr2Df4a/iHERw2cP8AiEdLtsCSrKFBZgFAJ0A9Znlmmsj4s4ItoW8Sg/hXLnl6NOXYiTGoI2bsQaF4v4yL2TzbIzFfiS6W/wDGCyiCBIjWm8d4jw17CWsOLYU2kCZi3xDWSQRoZMz2o09IVnnEPB1s2xds3QDEgNGU9iZ9JongjE3HurhXkMXCBWkFT19q2/8Ap54ffB5rl0F1e3AtmOxDa6zHUCsz4t4zc/GfirdrycpyIRl9LII5agweYrVSfj2kTipF3/qX4TGFwoulwb/mKqwIBWDIadTtoeVfMbeJzaMIb8yHn1K96b4xx+/fZfOe4/IM2sV7xrwribdnzrgVMkDKbiG4Z5hVJbTvG4rNtydsqsFSErbEjKGyjUAEagba07g8UlpAjWUcj8xbf7VVYbH5xlO/9f8ANEbId5+dQlRoqkW+Jey11oZpOoIGg10EMJOnU03bwYVtD6VBJAPfc6QSe1dXUuFHnEMWgUMJ+EkTqTEjkB0rMYIA7kDoYmva6lJ6RK3IZu4pEZCBmIJkToQOulGx+OUplAgwOXz36V1dTXBZPaF/xv8ADglojbT9PahLibesoTsB6iI+3OurqAcmM4PiYQHJb1IjUyDU8ZdD2pCBcpGx6g/pXV1Teyk7TK0Et25fKoi4FEcxvXldTIJG5uen7/tT/CMdD5Ts24ryupgm7LNcq3CFkNEz11+1Ra9LaGf33ryuqfZqgGJxBH5vpRbF4sQpIMmBIrq6gJOhjDcMe7aCpqQ5YwcshTqNexq5wfizzcW7C0tpFKgAgM8Ew2ZhAJjtpXV1arSMH0p/GWMYC1l9OhDMDo4zSsL+UDX60jw7xNjHIH4m5qyhQWJAM6HtrFdXVDKjudGixWIxtyw2FuYstalFKFNPUdNd4Efasit29hlLJlyPpmgTMRzMg711dTqiZcsDiMT5ltc++Y7QB6QoBiNTqarbyd5B511dUoUuH3Pw54st420127ZS3lKWD67pJhRGqRpHtr1pTxpj8O+HFlB5CrcN3OczkkKRsBroeZrq6umEVJbE5NHzzE24Zg9wMp0PpI0HTQxvVtZ4qkpauAvIEMzNB0gelR6enOurqytx4aVZnfEHDcjMwAUgwVBJBPMgn5VXLjAR6hr2rq6kZt09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6" descr="data:image/jpeg;base64,/9j/4AAQSkZJRgABAQAAAQABAAD/2wCEAAkGBxQSEhUUExQWFhUXFx0XFxcYFxwcGhoaGBgcHB4bHB0YHCggHBwlHBccITEiJSkrLi4uHB8zODMsNygtLiwBCgoKDg0OGxAQGywkICQsLCwsLCw0LCwsLCwsLCwsLCwsLCwsLCwsLCwsLCwsLCwsLCwsLCwsLCwsLCwsLCwsLP/AABEIALcA/AMBIgACEQEDEQH/xAAcAAACAwEBAQEAAAAAAAAAAAADBAIFBgABBwj/xAA8EAACAQIEBAQEBAUCBgMAAAABAhEAAwQSITEFQVFhBhMicTKBkaEUQtHwI1KxweEHYhUzQ0Ry8SSCov/EABkBAAMBAQEAAAAAAAAAAAAAAAABAgMEBf/EACIRAAICAwACAwEBAQAAAAAAAAABAhESITEDQQQTUWFxIv/aAAwDAQACEQMRAD8A1KuKIHFUQxgoq4wda9XBnNovFYUQOKpFxg60VcavWliw0XIYVLMKqBjV61MYsdanFhotAwqUiqsYodal+I70YsNFmDXs1Wi/UxfpUw0PzXTSQv175xophSHc1e56TF0175hpUFIbz17npQXDXvmGihUhsuK8z0rnNeFzRQaGzcqJuUoWqJanQaGWeotcpYtUC1OgpDLPUGely9RLU6CkHZqhIoLNQ2enQByaGxoDOaEzU0goYcigvFAZ6GzVSQtByRUJpZnqBY1VAU4vmiece9VovGpeea3oRZI5J03ogxBG/Kq5blEW4KmgLBcTU1vnrQLCTEerqByooRgJyabGRU6HQbzz1ogvmo4ZZAHpHWNdKaTD+r5xqB/beobQ1EhbxLdJoqYw9KZtWF/mAbbX36VNlUGScsiQYHL5RUOSKwBLip61O3iCamjifiO+8D+lFDR+adNDA/cc6TY8CPnH9mped2+9RtXZaJg7Gd47dZ+1BvMwMHWPvSoTVDHn865r0c6RLGoZ6vEzbLD8QeteHEGq8nvUc3eniKx84g1H8SaR8yuL96eIhs4o1E4o0mX9qiWNFIBs4o1E4o0mSaGzGqxAcOLNQOKNIm4agbxp4isebEmhNijSRvVA36eIWOtijQmxRpM36gb1ViLIbOKNROKNJm7UPNp4iyIrYYgaAaxrvRGwJAzbj9/U06uHkSI1bkQPuBTKM6zqQ3UGdtOe2hrH7Tt+spksnpRbODY8o0mrGw1xWEurKDAzcv0OlHXGXQzBVVwSYJ3+Zih+Ri+sr7GHua6HuQat8K+gm3d21h1+oDgxv96j5t0L8GZdhlAgHpsKibuUAhTO8ch1256VLlY1GgQNwCHgLO+hH2NFTGLJOYaaCV0J+R/rRHvkwdN9D7HplqD47MPWo13YLOWN9IFHQodw1xbmYhx3kHSBpr09q4WzmhSCImeUfr2pWziLY+G4OY20P6UYuzQLbWyu+nxT8oqWMZSyzE5SG6gSSRPbbepjDOgBPoJOm/tPqOmtK+ViAdLgB5+nUAciZpsvdiSQVBE3BO/MSRJPtUuwoN+DuCZnQjSD6o6R/agYzBsDJUKTynpvHal2unRndo7EzIPUzyo+JxSMFgM7a/EJ0nTn/wC6FdktRE3cbqSR1Kx/eK4Ix6fUUe7xHSBqI22A9hrypLzOnpPY/StVZjJI4tXhavWadope4xFUiQuevC1ALmo+ZVUSw5aol6XL1BjToQyXFDY0AmolqdAFJHWoE0IvXmcU6ESahsa43KG1ymI8aaGxr1rtQNyqERZqHmr13qJNUBeM+XafpXedJnKJ7DrQrknaIiRqfnz0r0sCdCQI3/vXlKSPVphr2KY5ddhtFHsYlh+c/U7dO1JeTpq7TOmvp9ooy3BOmmvLWqyQsWOtxJxGVjA5k+01y41yRmggdd4pS5b1BkR12MUVbuXRT2J1On1iaakhOLGkvHnEyY3E/OpDERso98x/pSFnE5GLZ4YTrz19+3WlsbjrfMszT6RtA6k9ewFFiaLN7qbZBrvrM99qFaxSB80gdYygmflWeuYxmEE/v9Kn5FwQcrCdjHSrteyG3ejS4fiyAkjI5JGjQfpVzZ4tfT1LaVZHJR+lfPHkfEINajhHiNmSLkALC54/mmJHX01Mq/AVjd/GXSxuHNqdZ013r29ilNvMc+eZjMI+WgO3WiXsL5oDWysn4gAR6iPn9qqLwKkg7/P9K0ioszlKSDJdWdQY9+fyozPa5Bz8wP1quzV5mrTEzyGmfoPv/iolz2pbzK7zKdEhT7VDKOgqGeuNymI9Kdqgy16XrxnpiIstQKVMvUS1MQFwf2aGxoxehsRTECLVAvRGihMoqgPDc70MvXrAUFwKoRIvQy9DNRmixFm6MupIX2aPmd6UOOUn828Tv/SIpvC2CSMwQjSZ256FooyqAxCQIOq8o69SK8az1mgCtGmdjMGIP9Tpzor4hz6YPTWBy0+GJmKewvDr1wBVUGdgDvrvqNB86sMN4dvWyZuA2yCWKgHLG8ztHXtTy2FFJg7bPMjprlLfQzRLtoqSMzmOqH+xIpriK20YJZuyinMSWCgyOWmsx/errw9wMX1cEH4oZWuQQOQAEyDO9Dl7CjIPckjdl3aJn7DSIpAtWu45wc2rv4ZLNvK3/KvEzymCTEtI+9Ul3w1iQB6I3kmI9PKVJ684qlMlxZLhXEbVuVuW/MUmQSJ+wgjTuausBisNefJbsICZmQdhtEnc+9UuJ4PksI7uqXC5BVm0y5VKkQN9TNUjac57ilaYto+k4fBWSxtMVW2SqkXIQgNrKTJntPftTnDvDeH82/YRhcX+G4ltVgOPUQCCJnlsa+fYTirsBae4uRoWbgzBADMjmIrWcJvOXJGJUorrZF2IRgROUbEmNgaltlKmyVk3sK4W7ZZFOq6akAnX08qjeuPduQArEmRmGpHvOtKeJuJYhTHn549K5FIZNwyuDOVtAIms0nErivmYk9QeYPcaiqhJ9Ikl7NJxBSjlWVVYbx+4pMsDVmx/GKLlsg3AApt6AkAbgcz1FVN1CDBBB6HlXZ4mpLRzeRNMk5AiCx99v1qAbrUCaiTWqRk5MOLleG5SpNRzc6qhWNm5UfM6Urn/AH/6rzzDRiFjJeoG5S+eoG5ToLGC9QL0BrlRa5ToVhS1R80jb9zQTc70NrlIYRmobNUC9CZ6MhUELVDPQ2eoljUuQUX0oAQDC5h+YQY5AZfvT2GRbiaHIM0C2+ubTkQJ1A6VQsrSZtwBoYBEV7hsTaWCVYnQSDB9weu1eUk3w9Zuumo8tUIjLEA7jcjrMAwNtac4jiPxK+W7suVZlcq7Ro0kddI33rJHiiXDb8q0bbgwSzzmIHfbferDB44Zy4XRk9EAgoZ3Ug71L0NOxrw9xzybvkXXCIDKXCPhmYzA6tvEdqe4jiLiOuWFJJT+GQpYEzqXmSTGlZ4oWxEtlzozIM2ucgaT13qV/h2IuI4e6pBEmRAJGvypOSBJ/hofEfELSETibzqVMK0MAw5kAArrtQrXFGxVkWdTcLKsBsoYaxOUTIPWZmsPgbpRgQEPZlBHzrerw++qL5yWbagZg9sCTOoIjkNdaKolOzMcVtv5jLds3fMGaSzMTI/NtGnbrVYIyiQddASpAMb9uYr6nw7HJftC2XKgNBbk0yYXLBMwT32qk8S8JslMq3FW4WUxl3gRtvm1kwek08gxMDqParbgnHWsQMoa3nDshA9REbmDHuNas7nh1LloFbyMYJVl0PQrHP3rK3hldlO6mDpG3aqTtEOOJvLfHXusTb9dxx/CmBlulphidHMf2qNjhyeeoxlm4Hb4hooneRlOugM/L2qo4DiLRGUWP4n84BYzsDBkAa61o8UgQWTdw63VuaMwuQdCAAYEbxrPWldFdQlxTwxctXFu4UeahYxln0/7T27z0oicQW+3k4tPJfTJciWHY/zL9/emeIXcQwazglCW1CsLaubgJBaQpGzSORPKs3d4jaxSorqbVxAVLFiZadSZ1HsTTi31EyS4xzHYB7Z11HJhse4POkmancFx5sO3lXlS6mhgiRHOZ2kcxVvjfDnmo13DkFN1QGSAeW2/vXb4/kJ6kcs/DXDMF6gz0zxXhtzDtluCD7yPtSBNdKknw52mgheoFqhmFQZqdioIWqHmUNjM1Ev1osKCFqgXmhk1At86nIdE2eoF6gWqJak5DSJE1EtUC1RJrNyLSJlqgTUS1eTWbkWomlxXGDcGW3a06tFVIwjnVgBzmRp9/wClLDiTAxqPff70/hcXfacqnaJjpqPn3rzYXDaPSnU+kMOrqfSDEz8x7bH2poveZ18s6nkskkn+poSlgrO4DQNVIMEjqZ3qotYts2ZDkIMjKSCOkGrycnbIpRVItuKWL/qu3Acyt/E9JEEkCffSI7VWNiTMROw33J5e9XuEu58TbtYlXuK2U5Q+UuzDRmOx3PQ1b+M+D4ayDcGG8tSpSPMXRzGVismACD1Bmi0S460IWuBL5al2ZLjAkKYBkKWIiJO3UUxxK1cVVtW8QzJnZSoZS3oy6LoCWh/h12rJWMRmZQ7HKNBrJjtP71o920GYi2zA7rm+I+wXn/ik+guG4wC3cMVNvENlWXfQEj0ygEnTMSynY6CveD+KsIj5sQv4iYZCEOZC2riD36HlXzs2HDEMHzdwQfnPPfeuxQCkZQRp9PpzoxCz6HxLxxh3BVcOywZnKikQd9NQYNEGCVjmNvNKyrBRLAjSeY+XSspY8T3WsNbuBbhYQrMoLASOfMac6LwjxNdS2bJb0MMoIjMncTvttUuy4yR9Es4hQIABGVRBzDSNRmGntoaqcThLVskKAousJInXnPb57TVbw1MaP+ZeKrpkCqrFxzIBjSI0NPtgWcaPcYggklVmNYAA2nvNTbRffRaniz24CqiyMqsiwRruIBLHTX32rIf6i4ILcN9iiu5GiHMrj+btHfrWuscJLoAUZQBInlofhXcj/NJcS8M24Je82Uax6dCAP9p5flpxlTFKKao+YF430kT8qt/DviS5hHBBJQ6Ms8jvWgGAw9y2pV1CsfTJXcHUCQIjmPaq/iPhpgT5NxLgHq9SrB1221I1rXJMywa4afD4LC4lPNSXn/eTlnkV3+9KcY8Ipbtl0vaATqJWf5Z3B96xuC41dwVwlUQMDBkH1Dlz2rc8F8WYfFelh5V07qT6TP8AKTv7Grj5px/wl+KEtezGXrDASVMHYwYpcv8Asa19ewjFVgDNv6TIjQRE6H2pfiHCLGLUq4W3dGxChCT9YNdEflRZhL4zR8nZqgzfP+tXniHw4cMVHmoxYxlPpK+4mI70pxLw5ibFsXLlsqh2YEMDPsa2+xMxwaKzNUGaoE1HNQ5ConNRLVCa8LVDkWokpqM1Emo5qlyKUSVRzUMtXhb9xUWVRaW+KDTRWPLMBp9ac/E3L2oXboY+xrsNwkNqn8MRMuJB7Zgd6ZHDAkF4af5QZ7xBE1wvE9BWeYe00lWVpjZhoevuKUwvBFZSZII16CekH3q1s2LpABZlXkILGI302FAuYB/NCm2WAhix5dTEg8ooTFJIjxcWlZHVszyFZF1aF6cxM6expfjGFe/cARd9FB0c7STOvOrBsC1tjLBbjesrAOUbyYBiJ+dFFy2dAQWHozJqDPOYOtU37Iq9AMPwFf8Ali3NwghmeB5bbag7GelXGFw3k2rS3PJzCTnn8yn0kEbRvBqFrEOB5fkqX0ggS5nX1GdWP1qh4sL14RYBurGa5lUlhln48u0RSSHKjzxLx5bjRPmvENdckliNNBpp9eVUOAs57gXcTGpgfXlTOJa1ctpcRFQyVYCTmIA1HQa7UsTy+1OzN7Z7bQkhQNTt+lbzhXCbeHysPU8c+R/ZrAFvc9IrV4XjItZkvG4+gykggxlmPvzqJ2+GnjaT2ecR8WXVcraBQqSCxALGD3268zVNh+LOt3ObjgHRwDuPYR1NdxHGLdfM4ZSeqGSPkdfpUsNhMMyS15wwMMAmg+o0+tCpLgnbemb/AIP4+wy2wGLBkAAB5gaCdNwKAvj3DOsujhhyifuKxycKwp/7hj7DbodqW/4TJ9DIVJ0Jff7D7UqiV/0XmC8Q2r2KBuIotmVX0iQTz5yf8VrbnDCFCMVCqZBkjnsBVT4Y4PhGALW5cEZQrTqOubYTt1q/a76iArHK3/UAA6/UE8qG0Uk/ZmfGuBw/kl9mUqBrqZ3g8/Y9DXzkyp322I/WvsHEbNu+AtxTyaNP/wAzvtVFxjw/hLK+a9m4UOkW5DBvloAep0FVGdaIn472Vfhbxi9qLd857WwYn1J8zuO1fQbF9LoDhxctkaNMx27b18V4g66BeUyQZ0J0BIEEgaTFG4F4gu4RpQyh3QnQ/oe9Dje0TGdaZ9nZSNVIPTMAw7bg0jft3mBQ3ylthlK5AyQe3L5UtwPj1vEJmtnb4k0zL7j5b7VaXLw9/apXklE0fjjIyLeCrYBY4pcoGoVGLjpK8x7Ulh/Br3gTYv27gEzmV7Z07MtbgjmpE9Ryr38Q6zlaPYD7g6VuvkP2YP469HyDE2jbYq24MdpHeglq+uM9lP8At1JIOYExM9m0JPyrH8U4VgfjDXsOGJhXKke4B9UfM1qvKmZvxSRkC1RY1Z4rAWVBK4lGgT0n21qvx+HNpsrbwD8jqKeSZOLQEmon3oTvNQzHqfpQNI2puErJYnsF11267+1WHB+IoGLZJYLlBDnSNTIgQNZJqnxOKddLVu8V19YEk8pAjQab03wdbl2WFkqigASVEnlmLb/TlXEjtexi5xu+bTETGwlJGsba7aHag4BsRDO6PkgA6QWjmOsRQ8Q11Z/6iMQqjMuQH+aJ3mm3w7pmR3zHLl0fMAfYHfXWKrImg+LvLmlUyqZjNmgkiRqdSN6E4C5RkbMsES3JtfVA0P3pSzhrighnOSJMH4hyAMkgfXeg50vm44KqF1dS5+EfywJMfWqsQ1iuKZQQWVNRJk/XVRJNUWK4wwLC0zIpABKEiRvrGp5imeD+IhYknD2LrHSboZvT0AzRQeP8YXFMjJh0sFQQwtaK0kQSDzG1SS3+Fna8IXntBrLqyk5goI5CJPT2qvbwziBqUYj2IH1MRW34R4duWbVvMCjXJzLm6RO3LXfvVHxHidqWsHy2hiudAx055iSQQDpoOtTu6sqlV0V3AkNo5vLuZp3UrAUFTImdQVPUGabucX/KbFxhDazBzG1kDAawAJBGuhq7Th2EYM6WwsoAEtuzeph0Gw2mkk4Zh2VmVLgXIMrtcZTmDCSRMxEagU3oNfhT4ziaO0uLo19TGFMBs4AUmNwJIiegpZONlVuKqKpuXS7GSdGVlO5jN6uemm1aPC+GFvW8yX7itlJAYqykA6H1CY069Kr28JXvM8tDh7jZguikEE6+oofSukZjpNCTE0hRvEiqwK2gGGRYzEjy7T5l2I9WUkdNqq+I8QW8IBuA+n0sRkXII0A5nQ8udW3GPD9ywxF61ZDD+W9BiOmtATw9cIb/AONc0IBOdRE7asRrTQnFEPDniJ8GSVKOu8azOugPv/SrNP8AUi8DrZQidRLA/WY+1Vd7hJUAth7pBUNupkEwDo3M0li2tjT8OQe5g8+3ak472irdaY/jfHN93LBbYHJYOmnWaE/jW+REKAfcj6ExVblstIyMD2fb60A2bJOlxh2Kz/SnS/CW5foI4kFiSg11gEqB7URPJI18xDPKGEe0A0Q4BACfMPX4DXHh4jVmE7egxVWTiweDxZtPmtXMpGxII+uu1b/gXihLkC4VVz+UHQ91msD/AMNEwbke6sI+oo1nhgzFDc5Zg4UwpB17mokkyouUT6xhsWrE5DMcqbF9TuYO/wAqwNjiQtpPnlri7Mtsw0fleTr770DE+J3uAeWmV4OYGTJ6qOY+tRg7Nc1WzWeIeMW7dskkE/lH87Dl7dawNviz+ZnZVZ5/N8Ouwg6Ba67h8TcbMQzEwJP9BNFt8JvkzAHf29q6IKMOsxnlLhXXMS63JYKSpnKwET0jmKTxDsWLEROsDQQeg6Vf2bjITNtWjlA1+og/KprgUxJypZuI+m0BFUAzJbYEx94BrXJGeLMuWNWOG8P4p1zJh7hU7GIn2zEGO9XlhcPgpyxfv/zEelP/ABBH3O/Slr/FLznMbhFYPzfhrHw300t3jSAAW0KrEak8hrmPQztIpXCcRCqchYk69iRJHaaqsWJtlgrEA8oAI7czR+FW7rWi8W1RTlJd8qrHvuayVvptpcL+6gUAZredlLkIGYawI9IABGp+ZqgZtQAmclpE669ydus0NOKm5dFqLZXNlJQtB9jOo5/SnuKYwDK7DMUUnlMGSDAA9OkVSJZTcWxj3CFU5QNSo+LMOsT8qf4V4cLgr+Jt22cQUadVAmZOkTyqjwWe44A3OkknT6RpW38L+GlxA8woMkxbbLOYiZf1SAkiBQrbI11mIOGYebAEIYM7zMada9wt8CQ+bLB+GAZ5SWG1azi2OwuEuFUt+c5JM+jyzBgD09NeVZzhnFFtJcXygWb4WkwnWRs0cqQUAfjV/wBEXWGQQgBOnt9AasvD3h58QCwuW7cGAGJEmCdAKpMRjGJ35mOnepDH3TJzMeZj/Hai6EPpaazeZWuqu4Lq5jsQRJq8si7es3HN7PaQG35lxjkUAbIY3Jge9ZBwTqq6HmVnf5V1/ENoGUbaDaRPQEUh3R9Gw17HX8LbC+VkIACrbKnICAW0ieRJ7VH/AItieG3b2UWnRnW35rWic+UHLBDAbFpAO9ZLC+MMZZUBLpRQAoESAF2ALbUbhGIa+Wa6XeDK5nYrmPMjYb71Vh00GOLXi7OFdmYksq8zsNQdNhG8CmbYv4gPaLv6Qbj52Oy6EwTA5cielWv+nHALVu2t6/iIBFw3LWoUMzaMXnWI0PSjf6k3MPbwoZTBLQ65vU1oAzHzM070K/4Z63h3S3m8u7lLqXKj4gGnJtGuoBM0HjGPWD5dlxmAKMcuUaaqc0SdPiB1naryGscOGHw6AsTJ824WbUgmNBB09t6z9tFW06X1XMsiSWf4ROgBCiJ5g1TtBpmf8QcGulgQy3AUDSg011KiOY2NXnBeDYdrVhjetLdcg3FZoyLEaypG4/rSQxFsWcttiVQRr6NOxPWkcZjbaYO6uR7peCGdlJQgRoU/KNTBioaHzZsLmCtW7V+wWS4L2Uh0bQekaqIOhk7mo4Pi1jDYVRcwt249oFS4eGgCQxRgRMHar21i7eGs2hew1s+XZt/xzI0MRnOWBpJ6kTFWV+2qO1zyxZsFW8xEQOWBX4hBzSdZAG0Uv4Or2UHiFLS4VrlhVvq5AYZLZItsPUwZFEQIrLvxkPh0sZbWW1ADfnygEa6kGdzI6V9K4ZesvatW7N8jCFSHTIoi2VOVZMlYOm061U8X8N4BkdrF+1JzZgBBMLqgj5b6jqKH0Ez5fw7C2ltW/Nzrne6Fytk1UWwDJmQCdV5fOiJwRmBNq6cy6hGOYmBJIjUKDALab0bCYM4pJKZ1Vc6t5bAKGAJzZdBOWJ6rQLPE1ttGigc8x58nHQ9aXA00SwPHmVstyVYaamPvyPetDguJi5AcR3Bg/fQ1nsM2ExauMTfNm6DCGZSNYymNR2PamMDwPE25XMjp+WGhiJ/KeXtNUoSlxC+xLrNRiraWxDsSD+XSSPfYA/WszxPivp8tItrMBU2/ffelMX5gBCZpG6tqdBtDa0jjMUG+HMDuWGn/ANYO3vWbv2apr0M/hTkAAOb4mPWeg+XevFsLzzDt+xQjhh+ckHrm9R+ZpO/fAMG7r7z/AGosd101uN4zbupkWx5Vudbo9RBI+GIGpjrpVRxbE+a6WMPItkhVUApmZo+IZiN+ZodllUkMC4B0UuVWTz6kdKlhLbWLq3SMxtkNBQkT/u/Q07JaRbcK8PNhbq3LrWyVzjKjB/UoHNeYzVRca4iWZlEaGZXp0796vb3GL2IGa6AogLbCqFEH4oUeymax+N+InTUkiDVXSIZOTOYPqddDV5wvxDi7dvyrd11tnQwJCg9OY3JqhSwxIA/fv0q6wqixblyA7Tlj1QNidNBqalyrhSjb2NNwC838Rc5SAc7jKDPTNuKR4pw17LBWg6ZiykkR021+VGxPF7hQOGeVU2xAzCDoRJ0ExsKqLuOdx6yzDlmM/SixuiPmQPTEnfSi4a+fn26UoJPIxRtVA2k/vkaZKLCwdAxzErupOnWY6aHagvbGXzHaZ2A78h0FLW3356QNa5MgWTIcbARr70lQ2gRctoNukmB13rUYLDN5KW1JzPHwiT3032/vWYAlpjKNtNR9Cdq1Fvij2il+ywDqMnwBgJETB2pqiUmbq1dWyDa81FhAbighs1tAYEERuTpJnasjiFbG8RXyzca0iC4dDlA5SNomB9aivGDiLha8VNwrlRjCgamIj3Mj2p3gV+zYa61x7w9ARFtHLIGv8upk7Haqy9g4lvxjHPaCNHrtOSQwBAZhMAcxAkg9azviTEkYZ3IHmN8RA0D3WkgDcD9Knx7jKXz6cwlczF2BLMecxqANBzpHxIgu2SLZE5pVZHw9BqJmkpdY5LQp4NsvdvW7ASRdMZ8wgFVLQZUgbcxW24f4RdMYoKrdu+S1x1AUKim4FUkblyJ07Vh/C+EuDNnLIAAyrMZjMVqOF8Yu2WZ7blWaAxABYgaxrrFJP2JJ0XXiXDYkpF+whtusEKWzSAQpJModO2x0NDscUxOa3Ze4qXL2c328smQo0UXQ2jfFGWvm/iK7invZ7zvdVmAzkaAFtBHKv0Hi/B1sBcl3JDSAQIOoEfPbSm6EpdTMbw3gpthVtNbUIoe4HY7K0huYEsNxoCKYXhdrFsxXFoqtLLNtckERoQ2npjpSPj/gbrgWxSH0EByJIaGgQSBr1rB8F8S4graREQpahSgkNckEasASBQmr2Df4a/iHERw2cP8AiEdLtsCSrKFBZgFAJ0A9Znlmmsj4s4ItoW8Sg/hXLnl6NOXYiTGoI2bsQaF4v4yL2TzbIzFfiS6W/wDGCyiCBIjWm8d4jw17CWsOLYU2kCZi3xDWSQRoZMz2o09IVnnEPB1s2xds3QDEgNGU9iZ9JongjE3HurhXkMXCBWkFT19q2/8Ap54ffB5rl0F1e3AtmOxDa6zHUCsz4t4zc/GfirdrycpyIRl9LII5agweYrVSfj2kTipF3/qX4TGFwoulwb/mKqwIBWDIadTtoeVfMbeJzaMIb8yHn1K96b4xx+/fZfOe4/IM2sV7xrwribdnzrgVMkDKbiG4Z5hVJbTvG4rNtydsqsFSErbEjKGyjUAEagba07g8UlpAjWUcj8xbf7VVYbH5xlO/9f8ANEbId5+dQlRoqkW+Jey11oZpOoIGg10EMJOnU03bwYVtD6VBJAPfc6QSe1dXUuFHnEMWgUMJ+EkTqTEjkB0rMYIA7kDoYmva6lJ6RK3IZu4pEZCBmIJkToQOulGx+OUplAgwOXz36V1dTXBZPaF/xv8ADglojbT9PahLibesoTsB6iI+3OurqAcmM4PiYQHJb1IjUyDU8ZdD2pCBcpGx6g/pXV1Teyk7TK0Et25fKoi4FEcxvXldTIJG5uen7/tT/CMdD5Ts24ryupgm7LNcq3CFkNEz11+1Ra9LaGf33ryuqfZqgGJxBH5vpRbF4sQpIMmBIrq6gJOhjDcMe7aCpqQ5YwcshTqNexq5wfizzcW7C0tpFKgAgM8Ew2ZhAJjtpXV1arSMH0p/GWMYC1l9OhDMDo4zSsL+UDX60jw7xNjHIH4m5qyhQWJAM6HtrFdXVDKjudGixWIxtyw2FuYstalFKFNPUdNd4Efasit29hlLJlyPpmgTMRzMg711dTqiZcsDiMT5ltc++Y7QB6QoBiNTqarbyd5B511dUoUuH3Pw54st420127ZS3lKWD67pJhRGqRpHtr1pTxpj8O+HFlB5CrcN3OczkkKRsBroeZrq6umEVJbE5NHzzE24Zg9wMp0PpI0HTQxvVtZ4qkpauAvIEMzNB0gelR6enOurqytx4aVZnfEHDcjMwAUgwVBJBPMgn5VXLjAR6hr2rq6kZt09H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5" name="Picture 11" descr="http://imss.kek.jp/about/library/img/facility/J-PARC-birdview02_(c)jpa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531440"/>
            <a:ext cx="9505056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正方形/長方形 1028"/>
          <p:cNvSpPr/>
          <p:nvPr/>
        </p:nvSpPr>
        <p:spPr>
          <a:xfrm>
            <a:off x="251520" y="188640"/>
            <a:ext cx="87849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2400" b="1" dirty="0">
                <a:solidFill>
                  <a:schemeClr val="bg1"/>
                </a:solidFill>
              </a:rPr>
              <a:t>US-Japan Collaboration on high intensity neutrino beams</a:t>
            </a:r>
            <a:br>
              <a:rPr lang="en-US" altLang="ja-JP" sz="3600" b="1" dirty="0">
                <a:solidFill>
                  <a:srgbClr val="00B0F0"/>
                </a:solidFill>
              </a:rPr>
            </a:br>
            <a:r>
              <a:rPr lang="ja-JP" altLang="en-US" sz="3600" b="1" dirty="0">
                <a:solidFill>
                  <a:schemeClr val="bg1"/>
                </a:solidFill>
              </a:rPr>
              <a:t>● </a:t>
            </a:r>
            <a:r>
              <a:rPr lang="en-US" altLang="ja-JP" sz="3600" b="1" dirty="0">
                <a:solidFill>
                  <a:schemeClr val="bg1"/>
                </a:solidFill>
              </a:rPr>
              <a:t>Laser manipulation of H</a:t>
            </a:r>
            <a:r>
              <a:rPr lang="en-US" altLang="ja-JP" sz="3600" b="1" baseline="30000" dirty="0">
                <a:solidFill>
                  <a:schemeClr val="bg1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3600" b="1" dirty="0">
                <a:solidFill>
                  <a:schemeClr val="bg1"/>
                </a:solidFill>
              </a:rPr>
              <a:t> beams</a:t>
            </a:r>
            <a:br>
              <a:rPr lang="en-US" altLang="ja-JP" sz="3600" dirty="0"/>
            </a:br>
            <a:br>
              <a:rPr lang="en-US" altLang="ja-JP" sz="3600" dirty="0"/>
            </a:br>
            <a:r>
              <a:rPr lang="en-US" altLang="ja-JP" sz="3600" dirty="0">
                <a:solidFill>
                  <a:schemeClr val="bg1"/>
                </a:solidFill>
              </a:rPr>
              <a:t>Brief status at J-PARC &amp;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3600" b="1" dirty="0">
                <a:solidFill>
                  <a:srgbClr val="FFFF00"/>
                </a:solidFill>
              </a:rPr>
              <a:t>Progress of 400 MeV H</a:t>
            </a:r>
            <a:r>
              <a:rPr lang="en-US" altLang="ja-JP" sz="3600" b="1" baseline="30000" dirty="0">
                <a:solidFill>
                  <a:srgbClr val="FFFF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3600" b="1" dirty="0">
                <a:solidFill>
                  <a:srgbClr val="FFFF00"/>
                </a:solidFill>
              </a:rPr>
              <a:t> striping to protons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3600" b="1" dirty="0">
                <a:solidFill>
                  <a:srgbClr val="FFFF00"/>
                </a:solidFill>
              </a:rPr>
              <a:t>by using only lasers </a:t>
            </a:r>
            <a:r>
              <a:rPr lang="en-US" altLang="ja-JP" sz="3600" b="1" kern="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79512" y="4365104"/>
            <a:ext cx="8507288" cy="158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3200" b="1" dirty="0">
                <a:solidFill>
                  <a:schemeClr val="bg1"/>
                </a:solidFill>
                <a:latin typeface="Calibri" pitchFamily="34" charset="0"/>
              </a:rPr>
              <a:t>Pranab K. Saha</a:t>
            </a:r>
          </a:p>
          <a:p>
            <a:pPr>
              <a:spcBef>
                <a:spcPct val="20000"/>
              </a:spcBef>
            </a:pPr>
            <a:r>
              <a:rPr lang="en-US" altLang="ja-JP" sz="2800" dirty="0">
                <a:solidFill>
                  <a:schemeClr val="bg1"/>
                </a:solidFill>
                <a:latin typeface="Calibri" pitchFamily="34" charset="0"/>
              </a:rPr>
              <a:t>On behalf of J-PARC laser stripping group</a:t>
            </a:r>
          </a:p>
          <a:p>
            <a:pPr>
              <a:spcBef>
                <a:spcPct val="20000"/>
              </a:spcBef>
            </a:pPr>
            <a:r>
              <a:rPr lang="en-US" altLang="ja-JP" sz="2000" b="1" dirty="0">
                <a:solidFill>
                  <a:schemeClr val="bg1"/>
                </a:solidFill>
                <a:latin typeface="Times" pitchFamily="18" charset="0"/>
              </a:rPr>
              <a:t>US-Japan Collaboration meeting @ Fermi National Accelerator Lab, USA</a:t>
            </a:r>
          </a:p>
          <a:p>
            <a:pPr>
              <a:spcBef>
                <a:spcPct val="20000"/>
              </a:spcBef>
            </a:pPr>
            <a:r>
              <a:rPr lang="en-US" altLang="ja-JP" sz="2000" b="1" dirty="0">
                <a:solidFill>
                  <a:schemeClr val="bg1"/>
                </a:solidFill>
                <a:latin typeface="Times" pitchFamily="18" charset="0"/>
              </a:rPr>
              <a:t>2018/Mar/28-29</a:t>
            </a: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93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52536" cy="762000"/>
          </a:xfrm>
          <a:solidFill>
            <a:srgbClr val="7030A0"/>
          </a:solidFill>
        </p:spPr>
        <p:txBody>
          <a:bodyPr/>
          <a:lstStyle/>
          <a:p>
            <a:pPr algn="l"/>
            <a: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Review of our earlier study </a:t>
            </a:r>
            <a:r>
              <a:rPr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for </a:t>
            </a:r>
            <a: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laser assisted </a:t>
            </a:r>
            <a:b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H</a:t>
            </a:r>
            <a:r>
              <a:rPr kumimoji="1" lang="en-US" altLang="ja-JP" sz="2800" b="1" i="1" baseline="30000" dirty="0">
                <a:solidFill>
                  <a:schemeClr val="bg1"/>
                </a:solidFill>
                <a:latin typeface="Symbol" panose="05050102010706020507" pitchFamily="18" charset="2"/>
              </a:rPr>
              <a:t>-</a:t>
            </a:r>
            <a: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stripping at 400 MeV </a:t>
            </a:r>
            <a:r>
              <a:rPr kumimoji="1" lang="en-US" altLang="ja-JP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(</a:t>
            </a:r>
            <a:r>
              <a:rPr kumimoji="1" lang="en-US" altLang="ja-JP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same as SNS framework)</a:t>
            </a:r>
            <a:endParaRPr kumimoji="1" lang="ja-JP" altLang="en-US" sz="20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19050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P.K. Saha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92280" y="6381328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User\Documents\conference.workshop-2012-\IPAC2015\IPAC2015-Figs\Laser-Stripping-Concept-Fig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1"/>
          <a:stretch/>
        </p:blipFill>
        <p:spPr bwMode="auto">
          <a:xfrm>
            <a:off x="35496" y="1052736"/>
            <a:ext cx="4176000" cy="25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cuments\conference.workshop-2012-\IPAC2015\IPAC2015-Figs\lorentz-stripp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24138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ocuments\conference.workshop-2012-\IPAC2015\IPAC2015-Figs\h0-excitation-efficienc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235321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915816" y="3630503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i="1" dirty="0">
                <a:solidFill>
                  <a:srgbClr val="FF0000"/>
                </a:solidFill>
                <a:latin typeface="Calibri" panose="020F0502020204030204" pitchFamily="34" charset="0"/>
              </a:rPr>
              <a:t>Magnetic field issues: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●</a:t>
            </a:r>
            <a:r>
              <a:rPr lang="ja-JP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i="1" dirty="0">
                <a:solidFill>
                  <a:srgbClr val="000000"/>
                </a:solidFill>
                <a:latin typeface="Calibri" panose="020F0502020204030204" pitchFamily="34" charset="0"/>
              </a:rPr>
              <a:t>In the practical application, the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>
                <a:solidFill>
                  <a:srgbClr val="000000"/>
                </a:solidFill>
                <a:latin typeface="Calibri" panose="020F0502020204030204" pitchFamily="34" charset="0"/>
              </a:rPr>
              <a:t>magnets should have larger radius.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●</a:t>
            </a:r>
            <a:r>
              <a:rPr lang="ja-JP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i="1" dirty="0">
                <a:solidFill>
                  <a:srgbClr val="000000"/>
                </a:solidFill>
                <a:latin typeface="Calibri" panose="020F0502020204030204" pitchFamily="34" charset="0"/>
              </a:rPr>
              <a:t>For 400 MeV H</a:t>
            </a:r>
            <a:r>
              <a:rPr lang="en-US" altLang="ja-JP" i="1" baseline="30000" dirty="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i="1" dirty="0">
                <a:solidFill>
                  <a:srgbClr val="000000"/>
                </a:solidFill>
                <a:latin typeface="Calibri" panose="020F0502020204030204" pitchFamily="34" charset="0"/>
              </a:rPr>
              <a:t>, hard to realize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>
                <a:solidFill>
                  <a:srgbClr val="000000"/>
                </a:solidFill>
                <a:latin typeface="Calibri" panose="020F0502020204030204" pitchFamily="34" charset="0"/>
              </a:rPr>
              <a:t>over 2 T magnetic field.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●</a:t>
            </a:r>
            <a:r>
              <a:rPr lang="ja-JP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Circulating beam size after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injection is quite large!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FF0000"/>
                </a:solidFill>
                <a:latin typeface="Calibri" panose="020F0502020204030204" pitchFamily="34" charset="0"/>
              </a:rPr>
              <a:t>r </a:t>
            </a:r>
            <a:r>
              <a:rPr lang="en-US" altLang="ja-JP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~5 cm!</a:t>
            </a:r>
            <a:endParaRPr lang="en-US" altLang="ja-JP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1" y="3744838"/>
            <a:ext cx="2695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20241" y="5088086"/>
            <a:ext cx="2162772" cy="1077218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</a:rPr>
              <a:t>A. </a:t>
            </a:r>
            <a:r>
              <a:rPr lang="en-US" altLang="ja-JP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Aleksandrov</a:t>
            </a: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</a:rPr>
              <a:t>, HB2014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</a:rPr>
              <a:t>For SNS 1 GeV H</a:t>
            </a:r>
            <a:r>
              <a:rPr lang="en-US" altLang="ja-JP" sz="1600" baseline="30000" dirty="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</a:rPr>
              <a:t>Magnetic field 1.2T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Inner radius: 0.15cm</a:t>
            </a:r>
            <a:endParaRPr lang="ja-JP" altLang="en-US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183192" y="1465200"/>
            <a:ext cx="216000" cy="21602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FFFF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25776" y="1916832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FF0000"/>
                </a:solidFill>
              </a:rPr>
              <a:t>Peak power:</a:t>
            </a:r>
            <a:r>
              <a:rPr lang="ja-JP" altLang="en-US" sz="1600" dirty="0">
                <a:solidFill>
                  <a:srgbClr val="FF0000"/>
                </a:solidFill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</a:rPr>
              <a:t>1 MW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FF0000"/>
                </a:solidFill>
              </a:rPr>
              <a:t>Stripping eff.: 90%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5292080" y="3110772"/>
            <a:ext cx="3754939" cy="3309465"/>
            <a:chOff x="5364088" y="3212978"/>
            <a:chExt cx="3754939" cy="3309465"/>
          </a:xfrm>
        </p:grpSpPr>
        <p:pic>
          <p:nvPicPr>
            <p:cNvPr id="4098" name="Picture 2" descr="C:\Users\User\Desktop\400MeV_cinj_lpfull_1MW_turn400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14" t="24303" r="8012" b="12592"/>
            <a:stretch/>
          </p:blipFill>
          <p:spPr bwMode="auto">
            <a:xfrm>
              <a:off x="6444208" y="3212978"/>
              <a:ext cx="2628000" cy="2425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5364088" y="5691446"/>
              <a:ext cx="37549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J-PARC RCS: 400 MeV injection for 1 MW.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Beam distribution at the end of injection.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( Simulation: TP: none, LP: full )</a:t>
              </a:r>
              <a:endParaRPr lang="ja-JP" altLang="en-US" sz="16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3" name="直線矢印コネクタ 12"/>
          <p:cNvCxnSpPr/>
          <p:nvPr/>
        </p:nvCxnSpPr>
        <p:spPr>
          <a:xfrm flipV="1">
            <a:off x="5796136" y="4416849"/>
            <a:ext cx="1269456" cy="8123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91680" y="74712"/>
            <a:ext cx="7416824" cy="978024"/>
          </a:xfrm>
          <a:solidFill>
            <a:srgbClr val="7030A0"/>
          </a:solidFill>
        </p:spPr>
        <p:txBody>
          <a:bodyPr/>
          <a:lstStyle/>
          <a:p>
            <a:pPr algn="l"/>
            <a:r>
              <a:rPr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Principle of H</a:t>
            </a:r>
            <a:r>
              <a:rPr lang="en-US" altLang="ja-JP" sz="3200" b="1" i="1" baseline="30000" dirty="0">
                <a:solidFill>
                  <a:schemeClr val="bg1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stripping by only lasers</a:t>
            </a:r>
            <a:br>
              <a:rPr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at J-PARC</a:t>
            </a:r>
            <a:endParaRPr kumimoji="1" lang="ja-JP" altLang="en-US" sz="3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179512" y="1628800"/>
            <a:ext cx="6444000" cy="2952000"/>
            <a:chOff x="-56" y="240834"/>
            <a:chExt cx="7231252" cy="3332182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-56" y="240834"/>
              <a:ext cx="7231252" cy="3332182"/>
              <a:chOff x="504000" y="609601"/>
              <a:chExt cx="5796192" cy="2747391"/>
            </a:xfrm>
          </p:grpSpPr>
          <p:sp>
            <p:nvSpPr>
              <p:cNvPr id="54" name="正方形/長方形 53"/>
              <p:cNvSpPr/>
              <p:nvPr/>
            </p:nvSpPr>
            <p:spPr>
              <a:xfrm>
                <a:off x="504000" y="609601"/>
                <a:ext cx="5734857" cy="260337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kumimoji="0" lang="ja-JP" altLang="en-U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5" name="Straight Arrow Connector 4"/>
              <p:cNvCxnSpPr/>
              <p:nvPr/>
            </p:nvCxnSpPr>
            <p:spPr>
              <a:xfrm>
                <a:off x="3276000" y="1959235"/>
                <a:ext cx="212400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tailEnd type="none"/>
              </a:ln>
              <a:effectLst/>
            </p:spPr>
          </p:cxnSp>
          <p:cxnSp>
            <p:nvCxnSpPr>
              <p:cNvPr id="56" name="Straight Arrow Connector 13"/>
              <p:cNvCxnSpPr/>
              <p:nvPr/>
            </p:nvCxnSpPr>
            <p:spPr>
              <a:xfrm>
                <a:off x="1569839" y="1335518"/>
                <a:ext cx="0" cy="99360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57" name="TextBox 23"/>
              <p:cNvSpPr txBox="1"/>
              <p:nvPr/>
            </p:nvSpPr>
            <p:spPr>
              <a:xfrm>
                <a:off x="730078" y="1268760"/>
                <a:ext cx="457546" cy="46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b="1" kern="0" dirty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kumimoji="0" lang="en-US" b="1" kern="0" baseline="3000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endParaRPr kumimoji="0" lang="en-US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TextBox 24"/>
              <p:cNvSpPr txBox="1"/>
              <p:nvPr/>
            </p:nvSpPr>
            <p:spPr>
              <a:xfrm>
                <a:off x="2251789" y="1299498"/>
                <a:ext cx="496257" cy="46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b="1" kern="0" dirty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kumimoji="0" lang="en-US" b="1" kern="0" baseline="30000" dirty="0">
                    <a:solidFill>
                      <a:prstClr val="black"/>
                    </a:solidFill>
                    <a:latin typeface="Calibri"/>
                  </a:rPr>
                  <a:t>0</a:t>
                </a:r>
                <a:endParaRPr kumimoji="0" lang="en-US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TextBox 27"/>
              <p:cNvSpPr txBox="1"/>
              <p:nvPr/>
            </p:nvSpPr>
            <p:spPr>
              <a:xfrm>
                <a:off x="4111002" y="1279016"/>
                <a:ext cx="593961" cy="46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b="1" kern="0" dirty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kumimoji="0" lang="en-US" b="1" kern="0" baseline="30000" dirty="0">
                    <a:solidFill>
                      <a:prstClr val="black"/>
                    </a:solidFill>
                    <a:latin typeface="Calibri"/>
                  </a:rPr>
                  <a:t>0*</a:t>
                </a:r>
                <a:endParaRPr kumimoji="0" lang="en-US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TextBox 30"/>
              <p:cNvSpPr txBox="1"/>
              <p:nvPr/>
            </p:nvSpPr>
            <p:spPr>
              <a:xfrm>
                <a:off x="5364088" y="1412776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b="1" kern="0" dirty="0">
                    <a:solidFill>
                      <a:prstClr val="black"/>
                    </a:solidFill>
                    <a:latin typeface="Calibri"/>
                  </a:rPr>
                  <a:t>p</a:t>
                </a:r>
              </a:p>
            </p:txBody>
          </p:sp>
          <p:grpSp>
            <p:nvGrpSpPr>
              <p:cNvPr id="61" name="グループ化 60"/>
              <p:cNvGrpSpPr/>
              <p:nvPr/>
            </p:nvGrpSpPr>
            <p:grpSpPr>
              <a:xfrm>
                <a:off x="573990" y="1541095"/>
                <a:ext cx="798539" cy="796173"/>
                <a:chOff x="1066800" y="1465200"/>
                <a:chExt cx="694381" cy="692324"/>
              </a:xfrm>
            </p:grpSpPr>
            <p:sp>
              <p:nvSpPr>
                <p:cNvPr id="82" name="Oval 64"/>
                <p:cNvSpPr>
                  <a:spLocks noChangeArrowheads="1"/>
                </p:cNvSpPr>
                <p:nvPr/>
              </p:nvSpPr>
              <p:spPr bwMode="auto">
                <a:xfrm>
                  <a:off x="1128713" y="1601413"/>
                  <a:ext cx="432000" cy="432000"/>
                </a:xfrm>
                <a:prstGeom prst="ellipse">
                  <a:avLst/>
                </a:prstGeom>
                <a:noFill/>
                <a:ln w="19050">
                  <a:solidFill>
                    <a:sysClr val="windowText" lastClr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defRPr/>
                  </a:pPr>
                  <a:endParaRPr kumimoji="0" lang="en-US" altLang="en-US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Oval 65"/>
                <p:cNvSpPr>
                  <a:spLocks noChangeArrowheads="1"/>
                </p:cNvSpPr>
                <p:nvPr/>
              </p:nvSpPr>
              <p:spPr bwMode="auto">
                <a:xfrm>
                  <a:off x="1261500" y="1752831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defRPr/>
                  </a:pPr>
                  <a:endParaRPr kumimoji="0" lang="en-US" altLang="en-US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287317" y="1815892"/>
                  <a:ext cx="473864" cy="3416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A50021"/>
                    </a:buClr>
                    <a:buSzPct val="120000"/>
                    <a:defRPr/>
                  </a:pPr>
                  <a:r>
                    <a:rPr kumimoji="0" lang="en-US" altLang="en-US" sz="1800" b="1" kern="0" dirty="0">
                      <a:solidFill>
                        <a:srgbClr val="0000FF"/>
                      </a:solidFill>
                      <a:latin typeface="Calibri"/>
                    </a:rPr>
                    <a:t>e</a:t>
                  </a:r>
                  <a:r>
                    <a:rPr kumimoji="0" lang="en-US" altLang="en-US" sz="1800" b="1" kern="0" baseline="30000" dirty="0">
                      <a:solidFill>
                        <a:srgbClr val="0000FF"/>
                      </a:solidFill>
                      <a:latin typeface="Calibri"/>
                    </a:rPr>
                    <a:t>-</a:t>
                  </a:r>
                </a:p>
              </p:txBody>
            </p:sp>
            <p:sp>
              <p:nvSpPr>
                <p:cNvPr id="85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066800" y="1465200"/>
                  <a:ext cx="533400" cy="339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A50021"/>
                    </a:buClr>
                    <a:buSzPct val="120000"/>
                    <a:defRPr/>
                  </a:pPr>
                  <a:r>
                    <a:rPr kumimoji="0" lang="en-US" altLang="en-US" sz="1800" b="1" kern="0" dirty="0">
                      <a:solidFill>
                        <a:srgbClr val="0000FF"/>
                      </a:solidFill>
                      <a:latin typeface="Calibri"/>
                    </a:rPr>
                    <a:t>e</a:t>
                  </a:r>
                  <a:r>
                    <a:rPr kumimoji="0" lang="en-US" altLang="en-US" sz="1800" b="1" kern="0" baseline="30000" dirty="0">
                      <a:solidFill>
                        <a:srgbClr val="0000FF"/>
                      </a:solidFill>
                      <a:latin typeface="Calibri"/>
                    </a:rPr>
                    <a:t>-</a:t>
                  </a:r>
                </a:p>
              </p:txBody>
            </p:sp>
          </p:grpSp>
          <p:cxnSp>
            <p:nvCxnSpPr>
              <p:cNvPr id="62" name="Straight Arrow Connector 4"/>
              <p:cNvCxnSpPr/>
              <p:nvPr/>
            </p:nvCxnSpPr>
            <p:spPr>
              <a:xfrm>
                <a:off x="1554479" y="1959235"/>
                <a:ext cx="172800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ash"/>
                <a:tailEnd type="none"/>
              </a:ln>
              <a:effectLst/>
            </p:spPr>
          </p:cxnSp>
          <p:cxnSp>
            <p:nvCxnSpPr>
              <p:cNvPr id="63" name="Straight Arrow Connector 4"/>
              <p:cNvCxnSpPr/>
              <p:nvPr/>
            </p:nvCxnSpPr>
            <p:spPr>
              <a:xfrm>
                <a:off x="956429" y="1956633"/>
                <a:ext cx="61341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64" name="Straight Arrow Connector 4"/>
              <p:cNvCxnSpPr/>
              <p:nvPr/>
            </p:nvCxnSpPr>
            <p:spPr>
              <a:xfrm>
                <a:off x="5558689" y="1969200"/>
                <a:ext cx="613410" cy="0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tailEnd type="triangle" w="lg" len="lg"/>
              </a:ln>
              <a:effectLst/>
            </p:spPr>
          </p:cxnSp>
          <p:grpSp>
            <p:nvGrpSpPr>
              <p:cNvPr id="65" name="グループ化 64"/>
              <p:cNvGrpSpPr/>
              <p:nvPr/>
            </p:nvGrpSpPr>
            <p:grpSpPr>
              <a:xfrm>
                <a:off x="2086380" y="1594073"/>
                <a:ext cx="613410" cy="584582"/>
                <a:chOff x="2294498" y="2835243"/>
                <a:chExt cx="533400" cy="508332"/>
              </a:xfrm>
            </p:grpSpPr>
            <p:sp>
              <p:nvSpPr>
                <p:cNvPr id="79" name="Oval 68"/>
                <p:cNvSpPr>
                  <a:spLocks noChangeArrowheads="1"/>
                </p:cNvSpPr>
                <p:nvPr/>
              </p:nvSpPr>
              <p:spPr bwMode="auto">
                <a:xfrm>
                  <a:off x="2422975" y="2947575"/>
                  <a:ext cx="396000" cy="396000"/>
                </a:xfrm>
                <a:prstGeom prst="ellipse">
                  <a:avLst/>
                </a:prstGeom>
                <a:noFill/>
                <a:ln w="19050">
                  <a:solidFill>
                    <a:sysClr val="windowText" lastClr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defRPr/>
                  </a:pPr>
                  <a:endParaRPr kumimoji="0" lang="en-US" altLang="en-US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294498" y="2835243"/>
                  <a:ext cx="533400" cy="2970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A50021"/>
                    </a:buClr>
                    <a:buSzPct val="120000"/>
                    <a:defRPr/>
                  </a:pPr>
                  <a:r>
                    <a:rPr kumimoji="0" lang="en-US" altLang="en-US" sz="1800" b="1" kern="0" dirty="0">
                      <a:solidFill>
                        <a:srgbClr val="0000FF"/>
                      </a:solidFill>
                      <a:latin typeface="Calibri"/>
                    </a:rPr>
                    <a:t>e</a:t>
                  </a:r>
                  <a:r>
                    <a:rPr kumimoji="0" lang="en-US" altLang="en-US" sz="1800" b="1" kern="0" baseline="30000" dirty="0">
                      <a:solidFill>
                        <a:srgbClr val="0000FF"/>
                      </a:solidFill>
                      <a:latin typeface="Calibri"/>
                    </a:rPr>
                    <a:t>-</a:t>
                  </a:r>
                </a:p>
              </p:txBody>
            </p:sp>
            <p:sp>
              <p:nvSpPr>
                <p:cNvPr id="81" name="Oval 79"/>
                <p:cNvSpPr>
                  <a:spLocks noChangeArrowheads="1"/>
                </p:cNvSpPr>
                <p:nvPr/>
              </p:nvSpPr>
              <p:spPr bwMode="auto">
                <a:xfrm>
                  <a:off x="2546350" y="3077175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defRPr/>
                  </a:pPr>
                  <a:endParaRPr kumimoji="0" lang="en-US" altLang="en-US" kern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6" name="グループ化 65"/>
              <p:cNvGrpSpPr/>
              <p:nvPr/>
            </p:nvGrpSpPr>
            <p:grpSpPr>
              <a:xfrm>
                <a:off x="3909018" y="1524111"/>
                <a:ext cx="666144" cy="720797"/>
                <a:chOff x="4486339" y="4292873"/>
                <a:chExt cx="579257" cy="626780"/>
              </a:xfrm>
            </p:grpSpPr>
            <p:sp>
              <p:nvSpPr>
                <p:cNvPr id="76" name="Oval 64"/>
                <p:cNvSpPr>
                  <a:spLocks noChangeArrowheads="1"/>
                </p:cNvSpPr>
                <p:nvPr/>
              </p:nvSpPr>
              <p:spPr bwMode="auto">
                <a:xfrm>
                  <a:off x="4561596" y="4415653"/>
                  <a:ext cx="504000" cy="504000"/>
                </a:xfrm>
                <a:prstGeom prst="ellipse">
                  <a:avLst/>
                </a:prstGeom>
                <a:noFill/>
                <a:ln w="19050">
                  <a:solidFill>
                    <a:sysClr val="windowText" lastClr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defRPr/>
                  </a:pPr>
                  <a:endParaRPr kumimoji="0" lang="en-US" altLang="en-US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Oval 65"/>
                <p:cNvSpPr>
                  <a:spLocks noChangeArrowheads="1"/>
                </p:cNvSpPr>
                <p:nvPr/>
              </p:nvSpPr>
              <p:spPr bwMode="auto">
                <a:xfrm>
                  <a:off x="4737260" y="4595640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defRPr/>
                  </a:pPr>
                  <a:endParaRPr kumimoji="0" lang="en-US" altLang="en-US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486339" y="4292873"/>
                  <a:ext cx="533400" cy="3211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A50021"/>
                    </a:buClr>
                    <a:buSzPct val="120000"/>
                    <a:defRPr/>
                  </a:pPr>
                  <a:r>
                    <a:rPr kumimoji="0" lang="en-US" altLang="en-US" b="1" kern="0" dirty="0">
                      <a:solidFill>
                        <a:srgbClr val="0000FF"/>
                      </a:solidFill>
                      <a:latin typeface="Calibri"/>
                    </a:rPr>
                    <a:t>e</a:t>
                  </a:r>
                  <a:r>
                    <a:rPr kumimoji="0" lang="en-US" altLang="en-US" b="1" kern="0" baseline="30000" dirty="0">
                      <a:solidFill>
                        <a:srgbClr val="0000FF"/>
                      </a:solidFill>
                      <a:latin typeface="Calibri"/>
                    </a:rPr>
                    <a:t>-</a:t>
                  </a:r>
                </a:p>
              </p:txBody>
            </p:sp>
          </p:grpSp>
          <p:sp>
            <p:nvSpPr>
              <p:cNvPr id="67" name="テキスト ボックス 66"/>
              <p:cNvSpPr txBox="1"/>
              <p:nvPr/>
            </p:nvSpPr>
            <p:spPr>
              <a:xfrm rot="18180000">
                <a:off x="2651946" y="1047078"/>
                <a:ext cx="1317979" cy="567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altLang="ja-JP" sz="2000" b="1" kern="0" dirty="0">
                    <a:solidFill>
                      <a:srgbClr val="FF0000"/>
                    </a:solidFill>
                    <a:latin typeface="Calibri"/>
                  </a:rPr>
                  <a:t>Excimer laser</a:t>
                </a:r>
              </a:p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  l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= 193 nm</a:t>
                </a:r>
                <a:endParaRPr kumimoji="0" lang="ja-JP" altLang="en-US" sz="20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Oval 65"/>
              <p:cNvSpPr>
                <a:spLocks noChangeArrowheads="1"/>
              </p:cNvSpPr>
              <p:nvPr/>
            </p:nvSpPr>
            <p:spPr bwMode="auto">
              <a:xfrm>
                <a:off x="5395358" y="1886400"/>
                <a:ext cx="165600" cy="1656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GreekC" pitchFamily="2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GreekC" pitchFamily="2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GreekC" pitchFamily="2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GreekC" pitchFamily="2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GreekC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reekC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reekC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reekC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reekC" pitchFamily="2" charset="0"/>
                  </a:defRPr>
                </a:lvl9pPr>
              </a:lstStyle>
              <a:p>
                <a:pPr>
                  <a:defRPr/>
                </a:pPr>
                <a:endParaRPr kumimoji="0" lang="en-US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539552" y="2492896"/>
                <a:ext cx="17780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Step 1:</a:t>
                </a:r>
              </a:p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kumimoji="0" lang="en-US" altLang="ja-JP" sz="2000" kern="0" baseline="3000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 + 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g 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Calibri"/>
                  </a:rPr>
                  <a:t>→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 H</a:t>
                </a:r>
                <a:r>
                  <a:rPr kumimoji="0" lang="en-US" altLang="ja-JP" sz="2000" kern="0" baseline="3000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0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 + e</a:t>
                </a:r>
                <a:r>
                  <a:rPr kumimoji="0" lang="en-US" altLang="ja-JP" sz="2000" kern="0" baseline="3000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-</a:t>
                </a:r>
                <a:endParaRPr kumimoji="0" lang="ja-JP" altLang="en-US" sz="20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テキスト ボックス 69"/>
              <p:cNvSpPr txBox="1"/>
              <p:nvPr/>
            </p:nvSpPr>
            <p:spPr>
              <a:xfrm>
                <a:off x="2326127" y="2341329"/>
                <a:ext cx="210185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Step 2:</a:t>
                </a:r>
              </a:p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Excitation of H</a:t>
                </a:r>
                <a:r>
                  <a:rPr kumimoji="0" lang="en-US" altLang="ja-JP" sz="2000" kern="0" baseline="30000" dirty="0">
                    <a:solidFill>
                      <a:prstClr val="black"/>
                    </a:solidFill>
                    <a:latin typeface="Calibri"/>
                  </a:rPr>
                  <a:t>0</a:t>
                </a:r>
              </a:p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kumimoji="0" lang="en-US" altLang="ja-JP" sz="2000" kern="0" baseline="30000" dirty="0">
                    <a:solidFill>
                      <a:prstClr val="black"/>
                    </a:solidFill>
                    <a:latin typeface="Calibri"/>
                  </a:rPr>
                  <a:t>0 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+ 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g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Calibri"/>
                  </a:rPr>
                  <a:t>→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 H</a:t>
                </a:r>
                <a:r>
                  <a:rPr kumimoji="0" lang="en-US" altLang="ja-JP" sz="2000" kern="0" baseline="3000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0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* (n=3)</a:t>
                </a:r>
                <a:endParaRPr kumimoji="0" lang="ja-JP" altLang="en-US" sz="20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4504508" y="2505090"/>
                <a:ext cx="17956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Step 3:</a:t>
                </a:r>
              </a:p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kumimoji="0" lang="en-US" altLang="ja-JP" sz="2000" kern="0" baseline="30000" dirty="0">
                    <a:solidFill>
                      <a:prstClr val="black"/>
                    </a:solidFill>
                    <a:latin typeface="Calibri"/>
                  </a:rPr>
                  <a:t>0*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 + 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g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Calibri"/>
                  </a:rPr>
                  <a:t>→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 p + e</a:t>
                </a:r>
                <a:r>
                  <a:rPr kumimoji="0" lang="en-US" altLang="ja-JP" sz="2000" kern="0" baseline="3000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-</a:t>
                </a:r>
                <a:endParaRPr kumimoji="0" lang="ja-JP" altLang="en-US" sz="20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>
                <a:off x="971600" y="620688"/>
                <a:ext cx="1353239" cy="583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altLang="ja-JP" sz="2000" b="1" kern="0" dirty="0" err="1">
                    <a:solidFill>
                      <a:srgbClr val="FF0000"/>
                    </a:solidFill>
                    <a:latin typeface="Calibri"/>
                  </a:rPr>
                  <a:t>Nd</a:t>
                </a:r>
                <a:r>
                  <a:rPr kumimoji="0" lang="en-US" altLang="ja-JP" sz="2000" b="1" kern="0" dirty="0">
                    <a:solidFill>
                      <a:srgbClr val="FF0000"/>
                    </a:solidFill>
                    <a:latin typeface="Calibri"/>
                  </a:rPr>
                  <a:t>: YAG Laser</a:t>
                </a:r>
              </a:p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l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=1064 nm</a:t>
                </a:r>
              </a:p>
            </p:txBody>
          </p:sp>
          <p:cxnSp>
            <p:nvCxnSpPr>
              <p:cNvPr id="73" name="Straight Arrow Connector 13"/>
              <p:cNvCxnSpPr/>
              <p:nvPr/>
            </p:nvCxnSpPr>
            <p:spPr>
              <a:xfrm flipH="1">
                <a:off x="3082847" y="836712"/>
                <a:ext cx="951245" cy="1466673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74" name="Straight Arrow Connector 13"/>
              <p:cNvCxnSpPr/>
              <p:nvPr/>
            </p:nvCxnSpPr>
            <p:spPr>
              <a:xfrm>
                <a:off x="4860032" y="1348128"/>
                <a:ext cx="0" cy="99360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75" name="テキスト ボックス 74"/>
              <p:cNvSpPr txBox="1"/>
              <p:nvPr/>
            </p:nvSpPr>
            <p:spPr>
              <a:xfrm>
                <a:off x="4306435" y="620688"/>
                <a:ext cx="1353239" cy="583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altLang="ja-JP" sz="2000" b="1" kern="0" dirty="0" err="1">
                    <a:solidFill>
                      <a:srgbClr val="FF0000"/>
                    </a:solidFill>
                    <a:latin typeface="Calibri"/>
                  </a:rPr>
                  <a:t>Nd</a:t>
                </a:r>
                <a:r>
                  <a:rPr kumimoji="0" lang="en-US" altLang="ja-JP" sz="2000" b="1" kern="0" dirty="0">
                    <a:solidFill>
                      <a:srgbClr val="FF0000"/>
                    </a:solidFill>
                    <a:latin typeface="Calibri"/>
                  </a:rPr>
                  <a:t>: YAG Laser</a:t>
                </a:r>
              </a:p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l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=1064 nm</a:t>
                </a:r>
              </a:p>
            </p:txBody>
          </p:sp>
        </p:grpSp>
        <p:sp>
          <p:nvSpPr>
            <p:cNvPr id="48" name="円弧 47"/>
            <p:cNvSpPr/>
            <p:nvPr/>
          </p:nvSpPr>
          <p:spPr>
            <a:xfrm>
              <a:off x="3466339" y="1630800"/>
              <a:ext cx="345573" cy="498209"/>
            </a:xfrm>
            <a:prstGeom prst="arc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3726000" y="1512000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kumimoji="0" lang="en-US" altLang="ja-JP" sz="1600" kern="0" dirty="0">
                  <a:solidFill>
                    <a:prstClr val="black"/>
                  </a:solidFill>
                  <a:latin typeface="Calibri"/>
                </a:rPr>
                <a:t>63.3°</a:t>
              </a:r>
              <a:endParaRPr kumimoji="0" lang="ja-JP" altLang="en-US" sz="16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円弧 49"/>
            <p:cNvSpPr>
              <a:spLocks/>
            </p:cNvSpPr>
            <p:nvPr/>
          </p:nvSpPr>
          <p:spPr>
            <a:xfrm>
              <a:off x="5306401" y="1735200"/>
              <a:ext cx="264423" cy="279742"/>
            </a:xfrm>
            <a:prstGeom prst="arc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円弧 50"/>
            <p:cNvSpPr>
              <a:spLocks/>
            </p:cNvSpPr>
            <p:nvPr/>
          </p:nvSpPr>
          <p:spPr>
            <a:xfrm>
              <a:off x="1213200" y="1723810"/>
              <a:ext cx="264423" cy="279742"/>
            </a:xfrm>
            <a:prstGeom prst="arc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382513" y="1521251"/>
              <a:ext cx="5982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kumimoji="0" lang="en-US" altLang="ja-JP" sz="1600" kern="0" dirty="0">
                  <a:solidFill>
                    <a:prstClr val="black"/>
                  </a:solidFill>
                  <a:latin typeface="Calibri"/>
                </a:rPr>
                <a:t>90°</a:t>
              </a:r>
              <a:endParaRPr kumimoji="0" lang="ja-JP" altLang="en-US" sz="16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5467821" y="1514240"/>
              <a:ext cx="5982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kumimoji="0" lang="en-US" altLang="ja-JP" sz="1600" kern="0" dirty="0">
                  <a:solidFill>
                    <a:prstClr val="black"/>
                  </a:solidFill>
                  <a:latin typeface="Calibri"/>
                </a:rPr>
                <a:t>90°</a:t>
              </a:r>
              <a:endParaRPr kumimoji="0" lang="ja-JP" altLang="en-US" sz="1600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1" name="テキスト ボックス 90"/>
          <p:cNvSpPr txBox="1"/>
          <p:nvPr/>
        </p:nvSpPr>
        <p:spPr>
          <a:xfrm>
            <a:off x="107504" y="1052736"/>
            <a:ext cx="5435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</a:rPr>
              <a:t>Isao Yamane, Hiroyuki Harada, Saha Pranab and Shinichi Kato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</a:rPr>
              <a:t>PASJ, Vol. 13, 2016, 1-11 (in Japanese)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36553" y="4725144"/>
            <a:ext cx="2599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Doppler effect of the 400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MeV H</a:t>
            </a:r>
            <a:r>
              <a:rPr lang="en-US" altLang="ja-JP" baseline="30000" dirty="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 beam:</a:t>
            </a:r>
            <a:endParaRPr lang="en-US" altLang="ja-JP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 = 0.713, </a:t>
            </a:r>
            <a:r>
              <a:rPr lang="en-US" altLang="ja-JP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 = 1.426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 = </a:t>
            </a:r>
            <a:r>
              <a:rPr lang="en-US" altLang="ja-JP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baseline="-25000" dirty="0">
                <a:solidFill>
                  <a:srgbClr val="000000"/>
                </a:solidFill>
                <a:latin typeface="Symbol" panose="05050102010706020507" pitchFamily="18" charset="2"/>
              </a:rPr>
              <a:t>0</a:t>
            </a:r>
            <a:r>
              <a:rPr lang="en-US" altLang="ja-JP" dirty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(1 + </a:t>
            </a:r>
            <a:r>
              <a:rPr lang="en-US" altLang="ja-JP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Calibri" panose="020F0502020204030204" pitchFamily="34" charset="0"/>
              </a:rPr>
              <a:t>cos</a:t>
            </a:r>
            <a:r>
              <a:rPr lang="en-US" altLang="ja-JP" dirty="0" err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n-US" altLang="ja-JP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630910"/>
              </p:ext>
            </p:extLst>
          </p:nvPr>
        </p:nvGraphicFramePr>
        <p:xfrm>
          <a:off x="213332" y="4581128"/>
          <a:ext cx="579882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>
                          <a:latin typeface="Calibri" panose="020F0502020204030204" pitchFamily="34" charset="0"/>
                        </a:rPr>
                        <a:t>Process</a:t>
                      </a:r>
                      <a:endParaRPr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>
                          <a:latin typeface="Calibri" panose="020F0502020204030204" pitchFamily="34" charset="0"/>
                        </a:rPr>
                        <a:t>E</a:t>
                      </a:r>
                      <a:r>
                        <a:rPr kumimoji="1" lang="en-US" altLang="ja-JP" sz="2000" baseline="-25000" dirty="0" err="1">
                          <a:latin typeface="Calibri" panose="020F0502020204030204" pitchFamily="34" charset="0"/>
                        </a:rPr>
                        <a:t>ph</a:t>
                      </a:r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 (eV)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Symbol" panose="05050102010706020507" pitchFamily="18" charset="2"/>
                        </a:rPr>
                        <a:t>l</a:t>
                      </a:r>
                    </a:p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(nm)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Symbol" panose="05050102010706020507" pitchFamily="18" charset="2"/>
                        </a:rPr>
                        <a:t>a</a:t>
                      </a:r>
                    </a:p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(deg.)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1" lang="en-US" altLang="ja-JP" sz="2000" baseline="-25000" dirty="0"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(nm)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Laser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H</a:t>
                      </a:r>
                      <a:r>
                        <a:rPr kumimoji="1" lang="en-US" altLang="ja-JP" sz="2000" baseline="30000" dirty="0">
                          <a:latin typeface="Symbol" panose="05050102010706020507" pitchFamily="18" charset="2"/>
                        </a:rPr>
                        <a:t>-</a:t>
                      </a:r>
                      <a:r>
                        <a:rPr kumimoji="1" lang="en-US" altLang="ja-JP" sz="200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H</a:t>
                      </a:r>
                      <a:r>
                        <a:rPr kumimoji="1" lang="en-US" altLang="ja-JP" sz="2000" baseline="3000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0</a:t>
                      </a:r>
                      <a:endParaRPr kumimoji="1" lang="ja-JP" altLang="en-US" sz="2000" baseline="30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1.67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1064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90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743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Nd:YAG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H</a:t>
                      </a:r>
                      <a:r>
                        <a:rPr kumimoji="1" lang="en-US" altLang="ja-JP" sz="2000" baseline="30000" dirty="0">
                          <a:latin typeface="Calibri" panose="020F0502020204030204" pitchFamily="34" charset="0"/>
                        </a:rPr>
                        <a:t>0</a:t>
                      </a:r>
                      <a:r>
                        <a:rPr kumimoji="1" lang="en-US" altLang="ja-JP" sz="200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H</a:t>
                      </a:r>
                      <a:r>
                        <a:rPr kumimoji="1" lang="en-US" altLang="ja-JP" sz="2000" baseline="3000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0</a:t>
                      </a:r>
                      <a:r>
                        <a:rPr kumimoji="1" lang="en-US" altLang="ja-JP" sz="200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*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12.1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193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63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102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Excimer (</a:t>
                      </a:r>
                      <a:r>
                        <a:rPr kumimoji="1" lang="en-US" altLang="ja-JP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ArF</a:t>
                      </a:r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H</a:t>
                      </a:r>
                      <a:r>
                        <a:rPr kumimoji="1" lang="en-US" altLang="ja-JP" sz="2000" baseline="30000" dirty="0">
                          <a:latin typeface="Calibri" panose="020F0502020204030204" pitchFamily="34" charset="0"/>
                        </a:rPr>
                        <a:t>0</a:t>
                      </a:r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*</a:t>
                      </a:r>
                      <a:r>
                        <a:rPr kumimoji="1" lang="en-US" altLang="ja-JP" sz="200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p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1.67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1064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90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743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ND:YAG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1" name="グループ化 20"/>
          <p:cNvGrpSpPr/>
          <p:nvPr/>
        </p:nvGrpSpPr>
        <p:grpSpPr>
          <a:xfrm>
            <a:off x="6624496" y="1052736"/>
            <a:ext cx="2412000" cy="3393438"/>
            <a:chOff x="6624496" y="836712"/>
            <a:chExt cx="2412000" cy="3393438"/>
          </a:xfrm>
        </p:grpSpPr>
        <p:pic>
          <p:nvPicPr>
            <p:cNvPr id="2050" name="Picture 2" descr="https://encrypted-tbn0.gstatic.com/images?q=tbn:ANd9GcRn_Nq98b_AR1a2eolMilMVdjzJX6MC83pvE3ODf_Z0z295_55DI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496" y="836712"/>
              <a:ext cx="2412000" cy="339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直線コネクタ 13"/>
            <p:cNvCxnSpPr/>
            <p:nvPr/>
          </p:nvCxnSpPr>
          <p:spPr>
            <a:xfrm>
              <a:off x="7020272" y="1566000"/>
              <a:ext cx="151216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8388424" y="1566000"/>
              <a:ext cx="0" cy="24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7236296" y="2114853"/>
              <a:ext cx="11512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ja-JP" sz="1600" dirty="0">
                  <a:solidFill>
                    <a:srgbClr val="FF0000"/>
                  </a:solidFill>
                  <a:latin typeface="Calibri" panose="020F0502020204030204" pitchFamily="34" charset="0"/>
                </a:rPr>
                <a:t>E=12.1 eV</a:t>
              </a:r>
              <a:endParaRPr lang="en-US" altLang="ja-JP" sz="8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ja-JP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 = </a:t>
              </a:r>
              <a:r>
                <a:rPr lang="en-US" altLang="ja-JP" sz="16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hc</a:t>
              </a:r>
              <a:r>
                <a:rPr lang="en-US" altLang="ja-JP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/</a:t>
              </a:r>
              <a:r>
                <a:rPr lang="en-US" altLang="ja-JP" sz="1600" dirty="0">
                  <a:solidFill>
                    <a:srgbClr val="000000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ja-JP" sz="1600" baseline="-25000" dirty="0">
                  <a:solidFill>
                    <a:srgbClr val="000000"/>
                  </a:solidFill>
                  <a:latin typeface="Symbol" panose="05050102010706020507" pitchFamily="18" charset="2"/>
                </a:rPr>
                <a:t>0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6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ja-JP" sz="1600" b="1" baseline="-25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0</a:t>
              </a:r>
              <a:r>
                <a:rPr lang="en-US" altLang="ja-JP" sz="1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= 102 nm</a:t>
              </a:r>
              <a:endParaRPr lang="ja-JP" altLang="en-US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20272" y="6500192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07504" y="6525344"/>
            <a:ext cx="1905000" cy="457200"/>
          </a:xfrm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500192"/>
            <a:ext cx="2895600" cy="457200"/>
          </a:xfrm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Meeting at </a:t>
            </a:r>
            <a:r>
              <a:rPr lang="en-US" altLang="ja-JP" dirty="0" err="1">
                <a:solidFill>
                  <a:srgbClr val="000000"/>
                </a:solidFill>
              </a:rPr>
              <a:t>Fermilab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 bwMode="auto">
          <a:xfrm>
            <a:off x="288031" y="44624"/>
            <a:ext cx="8172401" cy="100811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3200" b="1" i="1" kern="0" dirty="0">
                <a:solidFill>
                  <a:prstClr val="white"/>
                </a:solidFill>
                <a:latin typeface="Book Antiqua" panose="02040602050305030304" pitchFamily="18" charset="0"/>
              </a:rPr>
              <a:t>SNS demonstrated 90% stripping </a:t>
            </a:r>
          </a:p>
          <a:p>
            <a:pPr algn="l"/>
            <a:r>
              <a:rPr lang="en-US" altLang="ja-JP" sz="3200" b="1" i="1" kern="0" dirty="0">
                <a:solidFill>
                  <a:prstClr val="white"/>
                </a:solidFill>
                <a:latin typeface="Book Antiqua" panose="02040602050305030304" pitchFamily="18" charset="0"/>
              </a:rPr>
              <a:t>for 1 GeV 10 </a:t>
            </a:r>
            <a:r>
              <a:rPr lang="en-US" altLang="ja-JP" sz="3200" b="1" i="1" kern="0" dirty="0" err="1">
                <a:solidFill>
                  <a:prstClr val="white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3200" b="1" i="1" kern="0" dirty="0" err="1">
                <a:solidFill>
                  <a:prstClr val="white"/>
                </a:solidFill>
                <a:latin typeface="Book Antiqua" panose="02040602050305030304" pitchFamily="18" charset="0"/>
              </a:rPr>
              <a:t>s</a:t>
            </a:r>
            <a:r>
              <a:rPr lang="en-US" altLang="ja-JP" sz="3200" b="1" i="1" kern="0" dirty="0">
                <a:solidFill>
                  <a:prstClr val="white"/>
                </a:solidFill>
                <a:latin typeface="Book Antiqua" panose="02040602050305030304" pitchFamily="18" charset="0"/>
              </a:rPr>
              <a:t> H</a:t>
            </a:r>
            <a:r>
              <a:rPr lang="en-US" altLang="ja-JP" sz="3200" b="1" i="1" kern="0" baseline="30000" dirty="0">
                <a:solidFill>
                  <a:prstClr val="white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3200" b="1" i="1" kern="0" dirty="0">
                <a:solidFill>
                  <a:prstClr val="white"/>
                </a:solidFill>
                <a:latin typeface="Book Antiqua" panose="02040602050305030304" pitchFamily="18" charset="0"/>
              </a:rPr>
              <a:t> pulse</a:t>
            </a:r>
            <a:endParaRPr lang="ja-JP" altLang="en-US" sz="2000" b="1" i="1" kern="0" dirty="0">
              <a:solidFill>
                <a:srgbClr val="00CCFF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7" y="2204864"/>
            <a:ext cx="4625975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432048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/>
          <a:stretch/>
        </p:blipFill>
        <p:spPr bwMode="auto">
          <a:xfrm>
            <a:off x="161249" y="1052736"/>
            <a:ext cx="577890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3257593" y="1929600"/>
            <a:ext cx="126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39552" y="4091588"/>
            <a:ext cx="4892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3333FF"/>
                </a:solidFill>
              </a:rPr>
              <a:t>H</a:t>
            </a:r>
            <a:r>
              <a:rPr lang="en-US" altLang="ja-JP" baseline="30000" dirty="0">
                <a:solidFill>
                  <a:srgbClr val="3333FF"/>
                </a:solidFill>
                <a:latin typeface="Symbol" panose="05050102010706020507" pitchFamily="18" charset="2"/>
              </a:rPr>
              <a:t>-</a:t>
            </a:r>
          </a:p>
          <a:p>
            <a:endParaRPr lang="en-US" altLang="ja-JP" dirty="0">
              <a:solidFill>
                <a:prstClr val="black"/>
              </a:solidFill>
            </a:endParaRPr>
          </a:p>
          <a:p>
            <a:endParaRPr lang="en-US" altLang="ja-JP" dirty="0">
              <a:solidFill>
                <a:prstClr val="black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p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2061064"/>
            <a:ext cx="3288977" cy="19440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004048" y="4365104"/>
            <a:ext cx="3888432" cy="212365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Laser pulse and peak power:</a:t>
            </a:r>
          </a:p>
          <a:p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en-US" altLang="ja-JP" dirty="0" err="1">
                <a:solidFill>
                  <a:prstClr val="black"/>
                </a:solidFill>
              </a:rPr>
              <a:t>Nd:YAG</a:t>
            </a:r>
            <a:r>
              <a:rPr lang="en-US" altLang="ja-JP" dirty="0">
                <a:solidFill>
                  <a:prstClr val="black"/>
                </a:solidFill>
              </a:rPr>
              <a:t> laser of 1064 nm</a:t>
            </a:r>
          </a:p>
          <a:p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 3</a:t>
            </a:r>
            <a:r>
              <a:rPr lang="en-US" altLang="ja-JP" baseline="30000" dirty="0">
                <a:solidFill>
                  <a:prstClr val="black"/>
                </a:solidFill>
                <a:sym typeface="Wingdings" panose="05000000000000000000" pitchFamily="2" charset="2"/>
              </a:rPr>
              <a:t>rd</a:t>
            </a:r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 harmonic conversion </a:t>
            </a:r>
            <a:r>
              <a:rPr lang="en-US" altLang="ja-JP" dirty="0">
                <a:solidFill>
                  <a:prstClr val="black"/>
                </a:solidFill>
              </a:rPr>
              <a:t>(355 nm)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Synchronized to 402.5 MHz H</a:t>
            </a:r>
            <a:r>
              <a:rPr lang="en-US" altLang="ja-JP" baseline="30000" dirty="0">
                <a:solidFill>
                  <a:prstClr val="black"/>
                </a:solidFill>
                <a:latin typeface="Symbol" panose="05050102010706020507" pitchFamily="18" charset="2"/>
              </a:rPr>
              <a:t>-</a:t>
            </a:r>
            <a:r>
              <a:rPr lang="en-US" altLang="ja-JP" dirty="0">
                <a:solidFill>
                  <a:prstClr val="black"/>
                </a:solidFill>
              </a:rPr>
              <a:t> pulses.</a:t>
            </a:r>
          </a:p>
          <a:p>
            <a:endParaRPr lang="en-US" altLang="ja-JP" sz="800" dirty="0">
              <a:solidFill>
                <a:prstClr val="black"/>
              </a:solidFill>
            </a:endParaRPr>
          </a:p>
          <a:p>
            <a:r>
              <a:rPr lang="en-US" altLang="ja-JP" sz="2000" dirty="0">
                <a:solidFill>
                  <a:prstClr val="black"/>
                </a:solidFill>
              </a:rPr>
              <a:t>Pulse energy and width: 50</a:t>
            </a:r>
            <a:r>
              <a:rPr lang="en-US" altLang="ja-JP" sz="2000" dirty="0">
                <a:solidFill>
                  <a:prstClr val="black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000" dirty="0">
                <a:solidFill>
                  <a:prstClr val="black"/>
                </a:solidFill>
              </a:rPr>
              <a:t>J, 50ps</a:t>
            </a:r>
          </a:p>
          <a:p>
            <a:r>
              <a:rPr lang="en-US" altLang="ja-JP" sz="2000" dirty="0">
                <a:solidFill>
                  <a:prstClr val="black"/>
                </a:solidFill>
                <a:sym typeface="Wingdings" panose="05000000000000000000" pitchFamily="2" charset="2"/>
              </a:rPr>
              <a:t> </a:t>
            </a:r>
            <a:r>
              <a:rPr lang="en-US" altLang="ja-JP" sz="2400" b="1" u="sng" dirty="0">
                <a:solidFill>
                  <a:srgbClr val="FF0000"/>
                </a:solidFill>
              </a:rPr>
              <a:t>Peak power: 1 MW</a:t>
            </a:r>
            <a:endParaRPr lang="ja-JP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9277" y="1445434"/>
            <a:ext cx="1441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</a:rPr>
              <a:t>SNS, Oak Ridge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75607" y="3687415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B &gt;1T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5536" y="6093296"/>
            <a:ext cx="3943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Stripping efficiency: Achieved &gt; 90%</a:t>
            </a:r>
          </a:p>
        </p:txBody>
      </p:sp>
    </p:spTree>
    <p:extLst>
      <p:ext uri="{BB962C8B-B14F-4D97-AF65-F5344CB8AC3E}">
        <p14:creationId xmlns:p14="http://schemas.microsoft.com/office/powerpoint/2010/main" val="90737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100392" cy="762000"/>
          </a:xfrm>
          <a:solidFill>
            <a:srgbClr val="7030A0"/>
          </a:solidFill>
        </p:spPr>
        <p:txBody>
          <a:bodyPr/>
          <a:lstStyle/>
          <a:p>
            <a:pPr algn="l"/>
            <a:r>
              <a:rPr kumimoji="1" lang="en-US" altLang="ja-JP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Photodetachment</a:t>
            </a:r>
            <a:r>
              <a:rPr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, </a:t>
            </a:r>
            <a: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Photoionization cross sections</a:t>
            </a:r>
            <a:b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and the corresponding laser power</a:t>
            </a:r>
            <a:endParaRPr kumimoji="1" lang="ja-JP" alt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59488" y="6428184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3085" name="グループ化 3084"/>
          <p:cNvGrpSpPr/>
          <p:nvPr/>
        </p:nvGrpSpPr>
        <p:grpSpPr>
          <a:xfrm>
            <a:off x="179512" y="1643246"/>
            <a:ext cx="3708000" cy="2491313"/>
            <a:chOff x="661367" y="2246982"/>
            <a:chExt cx="3708000" cy="249131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67" y="2246982"/>
              <a:ext cx="3708000" cy="249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935840" y="2416412"/>
              <a:ext cx="3348128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5" name="直線コネクタ 3074"/>
            <p:cNvCxnSpPr/>
            <p:nvPr/>
          </p:nvCxnSpPr>
          <p:spPr>
            <a:xfrm flipV="1">
              <a:off x="2448000" y="2326412"/>
              <a:ext cx="0" cy="2160000"/>
            </a:xfrm>
            <a:prstGeom prst="line">
              <a:avLst/>
            </a:prstGeom>
            <a:ln w="317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3" name="テキスト ボックス 3082"/>
            <p:cNvSpPr txBox="1"/>
            <p:nvPr/>
          </p:nvSpPr>
          <p:spPr>
            <a:xfrm>
              <a:off x="2376123" y="3925803"/>
              <a:ext cx="9717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743 nm</a:t>
              </a:r>
              <a:endParaRPr lang="ja-JP" altLang="en-US" sz="2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661367" y="2396471"/>
              <a:ext cx="15760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dirty="0">
                  <a:solidFill>
                    <a:srgbClr val="FF00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s </a:t>
              </a:r>
              <a:r>
                <a:rPr lang="en-US" altLang="ja-JP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= 4×10</a:t>
              </a:r>
              <a:r>
                <a:rPr lang="en-US" altLang="ja-JP" sz="1600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-17</a:t>
              </a:r>
              <a:r>
                <a:rPr lang="en-US" altLang="ja-JP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 cm</a:t>
              </a:r>
              <a:r>
                <a:rPr lang="en-US" altLang="ja-JP" sz="1600" b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ja-JP" altLang="en-US" sz="16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084" name="グループ化 3083"/>
          <p:cNvGrpSpPr/>
          <p:nvPr/>
        </p:nvGrpSpPr>
        <p:grpSpPr>
          <a:xfrm>
            <a:off x="4788024" y="1124744"/>
            <a:ext cx="4104456" cy="3794060"/>
            <a:chOff x="5220072" y="1867188"/>
            <a:chExt cx="4104456" cy="3794060"/>
          </a:xfrm>
        </p:grpSpPr>
        <p:sp>
          <p:nvSpPr>
            <p:cNvPr id="9" name="スライド番号プレースホルダー 2"/>
            <p:cNvSpPr txBox="1">
              <a:spLocks/>
            </p:cNvSpPr>
            <p:nvPr/>
          </p:nvSpPr>
          <p:spPr bwMode="auto">
            <a:xfrm>
              <a:off x="5220072" y="2659276"/>
              <a:ext cx="27432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r" rtl="0" eaLnBrk="1" fontAlgn="base" hangingPunct="1">
                <a:spcBef>
                  <a:spcPct val="50000"/>
                </a:spcBef>
                <a:spcAft>
                  <a:spcPct val="0"/>
                </a:spcAft>
                <a:defRPr kumimoji="1" sz="1400" kern="1200" smtClean="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fld id="{4716E6BE-5C83-4EB9-93CC-C83D5151D5AF}" type="slidenum">
                <a:rPr lang="ja-JP" altLang="en-US">
                  <a:solidFill>
                    <a:srgbClr val="000000"/>
                  </a:solidFill>
                </a:rPr>
                <a:pPr/>
                <a:t>13</a:t>
              </a:fld>
              <a:endParaRPr lang="ja-JP" alt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2362" y="1867188"/>
              <a:ext cx="2628533" cy="3794060"/>
            </a:xfrm>
            <a:prstGeom prst="rect">
              <a:avLst/>
            </a:prstGeom>
          </p:spPr>
        </p:pic>
        <p:cxnSp>
          <p:nvCxnSpPr>
            <p:cNvPr id="11" name="直線コネクタ 10"/>
            <p:cNvCxnSpPr/>
            <p:nvPr/>
          </p:nvCxnSpPr>
          <p:spPr>
            <a:xfrm flipH="1">
              <a:off x="6653996" y="2224460"/>
              <a:ext cx="7623" cy="31663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6379096" y="1939196"/>
              <a:ext cx="9389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>
                  <a:solidFill>
                    <a:srgbClr val="FF0000"/>
                  </a:solidFill>
                  <a:latin typeface="Calibri" panose="020F0502020204030204" pitchFamily="34" charset="0"/>
                </a:rPr>
                <a:t>800nm</a:t>
              </a:r>
              <a:endParaRPr lang="ja-JP" altLang="en-US" sz="14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310061" y="3731582"/>
              <a:ext cx="119144" cy="121654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FFFFFF"/>
                </a:solidFill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5719393" y="3057849"/>
              <a:ext cx="1974201" cy="96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7644626" y="2859683"/>
              <a:ext cx="16799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ja-JP" sz="1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= 1.8×10</a:t>
              </a:r>
              <a:r>
                <a:rPr lang="en-US" altLang="ja-JP" sz="1600" b="1" baseline="30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-17</a:t>
              </a:r>
              <a:r>
                <a:rPr lang="en-US" altLang="ja-JP" sz="1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 cm</a:t>
              </a:r>
              <a:r>
                <a:rPr lang="en-US" altLang="ja-JP" sz="1600" b="1" baseline="30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ja-JP" altLang="en-US" sz="1600" b="1" baseline="30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086" name="テキスト ボックス 3085"/>
          <p:cNvSpPr txBox="1"/>
          <p:nvPr/>
        </p:nvSpPr>
        <p:spPr>
          <a:xfrm>
            <a:off x="107504" y="4206567"/>
            <a:ext cx="363054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altLang="ja-JP" sz="20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ph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 = 1.67 eV @ 743 nm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Saturation density </a:t>
            </a:r>
            <a:r>
              <a:rPr lang="en-US" altLang="ja-JP" sz="2000" dirty="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US" altLang="ja-JP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 in PRF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US" altLang="ja-JP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 = (</a:t>
            </a:r>
            <a:r>
              <a:rPr lang="en-US" altLang="ja-JP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altLang="ja-JP" sz="20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ph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altLang="ja-JP" sz="2000" dirty="0">
                <a:solidFill>
                  <a:srgbClr val="000000"/>
                </a:solidFill>
                <a:latin typeface="Symbol" panose="05050102010706020507" pitchFamily="18" charset="2"/>
              </a:rPr>
              <a:t>s)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 = 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6.7×10</a:t>
            </a:r>
            <a:r>
              <a:rPr lang="en-US" altLang="ja-JP" sz="2000" baseline="30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J/cm</a:t>
            </a:r>
            <a:r>
              <a:rPr lang="en-US" altLang="ja-JP" sz="2000" baseline="30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altLang="ja-JP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</a:rPr>
              <a:t>r(H</a:t>
            </a:r>
            <a:r>
              <a:rPr lang="en-US" altLang="ja-JP" sz="1600" baseline="30000" dirty="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</a:rPr>
              <a:t>) = 1mm, </a:t>
            </a:r>
            <a:r>
              <a:rPr lang="en-US" altLang="ja-JP" sz="1600" dirty="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</a:rPr>
              <a:t>(H</a:t>
            </a:r>
            <a:r>
              <a:rPr lang="en-US" altLang="ja-JP" sz="1600" baseline="30000" dirty="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</a:rPr>
              <a:t>)=30 </a:t>
            </a:r>
            <a:r>
              <a:rPr lang="en-US" altLang="ja-JP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psec</a:t>
            </a:r>
            <a:endParaRPr lang="en-US" altLang="ja-JP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err="1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altLang="ja-JP" sz="16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</a:rPr>
              <a:t>(collision) = 10 </a:t>
            </a:r>
            <a:r>
              <a:rPr lang="en-US" altLang="ja-JP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psec</a:t>
            </a: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altLang="ja-JP" sz="1600" dirty="0" err="1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altLang="ja-JP" sz="1600" baseline="-25000" dirty="0" err="1">
                <a:solidFill>
                  <a:srgbClr val="FF0000"/>
                </a:solidFill>
                <a:latin typeface="Calibri" panose="020F0502020204030204" pitchFamily="34" charset="0"/>
              </a:rPr>
              <a:t>l</a:t>
            </a:r>
            <a:r>
              <a:rPr lang="en-US" altLang="ja-JP" sz="1600" dirty="0">
                <a:solidFill>
                  <a:srgbClr val="FF0000"/>
                </a:solidFill>
                <a:latin typeface="Calibri" panose="020F0502020204030204" pitchFamily="34" charset="0"/>
              </a:rPr>
              <a:t>(laser) = 40 </a:t>
            </a:r>
            <a:r>
              <a:rPr lang="en-US" altLang="ja-JP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psec</a:t>
            </a:r>
            <a:r>
              <a:rPr lang="en-US" altLang="ja-JP" sz="16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E(laser) = (</a:t>
            </a:r>
            <a:r>
              <a:rPr lang="en-US" altLang="ja-JP" sz="2000" dirty="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US" altLang="ja-JP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×(</a:t>
            </a:r>
            <a:r>
              <a:rPr lang="en-US" altLang="ja-JP" sz="200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altLang="ja-JP" sz="2000" baseline="30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)×(</a:t>
            </a:r>
            <a:r>
              <a:rPr lang="en-US" altLang="ja-JP" sz="2000" dirty="0" err="1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US" altLang="ja-JP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altLang="ja-JP" sz="2000" dirty="0" err="1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US" altLang="ja-JP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= </a:t>
            </a: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0.6 </a:t>
            </a:r>
            <a:r>
              <a:rPr lang="en-US" altLang="ja-JP" sz="2400" b="1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mJ</a:t>
            </a: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15 MW</a:t>
            </a:r>
          </a:p>
        </p:txBody>
      </p:sp>
      <p:sp>
        <p:nvSpPr>
          <p:cNvPr id="3087" name="テキスト ボックス 3086"/>
          <p:cNvSpPr txBox="1"/>
          <p:nvPr/>
        </p:nvSpPr>
        <p:spPr>
          <a:xfrm>
            <a:off x="107504" y="1052736"/>
            <a:ext cx="538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00000"/>
                </a:solidFill>
              </a:rPr>
              <a:t>L. M. BRANSCOMB, “Physics of the One-And-Two-Electron Atoms”,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000000"/>
                </a:solidFill>
              </a:rPr>
              <a:t>Edited by F. Bopp and H. </a:t>
            </a:r>
            <a:r>
              <a:rPr lang="en-US" altLang="ja-JP" sz="1400" dirty="0" err="1">
                <a:solidFill>
                  <a:srgbClr val="000000"/>
                </a:solidFill>
              </a:rPr>
              <a:t>Kleinpoppen</a:t>
            </a:r>
            <a:r>
              <a:rPr lang="en-US" altLang="ja-JP" sz="1400" dirty="0">
                <a:solidFill>
                  <a:srgbClr val="000000"/>
                </a:solidFill>
              </a:rPr>
              <a:t>, North-Holland, </a:t>
            </a:r>
            <a:r>
              <a:rPr lang="en-US" altLang="ja-JP" sz="1400">
                <a:solidFill>
                  <a:srgbClr val="000000"/>
                </a:solidFill>
              </a:rPr>
              <a:t>(1969)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088" name="テキスト ボックス 3087"/>
          <p:cNvSpPr txBox="1"/>
          <p:nvPr/>
        </p:nvSpPr>
        <p:spPr>
          <a:xfrm>
            <a:off x="4888556" y="4868286"/>
            <a:ext cx="3679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E(laser) = </a:t>
            </a: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1.3 </a:t>
            </a:r>
            <a:r>
              <a:rPr lang="en-US" altLang="ja-JP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mJ</a:t>
            </a: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33 MW</a:t>
            </a:r>
            <a:endParaRPr lang="en-US" altLang="ja-JP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89" name="テキスト ボックス 3088"/>
          <p:cNvSpPr txBox="1"/>
          <p:nvPr/>
        </p:nvSpPr>
        <p:spPr>
          <a:xfrm>
            <a:off x="2627784" y="1830303"/>
            <a:ext cx="2127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Photodetachment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  <a:r>
              <a:rPr lang="en-US" altLang="ja-JP" sz="2000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H</a:t>
            </a:r>
            <a:r>
              <a:rPr lang="en-US" altLang="ja-JP" sz="2000" baseline="30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0</a:t>
            </a:r>
            <a:endParaRPr lang="ja-JP" altLang="en-US" sz="2000" baseline="30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281850" y="1412776"/>
            <a:ext cx="1826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Photoionization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  <a:r>
              <a:rPr lang="en-US" altLang="ja-JP" sz="2000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0*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p</a:t>
            </a:r>
            <a:endParaRPr lang="ja-JP" alt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91665" y="5445224"/>
            <a:ext cx="4661854" cy="9233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</a:t>
            </a:r>
            <a:r>
              <a:rPr kumimoji="1" lang="en-US" altLang="ja-JP" baseline="30000" dirty="0">
                <a:latin typeface="Symbol" panose="05050102010706020507" pitchFamily="18" charset="2"/>
              </a:rPr>
              <a:t>-</a:t>
            </a:r>
            <a:r>
              <a:rPr kumimoji="1" lang="en-US" altLang="ja-JP" dirty="0"/>
              <a:t> neutralization is well studied in many places:</a:t>
            </a:r>
          </a:p>
          <a:p>
            <a:r>
              <a:rPr lang="en-US" altLang="ja-JP" dirty="0"/>
              <a:t>FNAL: Laser </a:t>
            </a:r>
            <a:r>
              <a:rPr lang="en-US" altLang="ja-JP" dirty="0" err="1"/>
              <a:t>notcher</a:t>
            </a:r>
            <a:r>
              <a:rPr lang="en-US" altLang="ja-JP" dirty="0"/>
              <a:t> system</a:t>
            </a:r>
          </a:p>
          <a:p>
            <a:r>
              <a:rPr lang="en-US" altLang="ja-JP" dirty="0"/>
              <a:t>J-PARC TEF: R&amp;D studies for 3 MeV H</a:t>
            </a:r>
            <a:r>
              <a:rPr lang="en-US" altLang="ja-JP" baseline="30000" dirty="0">
                <a:latin typeface="Symbol" panose="05050102010706020507" pitchFamily="18" charset="2"/>
              </a:rPr>
              <a:t>-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>
          <a:xfrm>
            <a:off x="179512" y="6500192"/>
            <a:ext cx="1905000" cy="457200"/>
          </a:xfrm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P.K. Saha</a:t>
            </a:r>
          </a:p>
        </p:txBody>
      </p:sp>
    </p:spTree>
    <p:extLst>
      <p:ext uri="{BB962C8B-B14F-4D97-AF65-F5344CB8AC3E}">
        <p14:creationId xmlns:p14="http://schemas.microsoft.com/office/powerpoint/2010/main" val="16612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88832" cy="576064"/>
          </a:xfrm>
          <a:solidFill>
            <a:srgbClr val="7030A0"/>
          </a:solidFill>
        </p:spPr>
        <p:txBody>
          <a:bodyPr/>
          <a:lstStyle/>
          <a:p>
            <a:r>
              <a:rPr lang="en-US" altLang="ja-JP" sz="3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L</a:t>
            </a:r>
            <a:r>
              <a:rPr kumimoji="1" lang="en-US" altLang="ja-JP" sz="3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asers we have for the POP demonstration</a:t>
            </a:r>
            <a:endParaRPr kumimoji="1" lang="ja-JP" altLang="en-US" sz="30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395536" y="6381328"/>
            <a:ext cx="19050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P.K. Saha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164288" y="6428184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908720"/>
            <a:ext cx="63043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u="sng" dirty="0">
                <a:solidFill>
                  <a:srgbClr val="FF0000"/>
                </a:solidFill>
                <a:latin typeface="Calibri" panose="020F0502020204030204" pitchFamily="34" charset="0"/>
              </a:rPr>
              <a:t>Two </a:t>
            </a:r>
            <a:r>
              <a:rPr lang="en-US" altLang="ja-JP" sz="24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Nd</a:t>
            </a:r>
            <a:r>
              <a:rPr lang="en-US" altLang="ja-JP" sz="2400" u="sng" dirty="0">
                <a:solidFill>
                  <a:srgbClr val="FF0000"/>
                </a:solidFill>
                <a:latin typeface="Calibri" panose="020F0502020204030204" pitchFamily="34" charset="0"/>
              </a:rPr>
              <a:t>: YAG lasers available: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Purpose: 1</a:t>
            </a:r>
            <a:r>
              <a:rPr lang="en-US" altLang="ja-JP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  <a:r>
              <a:rPr lang="en-US" altLang="ja-JP" sz="2400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H</a:t>
            </a:r>
            <a:r>
              <a:rPr lang="en-US" altLang="ja-JP" sz="2400" baseline="30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 and 3</a:t>
            </a:r>
            <a:r>
              <a:rPr lang="en-US" altLang="ja-JP" sz="2400" baseline="300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rd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H</a:t>
            </a:r>
            <a:r>
              <a:rPr lang="en-US" altLang="ja-JP" sz="2400" baseline="30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* p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 stripping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1.  </a:t>
            </a:r>
            <a:r>
              <a:rPr lang="en-US" altLang="ja-JP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Nd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: YAG 1064 nm, 5-9 ns (FWHM), 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</a:rPr>
              <a:t>E= 0.2 ~0.6 J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-- Detail study under progress with 0.2 J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2. J-PARC TEF facility has one more powerful YAG laser</a:t>
            </a:r>
            <a:endParaRPr lang="en-US" altLang="ja-JP" sz="2000" dirty="0">
              <a:solidFill>
                <a:srgbClr val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Nd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 YAG 1064 nm, 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5-9 ns (FWHM), 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</a:rPr>
              <a:t>1.6 J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latin typeface="Calibri" panose="020F0502020204030204" pitchFamily="34" charset="0"/>
              </a:rPr>
              <a:t>Test experiments done for 3 MeV H</a:t>
            </a:r>
            <a:r>
              <a:rPr lang="en-US" altLang="ja-JP" sz="2000" baseline="30000" dirty="0">
                <a:latin typeface="Symbol" panose="05050102010706020507" pitchFamily="18" charset="2"/>
              </a:rPr>
              <a:t>-</a:t>
            </a:r>
            <a:r>
              <a:rPr lang="en-US" altLang="ja-JP" sz="2000" dirty="0">
                <a:latin typeface="Calibri" panose="020F0502020204030204" pitchFamily="34" charset="0"/>
              </a:rPr>
              <a:t> neutralization. 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01924" y="3645024"/>
            <a:ext cx="5350196" cy="267765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altLang="ja-JP" sz="2400" u="sng" dirty="0">
                <a:solidFill>
                  <a:srgbClr val="FF0000"/>
                </a:solidFill>
                <a:latin typeface="Calibri" panose="020F0502020204030204" pitchFamily="34" charset="0"/>
              </a:rPr>
              <a:t>Excimer laser:</a:t>
            </a:r>
          </a:p>
          <a:p>
            <a:endParaRPr lang="en-US" altLang="ja-JP" sz="400" dirty="0">
              <a:latin typeface="Calibri" panose="020F0502020204030204" pitchFamily="34" charset="0"/>
            </a:endParaRPr>
          </a:p>
          <a:p>
            <a:r>
              <a:rPr lang="en-US" altLang="ja-JP" sz="2000" dirty="0" err="1">
                <a:latin typeface="Calibri" panose="020F0502020204030204" pitchFamily="34" charset="0"/>
              </a:rPr>
              <a:t>ArF</a:t>
            </a:r>
            <a:r>
              <a:rPr lang="en-US" altLang="ja-JP" sz="2000" dirty="0">
                <a:latin typeface="Calibri" panose="020F0502020204030204" pitchFamily="34" charset="0"/>
              </a:rPr>
              <a:t> 193 nm excimer laser (by </a:t>
            </a:r>
            <a:r>
              <a:rPr lang="en-US" altLang="ja-JP" sz="2000" dirty="0" err="1">
                <a:latin typeface="Calibri" panose="020F0502020204030204" pitchFamily="34" charset="0"/>
              </a:rPr>
              <a:t>Mlase</a:t>
            </a:r>
            <a:r>
              <a:rPr lang="en-US" altLang="ja-JP" sz="2000" dirty="0">
                <a:latin typeface="Calibri" panose="020F0502020204030204" pitchFamily="34" charset="0"/>
              </a:rPr>
              <a:t>)</a:t>
            </a:r>
          </a:p>
          <a:p>
            <a:r>
              <a:rPr lang="en-US" altLang="ja-JP" sz="2000" dirty="0">
                <a:latin typeface="Calibri" panose="020F0502020204030204" pitchFamily="34" charset="0"/>
              </a:rPr>
              <a:t>Energy= 13 </a:t>
            </a:r>
            <a:r>
              <a:rPr lang="en-US" altLang="ja-JP" sz="2000" dirty="0" err="1">
                <a:latin typeface="Calibri" panose="020F0502020204030204" pitchFamily="34" charset="0"/>
              </a:rPr>
              <a:t>mJ</a:t>
            </a:r>
            <a:r>
              <a:rPr lang="en-US" altLang="ja-JP" sz="2000" dirty="0">
                <a:latin typeface="Calibri" panose="020F0502020204030204" pitchFamily="34" charset="0"/>
              </a:rPr>
              <a:t>, Pulse length = 5-10 ns (</a:t>
            </a:r>
            <a:r>
              <a:rPr lang="en-US" altLang="ja-JP" sz="2000" dirty="0">
                <a:latin typeface="Symbol" panose="05050102010706020507" pitchFamily="18" charset="2"/>
              </a:rPr>
              <a:t>s</a:t>
            </a:r>
            <a:r>
              <a:rPr lang="en-US" altLang="ja-JP" sz="2000" dirty="0">
                <a:latin typeface="Calibri" panose="020F0502020204030204" pitchFamily="34" charset="0"/>
              </a:rPr>
              <a:t>) </a:t>
            </a:r>
          </a:p>
          <a:p>
            <a:r>
              <a:rPr lang="en-US" altLang="ja-JP" sz="2000" dirty="0">
                <a:latin typeface="Calibri" panose="020F0502020204030204" pitchFamily="34" charset="0"/>
                <a:sym typeface="Wingdings" panose="05000000000000000000" pitchFamily="2" charset="2"/>
              </a:rPr>
              <a:t>Bandwidth: ~4THz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altLang="ja-JP" sz="2000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altLang="ja-JP" sz="2000" baseline="-25000" dirty="0" err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peak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&gt; 1 MW can be reached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altLang="ja-JP" sz="20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Excitation efficiency: 90% might be achieved.</a:t>
            </a:r>
            <a:endParaRPr lang="en-US" altLang="ja-JP" sz="9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ja-JP" sz="2000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If we succeed pulse compression of the </a:t>
            </a:r>
            <a:r>
              <a:rPr lang="en-US" altLang="ja-JP" sz="2000" dirty="0" err="1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ArF</a:t>
            </a:r>
            <a:r>
              <a:rPr lang="en-US" altLang="ja-JP" sz="2000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laser, </a:t>
            </a:r>
          </a:p>
          <a:p>
            <a:r>
              <a:rPr lang="en-US" altLang="ja-JP" sz="2000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we can reach </a:t>
            </a:r>
            <a:r>
              <a:rPr lang="en-US" altLang="ja-JP" sz="2000" dirty="0" err="1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altLang="ja-JP" sz="2000" baseline="-25000" dirty="0" err="1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peak</a:t>
            </a:r>
            <a:r>
              <a:rPr lang="en-US" altLang="ja-JP" sz="2000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&gt;&gt; 1 MW  </a:t>
            </a:r>
          </a:p>
        </p:txBody>
      </p:sp>
      <p:pic>
        <p:nvPicPr>
          <p:cNvPr id="1026" name="Picture 2" descr="C:\Users\User\Documents\Laser-Stripping\Meeting_with_Hirose-san-beam\Arf_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22" y="3687504"/>
            <a:ext cx="2532062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ocuments\Laser-Stripping\Meeting_with_Hirose-san-beam\ArF_beam_Profi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0" t="21827" r="25575" b="21827"/>
          <a:stretch/>
        </p:blipFill>
        <p:spPr bwMode="auto">
          <a:xfrm>
            <a:off x="7361446" y="3150260"/>
            <a:ext cx="1584000" cy="245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780018" y="5606884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ArF</a:t>
            </a:r>
            <a:r>
              <a:rPr kumimoji="1" lang="en-US" altLang="ja-JP" dirty="0"/>
              <a:t> 193 nm excimer laser</a:t>
            </a:r>
          </a:p>
          <a:p>
            <a:r>
              <a:rPr lang="en-US" altLang="ja-JP" dirty="0"/>
              <a:t>Manufacturer data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08104" y="501317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193              194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76056" y="3768715"/>
            <a:ext cx="1013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Calibri" panose="020F0502020204030204" pitchFamily="34" charset="0"/>
              </a:rPr>
              <a:t>…. Air</a:t>
            </a:r>
          </a:p>
          <a:p>
            <a:r>
              <a:rPr lang="en-US" altLang="ja-JP" sz="1200" dirty="0">
                <a:latin typeface="Calibri" panose="020F0502020204030204" pitchFamily="34" charset="0"/>
              </a:rPr>
              <a:t>     N</a:t>
            </a:r>
            <a:r>
              <a:rPr lang="en-US" altLang="ja-JP" sz="1200" baseline="-25000" dirty="0">
                <a:latin typeface="Calibri" panose="020F0502020204030204" pitchFamily="34" charset="0"/>
              </a:rPr>
              <a:t>2</a:t>
            </a:r>
            <a:r>
              <a:rPr lang="en-US" altLang="ja-JP" sz="1200" dirty="0">
                <a:latin typeface="Calibri" panose="020F0502020204030204" pitchFamily="34" charset="0"/>
              </a:rPr>
              <a:t> purged</a:t>
            </a:r>
            <a:endParaRPr kumimoji="1" lang="ja-JP" altLang="en-US" sz="1200" dirty="0">
              <a:latin typeface="Calibri" panose="020F0502020204030204" pitchFamily="34" charset="0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5168271" y="4098876"/>
            <a:ext cx="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7361446" y="278092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0.3 </a:t>
            </a:r>
            <a:r>
              <a:rPr kumimoji="1" lang="en-US" altLang="ja-JP" dirty="0">
                <a:latin typeface="Calibri"/>
              </a:rPr>
              <a:t>×</a:t>
            </a:r>
            <a:r>
              <a:rPr kumimoji="1" lang="en-US" altLang="ja-JP" dirty="0"/>
              <a:t>0.6 mm</a:t>
            </a:r>
            <a:r>
              <a:rPr kumimoji="1" lang="en-US" altLang="ja-JP" baseline="30000" dirty="0"/>
              <a:t>2</a:t>
            </a:r>
            <a:endParaRPr kumimoji="1"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0160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8" grpId="0"/>
      <p:bldP spid="1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228184" cy="864096"/>
          </a:xfrm>
          <a:solidFill>
            <a:srgbClr val="7030A0"/>
          </a:solidFill>
        </p:spPr>
        <p:txBody>
          <a:bodyPr/>
          <a:lstStyle/>
          <a:p>
            <a:pPr algn="l"/>
            <a:r>
              <a:rPr kumimoji="1"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   JFY 2017 progress highlights</a:t>
            </a:r>
            <a:endParaRPr kumimoji="1" lang="ja-JP" altLang="en-US" sz="3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323528" y="6356176"/>
            <a:ext cx="19050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P.K. Saha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176"/>
            <a:ext cx="28956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1268760"/>
            <a:ext cx="8607741" cy="4678204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1.</a:t>
            </a:r>
            <a:r>
              <a:rPr lang="en-US" altLang="ja-JP" sz="2000" dirty="0"/>
              <a:t>  Preparation of POP (Proof-of-principle) demonstration of </a:t>
            </a:r>
            <a:r>
              <a:rPr lang="en-US" altLang="ja-JP" sz="2000" dirty="0">
                <a:solidFill>
                  <a:srgbClr val="FF0000"/>
                </a:solidFill>
              </a:rPr>
              <a:t>400 MeV 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H</a:t>
            </a:r>
            <a:r>
              <a:rPr lang="en-US" altLang="ja-JP" sz="2000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000" dirty="0">
                <a:solidFill>
                  <a:srgbClr val="FF0000"/>
                </a:solidFill>
              </a:rPr>
              <a:t> stripping to protons by using only lasers</a:t>
            </a:r>
            <a:r>
              <a:rPr lang="en-US" altLang="ja-JP" sz="2000" dirty="0"/>
              <a:t> at J-PARC is under preparation</a:t>
            </a:r>
            <a:r>
              <a:rPr kumimoji="1" lang="en-US" altLang="ja-JP" sz="2000" dirty="0"/>
              <a:t>. </a:t>
            </a:r>
          </a:p>
          <a:p>
            <a:endParaRPr kumimoji="1" lang="en-US" altLang="ja-JP" sz="400" dirty="0">
              <a:solidFill>
                <a:srgbClr val="FF0000"/>
              </a:solidFill>
            </a:endParaRPr>
          </a:p>
          <a:p>
            <a:r>
              <a:rPr kumimoji="1" lang="en-US" altLang="ja-JP" sz="2000" dirty="0">
                <a:solidFill>
                  <a:srgbClr val="FF0000"/>
                </a:solidFill>
              </a:rPr>
              <a:t>   </a:t>
            </a:r>
            <a:r>
              <a:rPr kumimoji="1" lang="en-US" altLang="ja-JP" sz="2400" dirty="0">
                <a:solidFill>
                  <a:srgbClr val="FF0000"/>
                </a:solidFill>
              </a:rPr>
              <a:t>--- Vacuum chamber </a:t>
            </a:r>
            <a:r>
              <a:rPr lang="en-US" altLang="ja-JP" sz="2400" dirty="0">
                <a:solidFill>
                  <a:srgbClr val="FF0000"/>
                </a:solidFill>
              </a:rPr>
              <a:t>in the beam line is installed. 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   --- R&amp;D of the lasers are also in progress.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   --- Simulation, H</a:t>
            </a:r>
            <a:r>
              <a:rPr lang="en-US" altLang="ja-JP" sz="2400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400" dirty="0">
                <a:solidFill>
                  <a:srgbClr val="FF0000"/>
                </a:solidFill>
              </a:rPr>
              <a:t> beam manipulations more details from now.</a:t>
            </a:r>
          </a:p>
          <a:p>
            <a:endParaRPr kumimoji="1" lang="en-US" altLang="ja-JP" sz="1100" dirty="0"/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2.</a:t>
            </a:r>
            <a:r>
              <a:rPr kumimoji="1" lang="en-US" altLang="ja-JP" sz="2000" dirty="0">
                <a:solidFill>
                  <a:srgbClr val="0000FF"/>
                </a:solidFill>
              </a:rPr>
              <a:t> For R&amp;D of the lasers we </a:t>
            </a:r>
            <a:r>
              <a:rPr lang="en-US" altLang="ja-JP" sz="2000" dirty="0">
                <a:solidFill>
                  <a:srgbClr val="0000FF"/>
                </a:solidFill>
              </a:rPr>
              <a:t>have </a:t>
            </a:r>
            <a:r>
              <a:rPr kumimoji="1" lang="en-US" altLang="ja-JP" sz="2000" dirty="0">
                <a:solidFill>
                  <a:srgbClr val="0000FF"/>
                </a:solidFill>
              </a:rPr>
              <a:t>new collaboration with Kyoto Univ. and </a:t>
            </a:r>
          </a:p>
          <a:p>
            <a:r>
              <a:rPr kumimoji="1" lang="en-US" altLang="ja-JP" sz="2000" dirty="0">
                <a:solidFill>
                  <a:srgbClr val="0000FF"/>
                </a:solidFill>
              </a:rPr>
              <a:t>the Univ. of Electro-communications, Tokyo (in progress).  </a:t>
            </a:r>
            <a:r>
              <a:rPr lang="en-US" altLang="ja-JP" sz="2000" dirty="0"/>
              <a:t>---(H. Harada leading)</a:t>
            </a:r>
            <a:endParaRPr kumimoji="1" lang="en-US" altLang="ja-JP" sz="2000" dirty="0"/>
          </a:p>
          <a:p>
            <a:endParaRPr kumimoji="1" lang="en-US" altLang="ja-JP" sz="1100" dirty="0"/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3.</a:t>
            </a:r>
            <a:r>
              <a:rPr kumimoji="1" lang="en-US" altLang="ja-JP" sz="2000" dirty="0"/>
              <a:t> Dr. Timofey from SNS </a:t>
            </a:r>
            <a:r>
              <a:rPr lang="en-US" altLang="ja-JP" sz="2000" dirty="0"/>
              <a:t>visited J-PARC </a:t>
            </a:r>
          </a:p>
          <a:p>
            <a:r>
              <a:rPr lang="en-US" altLang="ja-JP" sz="2000" dirty="0"/>
              <a:t>for 2 weeks in March as an invited fellow.</a:t>
            </a:r>
          </a:p>
          <a:p>
            <a:r>
              <a:rPr lang="en-US" altLang="ja-JP" sz="2000" dirty="0"/>
              <a:t>-- Worked with Saha to </a:t>
            </a:r>
            <a:r>
              <a:rPr lang="en-US" altLang="ja-JP" sz="2000" dirty="0">
                <a:solidFill>
                  <a:srgbClr val="FF0000"/>
                </a:solidFill>
              </a:rPr>
              <a:t>develop </a:t>
            </a:r>
            <a:r>
              <a:rPr lang="en-US" altLang="ja-JP" sz="2000" dirty="0" err="1">
                <a:solidFill>
                  <a:srgbClr val="FF0000"/>
                </a:solidFill>
              </a:rPr>
              <a:t>pyORBIT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code for 400 MeV H</a:t>
            </a:r>
            <a:r>
              <a:rPr lang="en-US" altLang="ja-JP" sz="2000" baseline="30000" dirty="0">
                <a:solidFill>
                  <a:srgbClr val="FF0000"/>
                </a:solidFill>
              </a:rPr>
              <a:t>0</a:t>
            </a:r>
            <a:r>
              <a:rPr lang="en-US" altLang="ja-JP" sz="2000" dirty="0">
                <a:solidFill>
                  <a:srgbClr val="FF0000"/>
                </a:solidFill>
              </a:rPr>
              <a:t> excitation</a:t>
            </a:r>
            <a:r>
              <a:rPr lang="en-US" altLang="ja-JP" sz="2000" dirty="0"/>
              <a:t>.</a:t>
            </a:r>
          </a:p>
          <a:p>
            <a:r>
              <a:rPr lang="en-US" altLang="ja-JP" sz="2000" dirty="0"/>
              <a:t>-- Discussion on the J-PARC laser stripping </a:t>
            </a:r>
          </a:p>
          <a:p>
            <a:r>
              <a:rPr lang="en-US" altLang="ja-JP" sz="2000" dirty="0"/>
              <a:t>strategy, H</a:t>
            </a:r>
            <a:r>
              <a:rPr lang="en-US" altLang="ja-JP" sz="2000" baseline="30000" dirty="0">
                <a:latin typeface="Symbol" panose="05050102010706020507" pitchFamily="18" charset="2"/>
              </a:rPr>
              <a:t>-</a:t>
            </a:r>
            <a:r>
              <a:rPr lang="en-US" altLang="ja-JP" sz="2000" dirty="0"/>
              <a:t> beam manipulation, etc.</a:t>
            </a:r>
          </a:p>
        </p:txBody>
      </p:sp>
      <p:pic>
        <p:nvPicPr>
          <p:cNvPr id="10" name="Picture 2" descr="C:\Users\User\Desktop\Timofey-visit-J-Parc\ppeak-vs-laser-power-j-parc-ti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702862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868144" y="4581128"/>
            <a:ext cx="270247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Laser peak power for 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H</a:t>
            </a:r>
            <a:r>
              <a:rPr kumimoji="1" lang="en-US" altLang="ja-JP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0</a:t>
            </a:r>
            <a:r>
              <a:rPr kumimoji="1" lang="en-US" altLang="ja-JP" dirty="0">
                <a:solidFill>
                  <a:srgbClr val="FF0000"/>
                </a:solidFill>
              </a:rPr>
              <a:t> excitation</a:t>
            </a:r>
          </a:p>
          <a:p>
            <a:r>
              <a:rPr lang="en-US" altLang="ja-JP" sz="1600" dirty="0"/>
              <a:t>S</a:t>
            </a:r>
            <a:r>
              <a:rPr kumimoji="1" lang="en-US" altLang="ja-JP" sz="1600" dirty="0"/>
              <a:t>pecially optimized H</a:t>
            </a:r>
            <a:r>
              <a:rPr kumimoji="1" lang="en-US" altLang="ja-JP" sz="1600" baseline="30000" dirty="0">
                <a:latin typeface="Symbol" panose="05050102010706020507" pitchFamily="18" charset="2"/>
              </a:rPr>
              <a:t>-</a:t>
            </a:r>
            <a:r>
              <a:rPr kumimoji="1" lang="en-US" altLang="ja-JP" sz="1600" dirty="0"/>
              <a:t> beam</a:t>
            </a:r>
          </a:p>
          <a:p>
            <a:r>
              <a:rPr lang="en-US" altLang="ja-JP" sz="1600" dirty="0">
                <a:sym typeface="Wingdings" panose="05000000000000000000" pitchFamily="2" charset="2"/>
              </a:rPr>
              <a:t></a:t>
            </a:r>
            <a:r>
              <a:rPr lang="en-US" altLang="ja-JP" sz="1600" dirty="0"/>
              <a:t>1.3 MW for 90% excitation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1721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344816" cy="576064"/>
          </a:xfrm>
        </p:spPr>
        <p:txBody>
          <a:bodyPr/>
          <a:lstStyle/>
          <a:p>
            <a:r>
              <a:rPr kumimoji="1" lang="en-US" altLang="ja-JP" sz="3200" b="1" i="1" dirty="0">
                <a:latin typeface="Book Antiqua" panose="02040602050305030304" pitchFamily="18" charset="0"/>
              </a:rPr>
              <a:t>Recent status and the strategy in detail</a:t>
            </a:r>
            <a:endParaRPr kumimoji="1" lang="ja-JP" altLang="en-US" sz="3200" b="1" i="1" dirty="0">
              <a:latin typeface="Book Antiqua" panose="02040602050305030304" pitchFamily="18" charset="0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07504" y="6453336"/>
            <a:ext cx="19050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P.K. Saha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500192"/>
            <a:ext cx="28956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203504" y="6428184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980728"/>
            <a:ext cx="7425944" cy="9541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We aim </a:t>
            </a:r>
            <a:r>
              <a:rPr lang="en-US" altLang="ja-JP" sz="2800" dirty="0">
                <a:solidFill>
                  <a:srgbClr val="FF0000"/>
                </a:solidFill>
              </a:rPr>
              <a:t>to demonstrate ~90% stripping efficiency 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for a single m</a:t>
            </a:r>
            <a:r>
              <a:rPr kumimoji="1" lang="en-US" altLang="ja-JP" sz="2800" dirty="0">
                <a:solidFill>
                  <a:srgbClr val="FF0000"/>
                </a:solidFill>
              </a:rPr>
              <a:t>icr</a:t>
            </a:r>
            <a:r>
              <a:rPr lang="en-US" altLang="ja-JP" sz="2800" dirty="0">
                <a:solidFill>
                  <a:srgbClr val="FF0000"/>
                </a:solidFill>
              </a:rPr>
              <a:t>o pulse.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995224"/>
            <a:ext cx="735329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To do</a:t>
            </a:r>
          </a:p>
          <a:p>
            <a:r>
              <a:rPr lang="ja-JP" altLang="en-US" sz="2400" dirty="0">
                <a:solidFill>
                  <a:srgbClr val="FF0000"/>
                </a:solidFill>
              </a:rPr>
              <a:t>■</a:t>
            </a:r>
            <a:r>
              <a:rPr lang="ja-JP" altLang="en-US" sz="2400" dirty="0"/>
              <a:t> </a:t>
            </a:r>
            <a:r>
              <a:rPr kumimoji="1" lang="en-US" altLang="ja-JP" sz="2400" dirty="0"/>
              <a:t>We </a:t>
            </a:r>
            <a:r>
              <a:rPr lang="en-US" altLang="ja-JP" sz="2400" dirty="0"/>
              <a:t>should study</a:t>
            </a:r>
            <a:r>
              <a:rPr kumimoji="1" lang="en-US" altLang="ja-JP" sz="2400" dirty="0"/>
              <a:t> about the </a:t>
            </a:r>
            <a:r>
              <a:rPr kumimoji="1" lang="en-US" altLang="ja-JP" sz="2400" dirty="0">
                <a:solidFill>
                  <a:srgbClr val="FF0000"/>
                </a:solidFill>
              </a:rPr>
              <a:t>expected laser power </a:t>
            </a:r>
            <a:r>
              <a:rPr kumimoji="1" lang="en-US" altLang="ja-JP" sz="2400" dirty="0"/>
              <a:t>and 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effort to reduce </a:t>
            </a:r>
            <a:r>
              <a:rPr lang="en-US" altLang="ja-JP" sz="2400" dirty="0">
                <a:solidFill>
                  <a:srgbClr val="FF0000"/>
                </a:solidFill>
              </a:rPr>
              <a:t>the laser power</a:t>
            </a:r>
            <a:r>
              <a:rPr lang="en-US" altLang="ja-JP" sz="2400" dirty="0"/>
              <a:t>.</a:t>
            </a:r>
            <a:endParaRPr lang="en-US" altLang="ja-JP" sz="1000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■ </a:t>
            </a:r>
            <a:r>
              <a:rPr lang="en-US" altLang="ja-JP" sz="2400" dirty="0">
                <a:solidFill>
                  <a:srgbClr val="FF0000"/>
                </a:solidFill>
              </a:rPr>
              <a:t>Experimental strategy and the measurement techniques</a:t>
            </a:r>
          </a:p>
          <a:p>
            <a:r>
              <a:rPr kumimoji="1" lang="en-US" altLang="ja-JP" sz="2400" dirty="0"/>
              <a:t>We should use existing devices and monitors </a:t>
            </a:r>
            <a:r>
              <a:rPr lang="en-US" altLang="ja-JP" sz="2400" dirty="0"/>
              <a:t>for </a:t>
            </a:r>
          </a:p>
          <a:p>
            <a:r>
              <a:rPr lang="en-US" altLang="ja-JP" sz="2400" dirty="0"/>
              <a:t>t</a:t>
            </a:r>
            <a:r>
              <a:rPr kumimoji="1" lang="en-US" altLang="ja-JP" sz="2400" dirty="0"/>
              <a:t>he POP demonstration.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9510" y="4509120"/>
            <a:ext cx="6756786" cy="175432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●</a:t>
            </a:r>
            <a:r>
              <a:rPr lang="ja-JP" altLang="en-US" sz="2400" dirty="0"/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Extensive R&amp;D studies of the lasers: </a:t>
            </a:r>
          </a:p>
          <a:p>
            <a:r>
              <a:rPr lang="en-US" altLang="ja-JP" sz="2400" dirty="0"/>
              <a:t>H. Harada, P.K. Saha + other members..</a:t>
            </a:r>
          </a:p>
          <a:p>
            <a:endParaRPr lang="en-US" altLang="ja-JP" sz="1200" dirty="0"/>
          </a:p>
          <a:p>
            <a:r>
              <a:rPr lang="ja-JP" altLang="en-US" sz="2400" dirty="0">
                <a:solidFill>
                  <a:srgbClr val="FF0000"/>
                </a:solidFill>
              </a:rPr>
              <a:t>●</a:t>
            </a:r>
            <a:r>
              <a:rPr lang="ja-JP" altLang="en-US" sz="2400" dirty="0"/>
              <a:t> </a:t>
            </a:r>
            <a:r>
              <a:rPr kumimoji="1" lang="en-US" altLang="ja-JP" sz="2400" dirty="0">
                <a:solidFill>
                  <a:srgbClr val="FF0000"/>
                </a:solidFill>
              </a:rPr>
              <a:t>H</a:t>
            </a:r>
            <a:r>
              <a:rPr kumimoji="1" lang="en-US" altLang="ja-JP" sz="2400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kumimoji="1" lang="en-US" altLang="ja-JP" sz="2400" dirty="0">
                <a:solidFill>
                  <a:srgbClr val="FF0000"/>
                </a:solidFill>
              </a:rPr>
              <a:t> beam manipulation, measurement principle</a:t>
            </a:r>
            <a:r>
              <a:rPr lang="en-US" altLang="ja-JP" sz="2400" dirty="0">
                <a:solidFill>
                  <a:srgbClr val="FF0000"/>
                </a:solidFill>
              </a:rPr>
              <a:t>s…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kumimoji="1" lang="en-US" altLang="ja-JP" sz="2400" dirty="0"/>
              <a:t>P.K. Saha, </a:t>
            </a:r>
            <a:r>
              <a:rPr lang="en-US" altLang="ja-JP" sz="2400" dirty="0"/>
              <a:t>A. Miura, </a:t>
            </a:r>
            <a:r>
              <a:rPr kumimoji="1" lang="en-US" altLang="ja-JP" sz="2400" dirty="0"/>
              <a:t>H. Harada </a:t>
            </a:r>
            <a:r>
              <a:rPr lang="en-US" altLang="ja-JP" sz="2400" dirty="0"/>
              <a:t>+ other members…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94488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979713" y="188640"/>
            <a:ext cx="5760639" cy="685779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/>
                <a:cs typeface="+mj-cs"/>
              </a:rPr>
              <a:t>Experimental place, beamline </a:t>
            </a: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 panose="02040602050305030304" pitchFamily="18" charset="0"/>
              <a:ea typeface="ＭＳ Ｐゴシック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r="3079"/>
          <a:stretch/>
        </p:blipFill>
        <p:spPr bwMode="auto">
          <a:xfrm>
            <a:off x="391886" y="1772817"/>
            <a:ext cx="7946571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29347" y="1052736"/>
            <a:ext cx="7756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Calibri"/>
              </a:rPr>
              <a:t>The POP experiment will be performed at the end section of </a:t>
            </a:r>
          </a:p>
          <a:p>
            <a:r>
              <a:rPr lang="en-US" altLang="ja-JP" sz="2400" dirty="0">
                <a:solidFill>
                  <a:prstClr val="black"/>
                </a:solidFill>
                <a:latin typeface="Calibri"/>
              </a:rPr>
              <a:t>L-3BT (</a:t>
            </a:r>
            <a:r>
              <a:rPr lang="en-US" altLang="ja-JP" sz="2400" dirty="0" err="1">
                <a:solidFill>
                  <a:prstClr val="black"/>
                </a:solidFill>
                <a:latin typeface="Calibri"/>
              </a:rPr>
              <a:t>Linac</a:t>
            </a:r>
            <a:r>
              <a:rPr lang="en-US" altLang="ja-JP" sz="2400" dirty="0">
                <a:solidFill>
                  <a:prstClr val="black"/>
                </a:solidFill>
                <a:latin typeface="Calibri"/>
              </a:rPr>
              <a:t> to the 3-GeV Beam Transport)</a:t>
            </a:r>
            <a:endParaRPr lang="ja-JP" alt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2195736" y="3699030"/>
            <a:ext cx="1911788" cy="54006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32725" y="3208620"/>
            <a:ext cx="59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Calibri"/>
              </a:rPr>
              <a:t>H</a:t>
            </a:r>
            <a:r>
              <a:rPr lang="en-US" altLang="ja-JP" sz="3200" baseline="30000" dirty="0">
                <a:solidFill>
                  <a:prstClr val="black"/>
                </a:solidFill>
                <a:latin typeface="Symbol" panose="05050102010706020507" pitchFamily="18" charset="2"/>
              </a:rPr>
              <a:t>-</a:t>
            </a:r>
            <a:endParaRPr lang="ja-JP" altLang="en-US" sz="3200" baseline="30000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967281" y="1863652"/>
            <a:ext cx="1112548" cy="2193339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8338457" y="5373216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  <a:latin typeface="Calibri" panose="020F0502020204030204" pitchFamily="34" charset="0"/>
              </a:rPr>
              <a:t>H</a:t>
            </a:r>
            <a:r>
              <a:rPr kumimoji="1" lang="en-US" altLang="ja-JP" sz="2400" baseline="30000" dirty="0">
                <a:solidFill>
                  <a:srgbClr val="0000FF"/>
                </a:solidFill>
                <a:latin typeface="Symbol" panose="05050102010706020507" pitchFamily="18" charset="2"/>
              </a:rPr>
              <a:t>-</a:t>
            </a:r>
            <a:endParaRPr kumimoji="1" lang="ja-JP" altLang="en-US" sz="2400" baseline="30000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46239" y="4365104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  <a:latin typeface="Calibri" panose="020F0502020204030204" pitchFamily="34" charset="0"/>
              </a:rPr>
              <a:t>H</a:t>
            </a:r>
            <a:r>
              <a:rPr lang="en-US" altLang="ja-JP" sz="2400" baseline="30000" dirty="0">
                <a:solidFill>
                  <a:srgbClr val="0000FF"/>
                </a:solidFill>
                <a:latin typeface="Calibri" panose="020F0502020204030204" pitchFamily="34" charset="0"/>
              </a:rPr>
              <a:t>0</a:t>
            </a:r>
            <a:endParaRPr kumimoji="1" lang="ja-JP" altLang="en-US" sz="2400" baseline="300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78153" y="3513954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endParaRPr kumimoji="1" lang="ja-JP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07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07504" y="6428184"/>
            <a:ext cx="19050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545904" y="6428184"/>
            <a:ext cx="28956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843464" y="6428184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907705" y="116632"/>
            <a:ext cx="6696743" cy="685779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1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/>
                <a:cs typeface="+mj-cs"/>
              </a:rPr>
              <a:t>Experimental Setup</a:t>
            </a:r>
            <a:r>
              <a:rPr kumimoji="1" lang="ja-JP" altLang="en-US" sz="3200" b="1" i="1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/>
                <a:cs typeface="+mj-cs"/>
              </a:rPr>
              <a:t> </a:t>
            </a:r>
            <a:r>
              <a:rPr kumimoji="1" lang="en-US" altLang="ja-JP" sz="3200" b="1" i="1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/>
                <a:cs typeface="+mj-cs"/>
              </a:rPr>
              <a:t>and strategy</a:t>
            </a: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 panose="02040602050305030304" pitchFamily="18" charset="0"/>
              <a:ea typeface="ＭＳ Ｐゴシック"/>
              <a:cs typeface="+mj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4869160"/>
            <a:ext cx="8280920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ja-JP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● </a:t>
            </a:r>
            <a:r>
              <a:rPr lang="en-US" altLang="ja-JP" dirty="0">
                <a:solidFill>
                  <a:srgbClr val="FF0000"/>
                </a:solidFill>
                <a:latin typeface="Calibri" panose="020F0502020204030204" pitchFamily="34" charset="0"/>
              </a:rPr>
              <a:t>We can simultaneously measure all three charge fractions in three separated beam </a:t>
            </a:r>
          </a:p>
          <a:p>
            <a:r>
              <a:rPr lang="en-US" altLang="ja-JP" dirty="0">
                <a:solidFill>
                  <a:srgbClr val="FF0000"/>
                </a:solidFill>
                <a:latin typeface="Calibri" panose="020F0502020204030204" pitchFamily="34" charset="0"/>
              </a:rPr>
              <a:t>lines in the downstream of IP.</a:t>
            </a:r>
          </a:p>
          <a:p>
            <a:r>
              <a:rPr lang="ja-JP" altLang="en-US" dirty="0">
                <a:solidFill>
                  <a:srgbClr val="FF0000"/>
                </a:solidFill>
                <a:latin typeface="Calibri"/>
              </a:rPr>
              <a:t>● </a:t>
            </a:r>
            <a:r>
              <a:rPr lang="en-US" altLang="ja-JP" dirty="0">
                <a:solidFill>
                  <a:srgbClr val="FF0000"/>
                </a:solidFill>
                <a:latin typeface="Calibri"/>
              </a:rPr>
              <a:t>A stripper foil will be installed near 90-deg dump to strip H</a:t>
            </a:r>
            <a:r>
              <a:rPr lang="en-US" altLang="ja-JP" baseline="30000" dirty="0">
                <a:solidFill>
                  <a:srgbClr val="FF0000"/>
                </a:solidFill>
                <a:latin typeface="Calibri"/>
              </a:rPr>
              <a:t>0</a:t>
            </a:r>
            <a:r>
              <a:rPr lang="en-US" altLang="ja-JP" dirty="0">
                <a:solidFill>
                  <a:srgbClr val="FF0000"/>
                </a:solidFill>
                <a:latin typeface="Calibri"/>
              </a:rPr>
              <a:t> to p for measuring it.</a:t>
            </a:r>
          </a:p>
          <a:p>
            <a:r>
              <a:rPr lang="en-US" altLang="ja-JP" dirty="0">
                <a:solidFill>
                  <a:prstClr val="black"/>
                </a:solidFill>
                <a:latin typeface="Calibri"/>
              </a:rPr>
              <a:t>For confirmation of H0 excitation, we can also measure emitted lights from H0 decay. </a:t>
            </a:r>
            <a:endParaRPr lang="ja-JP" alt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395337" y="1052736"/>
            <a:ext cx="4281119" cy="3263942"/>
            <a:chOff x="4139952" y="1124742"/>
            <a:chExt cx="4824536" cy="4314263"/>
          </a:xfrm>
        </p:grpSpPr>
        <p:pic>
          <p:nvPicPr>
            <p:cNvPr id="9" name="図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24742"/>
              <a:ext cx="4824536" cy="27123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4459637" y="4015143"/>
              <a:ext cx="4342554" cy="1423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prstClr val="black"/>
                  </a:solidFill>
                  <a:latin typeface="Calibri"/>
                </a:rPr>
                <a:t>Setup for the POP experiment</a:t>
              </a:r>
            </a:p>
            <a:p>
              <a:endParaRPr lang="en-US" altLang="ja-JP" sz="600" dirty="0">
                <a:solidFill>
                  <a:prstClr val="black"/>
                </a:solidFill>
                <a:latin typeface="Calibri"/>
              </a:endParaRPr>
            </a:p>
            <a:p>
              <a:r>
                <a:rPr lang="en-US" altLang="ja-JP" dirty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n-US" altLang="ja-JP" dirty="0" err="1">
                  <a:solidFill>
                    <a:prstClr val="black"/>
                  </a:solidFill>
                  <a:latin typeface="Calibri"/>
                </a:rPr>
                <a:t>Nd</a:t>
              </a:r>
              <a:r>
                <a:rPr lang="en-US" altLang="ja-JP" dirty="0">
                  <a:solidFill>
                    <a:prstClr val="black"/>
                  </a:solidFill>
                  <a:latin typeface="Calibri"/>
                </a:rPr>
                <a:t>: YAG laser can also be </a:t>
              </a:r>
              <a:r>
                <a:rPr lang="en-US" altLang="ja-JP" dirty="0" err="1">
                  <a:solidFill>
                    <a:prstClr val="black"/>
                  </a:solidFill>
                  <a:latin typeface="Calibri"/>
                </a:rPr>
                <a:t>splitted</a:t>
              </a:r>
              <a:r>
                <a:rPr lang="en-US" altLang="ja-JP" dirty="0">
                  <a:solidFill>
                    <a:prstClr val="black"/>
                  </a:solidFill>
                  <a:latin typeface="Calibri"/>
                </a:rPr>
                <a:t> in</a:t>
              </a:r>
            </a:p>
            <a:p>
              <a:r>
                <a:rPr lang="en-US" altLang="ja-JP" dirty="0">
                  <a:solidFill>
                    <a:prstClr val="black"/>
                  </a:solidFill>
                  <a:latin typeface="Calibri"/>
                </a:rPr>
                <a:t>the beginning for the 1</a:t>
              </a:r>
              <a:r>
                <a:rPr lang="en-US" altLang="ja-JP" baseline="30000" dirty="0">
                  <a:solidFill>
                    <a:prstClr val="black"/>
                  </a:solidFill>
                  <a:latin typeface="Calibri"/>
                </a:rPr>
                <a:t>st</a:t>
              </a:r>
              <a:r>
                <a:rPr lang="en-US" altLang="ja-JP" dirty="0">
                  <a:solidFill>
                    <a:prstClr val="black"/>
                  </a:solidFill>
                  <a:latin typeface="Calibri"/>
                </a:rPr>
                <a:t> and 3</a:t>
              </a:r>
              <a:r>
                <a:rPr lang="en-US" altLang="ja-JP" baseline="30000" dirty="0">
                  <a:solidFill>
                    <a:prstClr val="black"/>
                  </a:solidFill>
                  <a:latin typeface="Calibri"/>
                </a:rPr>
                <a:t>rd</a:t>
              </a:r>
              <a:r>
                <a:rPr lang="en-US" altLang="ja-JP" dirty="0">
                  <a:solidFill>
                    <a:prstClr val="black"/>
                  </a:solidFill>
                  <a:latin typeface="Calibri"/>
                </a:rPr>
                <a:t> steps) </a:t>
              </a:r>
              <a:endParaRPr lang="ja-JP" alt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2" descr="C:\Users\User\Documents\Laser-Stripping\KAKENHI-2017\Fig-Kakenhi-2017\Fig-POP-place-20171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4" y="980728"/>
            <a:ext cx="3827132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503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184" y="274638"/>
            <a:ext cx="4978896" cy="490066"/>
          </a:xfrm>
        </p:spPr>
        <p:txBody>
          <a:bodyPr>
            <a:noAutofit/>
          </a:bodyPr>
          <a:lstStyle/>
          <a:p>
            <a:pPr algn="l"/>
            <a:r>
              <a:rPr lang="en-US" altLang="ja-JP" sz="2800" dirty="0">
                <a:solidFill>
                  <a:srgbClr val="00B050"/>
                </a:solidFill>
              </a:rPr>
              <a:t>POP experimental devices setup</a:t>
            </a:r>
            <a:endParaRPr kumimoji="1" lang="ja-JP" altLang="en-US" sz="2000" dirty="0">
              <a:solidFill>
                <a:srgbClr val="111111"/>
              </a:solidFill>
            </a:endParaRPr>
          </a:p>
        </p:txBody>
      </p:sp>
      <p:pic>
        <p:nvPicPr>
          <p:cNvPr id="4" name="Picture 2" descr="C:\Users\User\Desktop\Laser-Stripping\POP_experiment_H-_BeamStudy\L3BT-Scrapper-Section-Pictures\image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7376"/>
            <a:ext cx="7728000" cy="57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411759" y="2337632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QM61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707904" y="3249624"/>
            <a:ext cx="1728192" cy="432048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813011" y="3328863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~1.5m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5643601" y="3465648"/>
            <a:ext cx="1584176" cy="360040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306565" y="3888985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</a:rPr>
              <a:t>H</a:t>
            </a:r>
            <a:r>
              <a:rPr kumimoji="1" lang="en-US" altLang="ja-JP" sz="3200" b="1" baseline="30000" dirty="0">
                <a:solidFill>
                  <a:schemeClr val="bg1"/>
                </a:solidFill>
                <a:latin typeface="Symbol" panose="05050102010706020507" pitchFamily="18" charset="2"/>
              </a:rPr>
              <a:t>-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 beam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779912" y="2860852"/>
            <a:ext cx="1412283" cy="11352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35896" y="3987061"/>
            <a:ext cx="2663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C</a:t>
            </a:r>
            <a:r>
              <a:rPr kumimoji="1" lang="en-US" altLang="ja-JP" sz="2800" dirty="0">
                <a:solidFill>
                  <a:srgbClr val="FF0000"/>
                </a:solidFill>
              </a:rPr>
              <a:t>hamber for the 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POP chamber </a:t>
            </a:r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C9C08396-5779-4041-AAC6-9EC438AC067A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43601" y="188640"/>
            <a:ext cx="2984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End section of </a:t>
            </a:r>
            <a:r>
              <a:rPr kumimoji="1" lang="en-US" altLang="ja-JP" dirty="0" err="1"/>
              <a:t>Linac</a:t>
            </a:r>
            <a:r>
              <a:rPr kumimoji="1" lang="en-US" altLang="ja-JP" dirty="0"/>
              <a:t> to 3-GeV </a:t>
            </a:r>
          </a:p>
          <a:p>
            <a:r>
              <a:rPr kumimoji="1" lang="en-US" altLang="ja-JP" dirty="0"/>
              <a:t>Beam Transport</a:t>
            </a:r>
            <a:endParaRPr kumimoji="1" lang="ja-JP" altLang="en-US" dirty="0"/>
          </a:p>
        </p:txBody>
      </p:sp>
      <p:pic>
        <p:nvPicPr>
          <p:cNvPr id="20" name="Picture 2" descr="C:\Users\User\Documents\Laser-Stripping\KAKENHI-2017\Fig-Kakenhi-2017\Fig-POP-place-20171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5" y="3573016"/>
            <a:ext cx="2996717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線矢印コネクタ 20"/>
          <p:cNvCxnSpPr/>
          <p:nvPr/>
        </p:nvCxnSpPr>
        <p:spPr>
          <a:xfrm flipH="1">
            <a:off x="2123728" y="3599601"/>
            <a:ext cx="1872208" cy="2015580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33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456F76-F211-435F-AEB4-C1C20562582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57FBE5B-E767-439F-9A3E-F3E10295B552}"/>
              </a:ext>
            </a:extLst>
          </p:cNvPr>
          <p:cNvSpPr txBox="1">
            <a:spLocks/>
          </p:cNvSpPr>
          <p:nvPr/>
        </p:nvSpPr>
        <p:spPr>
          <a:xfrm>
            <a:off x="1833464" y="171748"/>
            <a:ext cx="662473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j-cs"/>
              </a:rPr>
              <a:t>Laser manipulation of H</a:t>
            </a:r>
            <a:r>
              <a:rPr kumimoji="1" lang="en-US" altLang="ja-JP" sz="3600" b="1" i="0" u="none" strike="noStrike" kern="1200" cap="none" spc="0" normalizeH="0" baseline="3000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j-cs"/>
              </a:rPr>
              <a:t>-</a:t>
            </a:r>
            <a:r>
              <a:rPr kumimoji="1" lang="en-US" altLang="ja-JP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j-cs"/>
              </a:rPr>
              <a:t> beams</a:t>
            </a:r>
            <a:br>
              <a:rPr kumimoji="1" lang="en-US" altLang="ja-JP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j-cs"/>
              </a:rPr>
            </a:br>
            <a:r>
              <a:rPr kumimoji="1" lang="en-US" altLang="ja-JP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j-cs"/>
              </a:rPr>
              <a:t>--- status at J-PARC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A0C9A83-9A2F-42AE-A631-B45E7094E0E3}"/>
              </a:ext>
            </a:extLst>
          </p:cNvPr>
          <p:cNvSpPr/>
          <p:nvPr/>
        </p:nvSpPr>
        <p:spPr>
          <a:xfrm>
            <a:off x="395536" y="1484784"/>
            <a:ext cx="820891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Three major activities:</a:t>
            </a:r>
          </a:p>
          <a:p>
            <a:endParaRPr lang="en-US" altLang="ja-JP" sz="1000" dirty="0"/>
          </a:p>
          <a:p>
            <a:r>
              <a:rPr lang="en-US" altLang="ja-JP" sz="2400" b="1" dirty="0">
                <a:solidFill>
                  <a:srgbClr val="FF0000"/>
                </a:solidFill>
              </a:rPr>
              <a:t>--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Proof-of-principle (POP) demonstration for 400 MeV H- stripping to protons by using only lasers.</a:t>
            </a:r>
          </a:p>
          <a:p>
            <a:r>
              <a:rPr lang="en-US" altLang="ja-JP" sz="2400" dirty="0"/>
              <a:t>Goal to realize laser stripping H- charge exchange system.</a:t>
            </a:r>
          </a:p>
          <a:p>
            <a:endParaRPr lang="ja-JP" altLang="ja-JP" sz="1200" dirty="0"/>
          </a:p>
          <a:p>
            <a:r>
              <a:rPr lang="en-US" altLang="ja-JP" sz="2400" b="1" dirty="0">
                <a:solidFill>
                  <a:srgbClr val="FF0000"/>
                </a:solidFill>
              </a:rPr>
              <a:t>--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Developments of H</a:t>
            </a:r>
            <a:r>
              <a:rPr lang="en-US" altLang="ja-JP" sz="2400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400" dirty="0">
                <a:solidFill>
                  <a:srgbClr val="FF0000"/>
                </a:solidFill>
              </a:rPr>
              <a:t> neutralization system by using laser for J-PARC TEF.</a:t>
            </a:r>
          </a:p>
          <a:p>
            <a:r>
              <a:rPr lang="en-US" altLang="ja-JP" sz="2400" dirty="0"/>
              <a:t>R&amp;D studies at 3 MeV H- now. To be tested for 400 MeV H- and put the system for operation.</a:t>
            </a:r>
          </a:p>
          <a:p>
            <a:endParaRPr lang="ja-JP" altLang="ja-JP" sz="1200" dirty="0"/>
          </a:p>
          <a:p>
            <a:r>
              <a:rPr lang="en-US" altLang="ja-JP" sz="2400" b="1" dirty="0">
                <a:solidFill>
                  <a:srgbClr val="FF0000"/>
                </a:solidFill>
              </a:rPr>
              <a:t>--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Multi-laser-wire diagnostic system for measuring H</a:t>
            </a:r>
            <a:r>
              <a:rPr lang="en-US" altLang="ja-JP" sz="2400" baseline="30000" dirty="0">
                <a:solidFill>
                  <a:srgbClr val="FF0000"/>
                </a:solidFill>
              </a:rPr>
              <a:t>-</a:t>
            </a:r>
            <a:r>
              <a:rPr lang="en-US" altLang="ja-JP" sz="2400" dirty="0">
                <a:solidFill>
                  <a:srgbClr val="FF0000"/>
                </a:solidFill>
              </a:rPr>
              <a:t> beam profiles at J-PARC.</a:t>
            </a:r>
          </a:p>
          <a:p>
            <a:r>
              <a:rPr lang="en-US" altLang="ja-JP" sz="2400" dirty="0"/>
              <a:t>R&amp;D stage, Laser stripping chamber will be used.</a:t>
            </a:r>
          </a:p>
        </p:txBody>
      </p:sp>
    </p:spTree>
    <p:extLst>
      <p:ext uri="{BB962C8B-B14F-4D97-AF65-F5344CB8AC3E}">
        <p14:creationId xmlns:p14="http://schemas.microsoft.com/office/powerpoint/2010/main" val="2103530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19" y="202630"/>
            <a:ext cx="7265497" cy="418058"/>
          </a:xfrm>
        </p:spPr>
        <p:txBody>
          <a:bodyPr>
            <a:noAutofit/>
          </a:bodyPr>
          <a:lstStyle/>
          <a:p>
            <a:r>
              <a:rPr lang="en-US" altLang="ja-JP" sz="2800" b="1" i="1" dirty="0">
                <a:solidFill>
                  <a:srgbClr val="FF0000"/>
                </a:solidFill>
              </a:rPr>
              <a:t>Vacuum chamber for POP experiment installed</a:t>
            </a:r>
            <a:endParaRPr kumimoji="1" lang="ja-JP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79512" y="6520259"/>
            <a:ext cx="2133600" cy="365125"/>
          </a:xfrm>
        </p:spPr>
        <p:txBody>
          <a:bodyPr/>
          <a:lstStyle/>
          <a:p>
            <a:r>
              <a:rPr kumimoji="1" lang="en-US" altLang="ja-JP" dirty="0"/>
              <a:t>P.K. Saha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C9C08396-5779-4041-AAC6-9EC438AC067A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2" y="801557"/>
            <a:ext cx="7596000" cy="427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円/楕円 4"/>
          <p:cNvSpPr/>
          <p:nvPr/>
        </p:nvSpPr>
        <p:spPr>
          <a:xfrm>
            <a:off x="2196104" y="1412776"/>
            <a:ext cx="3312000" cy="3168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5671188" y="2721908"/>
            <a:ext cx="1997156" cy="216024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 rot="-300000">
            <a:off x="5844861" y="2174362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</a:rPr>
              <a:t>H</a:t>
            </a:r>
            <a:r>
              <a:rPr kumimoji="1" lang="en-US" altLang="ja-JP" sz="3200" b="1" baseline="30000" dirty="0">
                <a:solidFill>
                  <a:schemeClr val="bg1"/>
                </a:solidFill>
                <a:latin typeface="Symbol" panose="05050102010706020507" pitchFamily="18" charset="2"/>
              </a:rPr>
              <a:t>-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 beam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5157192"/>
            <a:ext cx="91194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The </a:t>
            </a:r>
            <a:r>
              <a:rPr kumimoji="1" lang="en-US" altLang="ja-JP" sz="2000" b="1" dirty="0"/>
              <a:t>chamber is designed for multi purpose laser manipulation </a:t>
            </a:r>
            <a:r>
              <a:rPr lang="en-US" altLang="ja-JP" sz="2000" b="1" dirty="0"/>
              <a:t>of the H</a:t>
            </a:r>
            <a:r>
              <a:rPr lang="en-US" altLang="ja-JP" sz="2000" b="1" baseline="30000" dirty="0">
                <a:latin typeface="Symbol" panose="05050102010706020507" pitchFamily="18" charset="2"/>
              </a:rPr>
              <a:t>-</a:t>
            </a:r>
            <a:r>
              <a:rPr lang="en-US" altLang="ja-JP" sz="2000" b="1" dirty="0"/>
              <a:t> beam.</a:t>
            </a:r>
            <a:endParaRPr kumimoji="1" lang="en-US" altLang="ja-JP" sz="2000" b="1" dirty="0"/>
          </a:p>
          <a:p>
            <a:r>
              <a:rPr kumimoji="1" lang="ja-JP" altLang="en-US" sz="2000" dirty="0">
                <a:solidFill>
                  <a:srgbClr val="FF0000"/>
                </a:solidFill>
              </a:rPr>
              <a:t>●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Laser stripping of 400 H- beam.</a:t>
            </a:r>
          </a:p>
          <a:p>
            <a:r>
              <a:rPr lang="ja-JP" altLang="en-US" sz="2000" dirty="0">
                <a:solidFill>
                  <a:srgbClr val="FF0000"/>
                </a:solidFill>
              </a:rPr>
              <a:t>●</a:t>
            </a:r>
            <a:r>
              <a:rPr lang="ja-JP" altLang="en-US" sz="2000" dirty="0"/>
              <a:t> </a:t>
            </a:r>
            <a:r>
              <a:rPr lang="en-US" altLang="ja-JP" sz="2000" dirty="0"/>
              <a:t>Multi-layer laser wire monitor.</a:t>
            </a:r>
          </a:p>
          <a:p>
            <a:r>
              <a:rPr lang="ja-JP" altLang="en-US" sz="2000" dirty="0">
                <a:solidFill>
                  <a:srgbClr val="FF0000"/>
                </a:solidFill>
              </a:rPr>
              <a:t>●</a:t>
            </a:r>
            <a:r>
              <a:rPr lang="ja-JP" altLang="en-US" sz="2000" dirty="0"/>
              <a:t> </a:t>
            </a:r>
            <a:r>
              <a:rPr lang="en-US" altLang="ja-JP" sz="2000" dirty="0"/>
              <a:t>E</a:t>
            </a:r>
            <a:r>
              <a:rPr kumimoji="1" lang="en-US" altLang="ja-JP" sz="2000" dirty="0"/>
              <a:t>lectron impact on H-/p for beam for stripping, monitoring</a:t>
            </a:r>
            <a:r>
              <a:rPr lang="en-US" altLang="ja-JP" sz="2000" dirty="0"/>
              <a:t>, SC neutralization, etc..</a:t>
            </a:r>
            <a:r>
              <a:rPr kumimoji="1" lang="en-US" altLang="ja-JP" sz="2000" dirty="0"/>
              <a:t>  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kumimoji="1" lang="en-US" altLang="ja-JP" dirty="0"/>
              <a:t>Meeting at </a:t>
            </a:r>
            <a:r>
              <a:rPr kumimoji="1" lang="en-US" altLang="ja-JP" dirty="0" err="1"/>
              <a:t>Fermilab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3625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2133600" cy="365125"/>
          </a:xfrm>
        </p:spPr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6" t="21275" r="28385"/>
          <a:stretch/>
        </p:blipFill>
        <p:spPr bwMode="auto">
          <a:xfrm>
            <a:off x="179512" y="861673"/>
            <a:ext cx="4860000" cy="410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42713" y="5013176"/>
            <a:ext cx="4573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There are many windows on the chamber </a:t>
            </a:r>
          </a:p>
          <a:p>
            <a:r>
              <a:rPr lang="en-US" altLang="ja-JP" sz="2000" dirty="0"/>
              <a:t>for multi-purpose uses.</a:t>
            </a:r>
            <a:endParaRPr kumimoji="1" lang="ja-JP" altLang="en-US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188640"/>
            <a:ext cx="4409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Vacuum chamber: close view</a:t>
            </a:r>
            <a:endParaRPr kumimoji="1" lang="ja-JP" altLang="en-US" sz="28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5814272" y="692696"/>
            <a:ext cx="2412000" cy="3393438"/>
            <a:chOff x="6624496" y="836712"/>
            <a:chExt cx="2412000" cy="3393438"/>
          </a:xfrm>
        </p:grpSpPr>
        <p:pic>
          <p:nvPicPr>
            <p:cNvPr id="8" name="Picture 2" descr="https://encrypted-tbn0.gstatic.com/images?q=tbn:ANd9GcRn_Nq98b_AR1a2eolMilMVdjzJX6MC83pvE3ODf_Z0z295_55DIw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496" y="836712"/>
              <a:ext cx="2412000" cy="339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直線矢印コネクタ 9"/>
            <p:cNvCxnSpPr/>
            <p:nvPr/>
          </p:nvCxnSpPr>
          <p:spPr>
            <a:xfrm flipV="1">
              <a:off x="8388424" y="1196752"/>
              <a:ext cx="0" cy="27740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テキスト ボックス 5"/>
          <p:cNvSpPr txBox="1"/>
          <p:nvPr/>
        </p:nvSpPr>
        <p:spPr>
          <a:xfrm>
            <a:off x="5292081" y="4212957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 excimer laser window </a:t>
            </a:r>
            <a:r>
              <a:rPr lang="en-US" altLang="ja-JP" dirty="0"/>
              <a:t>is </a:t>
            </a:r>
            <a:r>
              <a:rPr kumimoji="1" lang="en-US" altLang="ja-JP" dirty="0"/>
              <a:t>made large to try for direct </a:t>
            </a:r>
            <a:r>
              <a:rPr lang="en-US" altLang="ja-JP" dirty="0"/>
              <a:t>ionization of ground state H0</a:t>
            </a:r>
            <a:endParaRPr kumimoji="1" lang="en-US" altLang="ja-JP" dirty="0"/>
          </a:p>
          <a:p>
            <a:r>
              <a:rPr lang="en-US" altLang="ja-JP" dirty="0">
                <a:latin typeface="Symbol" panose="05050102010706020507" pitchFamily="18" charset="2"/>
              </a:rPr>
              <a:t>l</a:t>
            </a:r>
            <a:r>
              <a:rPr lang="en-US" altLang="ja-JP" baseline="-25000" dirty="0"/>
              <a:t>0</a:t>
            </a:r>
            <a:r>
              <a:rPr lang="en-US" altLang="ja-JP" dirty="0"/>
              <a:t> = </a:t>
            </a:r>
            <a:r>
              <a:rPr lang="en-US" altLang="ja-JP" dirty="0">
                <a:solidFill>
                  <a:srgbClr val="FF0000"/>
                </a:solidFill>
              </a:rPr>
              <a:t>91.2</a:t>
            </a:r>
            <a:r>
              <a:rPr lang="en-US" altLang="ja-JP" dirty="0"/>
              <a:t> nm, </a:t>
            </a:r>
            <a:r>
              <a:rPr kumimoji="1" lang="en-US" altLang="ja-JP" dirty="0">
                <a:latin typeface="Symbol" panose="05050102010706020507" pitchFamily="18" charset="2"/>
              </a:rPr>
              <a:t>l</a:t>
            </a:r>
            <a:r>
              <a:rPr kumimoji="1" lang="en-US" altLang="ja-JP" dirty="0"/>
              <a:t> = 193nm,</a:t>
            </a:r>
          </a:p>
          <a:p>
            <a:r>
              <a:rPr lang="en-US" altLang="ja-JP" dirty="0"/>
              <a:t>From </a:t>
            </a:r>
            <a:r>
              <a:rPr lang="en-US" altLang="ja-JP" dirty="0">
                <a:latin typeface="Symbol" panose="05050102010706020507" pitchFamily="18" charset="2"/>
              </a:rPr>
              <a:t>l = l</a:t>
            </a:r>
            <a:r>
              <a:rPr lang="en-US" altLang="ja-JP" baseline="-25000" dirty="0"/>
              <a:t>0</a:t>
            </a:r>
            <a:r>
              <a:rPr lang="en-US" altLang="ja-JP" dirty="0">
                <a:latin typeface="Calibri" panose="020F0502020204030204" pitchFamily="34" charset="0"/>
              </a:rPr>
              <a:t>(1 + </a:t>
            </a:r>
            <a:r>
              <a:rPr lang="en-US" altLang="ja-JP" dirty="0" err="1">
                <a:latin typeface="Symbol" panose="05050102010706020507" pitchFamily="18" charset="2"/>
              </a:rPr>
              <a:t>b</a:t>
            </a:r>
            <a:r>
              <a:rPr lang="en-US" altLang="ja-JP" dirty="0" err="1">
                <a:latin typeface="Calibri" panose="020F0502020204030204" pitchFamily="34" charset="0"/>
              </a:rPr>
              <a:t>cos</a:t>
            </a:r>
            <a:r>
              <a:rPr lang="en-US" altLang="ja-JP" dirty="0" err="1">
                <a:latin typeface="Symbol" panose="05050102010706020507" pitchFamily="18" charset="2"/>
              </a:rPr>
              <a:t>a</a:t>
            </a:r>
            <a:r>
              <a:rPr lang="en-US" altLang="ja-JP" dirty="0">
                <a:latin typeface="Calibri" panose="020F0502020204030204" pitchFamily="34" charset="0"/>
              </a:rPr>
              <a:t>)</a:t>
            </a:r>
            <a:r>
              <a:rPr lang="en-US" altLang="ja-JP" dirty="0">
                <a:latin typeface="Symbol" panose="05050102010706020507" pitchFamily="18" charset="2"/>
              </a:rPr>
              <a:t>g</a:t>
            </a:r>
            <a:endParaRPr lang="en-US" altLang="ja-JP" dirty="0"/>
          </a:p>
          <a:p>
            <a:r>
              <a:rPr kumimoji="1" lang="en-US" altLang="ja-JP" dirty="0"/>
              <a:t> </a:t>
            </a:r>
            <a:r>
              <a:rPr kumimoji="1" lang="en-US" altLang="ja-JP" b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kumimoji="1" lang="en-US" altLang="ja-JP" b="1" dirty="0">
                <a:solidFill>
                  <a:srgbClr val="FF0000"/>
                </a:solidFill>
              </a:rPr>
              <a:t> = 47</a:t>
            </a:r>
            <a:r>
              <a:rPr lang="en-US" altLang="ja-JP" b="1" baseline="30000" dirty="0">
                <a:solidFill>
                  <a:srgbClr val="FF0000"/>
                </a:solidFill>
              </a:rPr>
              <a:t>o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lang="en-US" altLang="ja-JP" b="1" dirty="0">
                <a:solidFill>
                  <a:srgbClr val="FF0000"/>
                </a:solidFill>
              </a:rPr>
              <a:t>Variation range: 67</a:t>
            </a:r>
            <a:r>
              <a:rPr lang="en-US" altLang="ja-JP" b="1" baseline="30000" dirty="0">
                <a:solidFill>
                  <a:srgbClr val="FF0000"/>
                </a:solidFill>
              </a:rPr>
              <a:t>o</a:t>
            </a:r>
            <a:r>
              <a:rPr lang="en-US" altLang="ja-JP" b="1" dirty="0">
                <a:solidFill>
                  <a:srgbClr val="FF0000"/>
                </a:solidFill>
              </a:rPr>
              <a:t>&lt;</a:t>
            </a:r>
            <a:r>
              <a:rPr lang="en-US" altLang="ja-JP" b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ja-JP" b="1" dirty="0">
                <a:solidFill>
                  <a:srgbClr val="FF0000"/>
                </a:solidFill>
              </a:rPr>
              <a:t>&lt;45</a:t>
            </a:r>
            <a:r>
              <a:rPr lang="en-US" altLang="ja-JP" b="1" baseline="30000" dirty="0">
                <a:solidFill>
                  <a:srgbClr val="FF0000"/>
                </a:solidFill>
              </a:rPr>
              <a:t>o 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874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テキスト ボックス 43"/>
          <p:cNvSpPr txBox="1"/>
          <p:nvPr/>
        </p:nvSpPr>
        <p:spPr>
          <a:xfrm>
            <a:off x="149372" y="170637"/>
            <a:ext cx="81670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Laser power for 400 MeV H</a:t>
            </a:r>
            <a:r>
              <a:rPr kumimoji="1" lang="en-US" altLang="ja-JP" sz="2800" baseline="30000" dirty="0"/>
              <a:t>0</a:t>
            </a:r>
            <a:r>
              <a:rPr kumimoji="1" lang="en-US" altLang="ja-JP" sz="2800" dirty="0"/>
              <a:t> excitation (n=3) at J-PARC:</a:t>
            </a:r>
          </a:p>
          <a:p>
            <a:r>
              <a:rPr lang="en-US" altLang="ja-JP" sz="2800" dirty="0"/>
              <a:t>-- Based on SNS experience</a:t>
            </a:r>
            <a:r>
              <a:rPr kumimoji="1" lang="en-US" altLang="ja-JP" sz="28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396686" y="1845709"/>
                <a:ext cx="4828373" cy="929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𝑝𝑒𝑎𝑘</m:t>
                          </m:r>
                        </m:sub>
                      </m:sSub>
                      <m:r>
                        <a:rPr kumimoji="1" lang="en-US" altLang="ja-JP" sz="280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altLang="ja-JP" sz="2800" b="0" i="0" smtClean="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kumimoji="1"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ja-JP" sz="28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1" lang="ja-JP" altLang="en-US" sz="2800" b="0" i="1" smtClean="0">
                                              <a:latin typeface="Cambria Math"/>
                                            </a:rPr>
                                            <m:t>𝛿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ja-JP" sz="2800" i="0" smtClean="0">
                                      <a:latin typeface="MT Extra" panose="05050102010205020202" pitchFamily="18" charset="2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800" b="0" i="1" smtClean="0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kumimoji="1" lang="ja-JP" altLang="en-US" sz="28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kumimoji="1" lang="ja-JP" altLang="en-US" sz="2800" b="0" i="1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kumimoji="1" lang="ja-JP" altLang="en-US" sz="2800" b="0" i="1" smtClean="0">
                                  <a:latin typeface="Cambria Math"/>
                                </a:rPr>
                                <m:t>∆</m:t>
                              </m:r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ja-JP" altLang="en-US" sz="2800" b="0" i="1" smtClean="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kumimoji="1" lang="en-US" altLang="ja-JP" sz="2800" b="0" i="1" smtClean="0"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ja-JP" alt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1+ </m:t>
                                  </m:r>
                                  <m:r>
                                    <a:rPr kumimoji="1" lang="ja-JP" alt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kumimoji="1" lang="ja-JP" altLang="en-US" sz="2800" b="0" i="1" smtClean="0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86" y="1845709"/>
                <a:ext cx="4828373" cy="92961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/>
          <p:cNvSpPr txBox="1"/>
          <p:nvPr/>
        </p:nvSpPr>
        <p:spPr>
          <a:xfrm>
            <a:off x="5540076" y="2096562"/>
            <a:ext cx="3324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i="1" dirty="0"/>
              <a:t>V. Danilov, PRST-AB 6, 053501 (2003)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52182" y="2967916"/>
            <a:ext cx="8548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Where, </a:t>
            </a:r>
            <a:r>
              <a:rPr kumimoji="1" lang="en-US" altLang="ja-JP" sz="1400" dirty="0">
                <a:latin typeface="Symbol" panose="05050102010706020507" pitchFamily="18" charset="2"/>
              </a:rPr>
              <a:t>d</a:t>
            </a:r>
            <a:r>
              <a:rPr kumimoji="1" lang="en-US" altLang="ja-JP" sz="1400" dirty="0"/>
              <a:t> is the ratio of unexcited and excited atoms. </a:t>
            </a:r>
            <a:r>
              <a:rPr lang="en-US" altLang="ja-JP" sz="160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1600" dirty="0">
                <a:solidFill>
                  <a:srgbClr val="FF0000"/>
                </a:solidFill>
              </a:rPr>
              <a:t> &lt;&lt;1 is expected.</a:t>
            </a:r>
          </a:p>
          <a:p>
            <a:r>
              <a:rPr lang="en-US" altLang="ja-JP" sz="2000" dirty="0" err="1">
                <a:solidFill>
                  <a:srgbClr val="FF0000"/>
                </a:solidFill>
              </a:rPr>
              <a:t>P</a:t>
            </a:r>
            <a:r>
              <a:rPr lang="en-US" altLang="ja-JP" sz="2000" baseline="-25000" dirty="0" err="1">
                <a:solidFill>
                  <a:srgbClr val="FF0000"/>
                </a:solidFill>
              </a:rPr>
              <a:t>peak</a:t>
            </a:r>
            <a:r>
              <a:rPr lang="en-US" altLang="ja-JP" sz="2000" dirty="0">
                <a:solidFill>
                  <a:srgbClr val="FF0000"/>
                </a:solidFill>
              </a:rPr>
              <a:t> = 1 MW for 90% efficiency</a:t>
            </a:r>
          </a:p>
          <a:p>
            <a:endParaRPr lang="en-US" altLang="ja-JP" sz="400" dirty="0">
              <a:solidFill>
                <a:srgbClr val="FF0000"/>
              </a:solidFill>
            </a:endParaRPr>
          </a:p>
          <a:p>
            <a:r>
              <a:rPr lang="en-US" altLang="ja-JP" dirty="0"/>
              <a:t>At 400 MeV (</a:t>
            </a:r>
            <a:r>
              <a:rPr kumimoji="1" lang="en-US" altLang="ja-JP" dirty="0">
                <a:latin typeface="Symbol" panose="05050102010706020507" pitchFamily="18" charset="2"/>
              </a:rPr>
              <a:t>b</a:t>
            </a:r>
            <a:r>
              <a:rPr kumimoji="1" lang="en-US" altLang="ja-JP" dirty="0"/>
              <a:t>=0.713, </a:t>
            </a:r>
            <a:r>
              <a:rPr kumimoji="1" lang="en-US" altLang="ja-JP" dirty="0">
                <a:latin typeface="Symbol" panose="05050102010706020507" pitchFamily="18" charset="2"/>
              </a:rPr>
              <a:t>g</a:t>
            </a:r>
            <a:r>
              <a:rPr kumimoji="1" lang="en-US" altLang="ja-JP" dirty="0"/>
              <a:t> =1.4263), </a:t>
            </a:r>
            <a:r>
              <a:rPr lang="en-US" altLang="ja-JP" dirty="0"/>
              <a:t> </a:t>
            </a:r>
            <a:r>
              <a:rPr lang="en-US" altLang="ja-JP" sz="2000" dirty="0"/>
              <a:t>Naively, </a:t>
            </a:r>
            <a:r>
              <a:rPr kumimoji="1" lang="en-US" altLang="ja-JP" sz="2000" dirty="0" err="1">
                <a:solidFill>
                  <a:srgbClr val="FF0000"/>
                </a:solidFill>
              </a:rPr>
              <a:t>P</a:t>
            </a:r>
            <a:r>
              <a:rPr kumimoji="1" lang="en-US" altLang="ja-JP" sz="2000" baseline="-25000" dirty="0" err="1">
                <a:solidFill>
                  <a:srgbClr val="FF0000"/>
                </a:solidFill>
              </a:rPr>
              <a:t>peak</a:t>
            </a:r>
            <a:r>
              <a:rPr kumimoji="1" lang="en-US" altLang="ja-JP" sz="2000" dirty="0">
                <a:solidFill>
                  <a:srgbClr val="FF0000"/>
                </a:solidFill>
              </a:rPr>
              <a:t> ~1.7 MW is required 90% efficiency.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395536" y="1845709"/>
            <a:ext cx="5113718" cy="100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8" y="4293096"/>
            <a:ext cx="8352928" cy="203132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T</a:t>
            </a:r>
            <a:r>
              <a:rPr kumimoji="1" lang="en-US" altLang="ja-JP" sz="2000" dirty="0"/>
              <a:t>o reduce the laser power, </a:t>
            </a:r>
            <a:r>
              <a:rPr lang="en-US" altLang="ja-JP" sz="2000" dirty="0"/>
              <a:t>extensive manipulations of the H</a:t>
            </a:r>
            <a:r>
              <a:rPr lang="en-US" altLang="ja-JP" sz="2000" baseline="30000" dirty="0">
                <a:latin typeface="Symbol" panose="05050102010706020507" pitchFamily="18" charset="2"/>
              </a:rPr>
              <a:t>-</a:t>
            </a:r>
            <a:r>
              <a:rPr lang="en-US" altLang="ja-JP" sz="2000" dirty="0"/>
              <a:t> beam</a:t>
            </a:r>
          </a:p>
          <a:p>
            <a:r>
              <a:rPr lang="en-US" altLang="ja-JP" sz="2000" dirty="0"/>
              <a:t>were done at the SNS:</a:t>
            </a:r>
          </a:p>
          <a:p>
            <a:endParaRPr kumimoji="1" lang="en-US" altLang="ja-JP" sz="600" dirty="0"/>
          </a:p>
          <a:p>
            <a:r>
              <a:rPr lang="ja-JP" altLang="en-US" sz="2000" dirty="0">
                <a:solidFill>
                  <a:srgbClr val="FF0000"/>
                </a:solidFill>
              </a:rPr>
              <a:t>★ </a:t>
            </a:r>
            <a:r>
              <a:rPr kumimoji="1" lang="en-US" altLang="ja-JP" sz="2000" dirty="0">
                <a:solidFill>
                  <a:srgbClr val="0000FF"/>
                </a:solidFill>
              </a:rPr>
              <a:t>Shorter longitudinal beam size. </a:t>
            </a:r>
            <a:r>
              <a:rPr lang="en-US" altLang="ja-JP" sz="2000" dirty="0" err="1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sz="2000" baseline="-25000" dirty="0" err="1">
                <a:solidFill>
                  <a:srgbClr val="0000FF"/>
                </a:solidFill>
              </a:rPr>
              <a:t>z</a:t>
            </a:r>
            <a:r>
              <a:rPr kumimoji="1" lang="en-US" altLang="ja-JP" sz="2000" dirty="0">
                <a:solidFill>
                  <a:srgbClr val="0000FF"/>
                </a:solidFill>
              </a:rPr>
              <a:t> = 30 </a:t>
            </a:r>
            <a:r>
              <a:rPr kumimoji="1" lang="en-US" altLang="ja-JP" sz="2000" dirty="0" err="1">
                <a:solidFill>
                  <a:srgbClr val="0000FF"/>
                </a:solidFill>
              </a:rPr>
              <a:t>ps</a:t>
            </a:r>
            <a:r>
              <a:rPr kumimoji="1" lang="en-US" altLang="ja-JP" sz="2000" dirty="0">
                <a:solidFill>
                  <a:srgbClr val="0000FF"/>
                </a:solidFill>
              </a:rPr>
              <a:t>  </a:t>
            </a:r>
            <a:r>
              <a:rPr kumimoji="1"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 Not an issue for our POP expt. 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sz="2000" dirty="0">
                <a:solidFill>
                  <a:srgbClr val="FF0000"/>
                </a:solidFill>
              </a:rPr>
              <a:t>★</a:t>
            </a:r>
            <a:r>
              <a:rPr kumimoji="1" lang="ja-JP" altLang="en-US" sz="2000" dirty="0"/>
              <a:t> </a:t>
            </a:r>
            <a:r>
              <a:rPr kumimoji="1" lang="en-US" altLang="ja-JP" sz="2000" dirty="0">
                <a:solidFill>
                  <a:srgbClr val="0000FF"/>
                </a:solidFill>
              </a:rPr>
              <a:t>Dispersion </a:t>
            </a:r>
            <a:r>
              <a:rPr lang="en-US" altLang="ja-JP" sz="2000" dirty="0">
                <a:solidFill>
                  <a:srgbClr val="0000FF"/>
                </a:solidFill>
              </a:rPr>
              <a:t>derivative</a:t>
            </a:r>
            <a:r>
              <a:rPr kumimoji="1" lang="en-US" altLang="ja-JP" sz="2000" dirty="0">
                <a:solidFill>
                  <a:srgbClr val="0000FF"/>
                </a:solidFill>
              </a:rPr>
              <a:t> of the H</a:t>
            </a:r>
            <a:r>
              <a:rPr kumimoji="1" lang="en-US" altLang="ja-JP" sz="2000" baseline="30000" dirty="0">
                <a:solidFill>
                  <a:srgbClr val="0000FF"/>
                </a:solidFill>
                <a:latin typeface="Symbol" panose="05050102010706020507" pitchFamily="18" charset="2"/>
              </a:rPr>
              <a:t>-</a:t>
            </a:r>
            <a:r>
              <a:rPr kumimoji="1" lang="en-US" altLang="ja-JP" sz="2000" dirty="0">
                <a:solidFill>
                  <a:srgbClr val="0000FF"/>
                </a:solidFill>
              </a:rPr>
              <a:t> beam</a:t>
            </a:r>
          </a:p>
          <a:p>
            <a:r>
              <a:rPr lang="ja-JP" altLang="en-US" sz="2000" dirty="0">
                <a:solidFill>
                  <a:srgbClr val="FF0000"/>
                </a:solidFill>
              </a:rPr>
              <a:t>★</a:t>
            </a:r>
            <a:r>
              <a:rPr lang="ja-JP" altLang="en-US" sz="2000" dirty="0"/>
              <a:t> </a:t>
            </a:r>
            <a:r>
              <a:rPr lang="en-US" altLang="ja-JP" sz="2000" dirty="0">
                <a:solidFill>
                  <a:srgbClr val="0000FF"/>
                </a:solidFill>
              </a:rPr>
              <a:t>Minimization of the </a:t>
            </a:r>
            <a:r>
              <a:rPr lang="en-US" altLang="ja-JP" sz="2000" dirty="0" err="1">
                <a:solidFill>
                  <a:srgbClr val="0000FF"/>
                </a:solidFill>
              </a:rPr>
              <a:t>betatron</a:t>
            </a:r>
            <a:r>
              <a:rPr lang="en-US" altLang="ja-JP" sz="2000" dirty="0">
                <a:solidFill>
                  <a:srgbClr val="0000FF"/>
                </a:solidFill>
              </a:rPr>
              <a:t> angular spread</a:t>
            </a:r>
            <a:endParaRPr kumimoji="1" lang="en-US" altLang="ja-JP" sz="2000" dirty="0">
              <a:solidFill>
                <a:srgbClr val="0000FF"/>
              </a:solidFill>
            </a:endParaRPr>
          </a:p>
          <a:p>
            <a:r>
              <a:rPr lang="ja-JP" altLang="en-US" sz="2000" dirty="0">
                <a:solidFill>
                  <a:srgbClr val="FF0000"/>
                </a:solidFill>
              </a:rPr>
              <a:t>★</a:t>
            </a:r>
            <a:r>
              <a:rPr lang="ja-JP" altLang="en-US" sz="2000" dirty="0"/>
              <a:t> </a:t>
            </a:r>
            <a:r>
              <a:rPr lang="en-US" altLang="ja-JP" sz="2000" dirty="0">
                <a:solidFill>
                  <a:srgbClr val="0000FF"/>
                </a:solidFill>
              </a:rPr>
              <a:t>Smaller vertical beam size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2182" y="1268760"/>
            <a:ext cx="5244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Laser peak power, </a:t>
            </a:r>
            <a:r>
              <a:rPr kumimoji="1" lang="en-US" altLang="ja-JP" sz="2000" dirty="0" err="1"/>
              <a:t>P</a:t>
            </a:r>
            <a:r>
              <a:rPr kumimoji="1" lang="en-US" altLang="ja-JP" sz="2000" baseline="-25000" dirty="0" err="1"/>
              <a:t>peak</a:t>
            </a:r>
            <a:r>
              <a:rPr kumimoji="1" lang="en-US" altLang="ja-JP" sz="2000" dirty="0"/>
              <a:t> for H</a:t>
            </a:r>
            <a:r>
              <a:rPr kumimoji="1" lang="en-US" altLang="ja-JP" sz="2000" baseline="30000" dirty="0"/>
              <a:t>0</a:t>
            </a:r>
            <a:r>
              <a:rPr kumimoji="1" lang="en-US" altLang="ja-JP" sz="2000" dirty="0"/>
              <a:t> excitation n=1</a:t>
            </a:r>
            <a:r>
              <a:rPr kumimoji="1" lang="en-US" altLang="ja-JP" sz="2000" dirty="0">
                <a:sym typeface="Wingdings" panose="05000000000000000000" pitchFamily="2" charset="2"/>
              </a:rPr>
              <a:t></a:t>
            </a:r>
            <a:r>
              <a:rPr kumimoji="1" lang="en-US" altLang="ja-JP" sz="2000" dirty="0"/>
              <a:t>3 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31291" y="5445224"/>
            <a:ext cx="282333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How much we can optimize 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these parameters?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右中かっこ 4"/>
          <p:cNvSpPr/>
          <p:nvPr/>
        </p:nvSpPr>
        <p:spPr>
          <a:xfrm>
            <a:off x="5292080" y="5382507"/>
            <a:ext cx="432048" cy="78279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>
          <a:xfrm>
            <a:off x="179512" y="6520259"/>
            <a:ext cx="2133600" cy="365125"/>
          </a:xfrm>
        </p:spPr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24373E77-D601-43E7-AB8D-40321C4DCF27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kumimoji="1" lang="en-US" altLang="ja-JP" dirty="0"/>
              <a:t>Meeting at </a:t>
            </a:r>
            <a:r>
              <a:rPr kumimoji="1" lang="en-US" altLang="ja-JP" dirty="0" err="1"/>
              <a:t>Fermilab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453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8944" y="116632"/>
            <a:ext cx="8229600" cy="634082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>Reduction of laser power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58411" y="1740921"/>
                <a:ext cx="7488832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kumimoji="1" lang="ja-JP" altLang="en-US" sz="2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0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ja-JP" altLang="en-US" sz="20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ja-JP" altLang="en-US" sz="20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ja-JP" sz="20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ja-JP" altLang="en-US" sz="20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ja-JP" altLang="en-US" sz="2000" i="1">
                                  <a:latin typeface="Cambria Math"/>
                                </a:rPr>
                                <m:t>𝛼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altLang="ja-JP" sz="20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Δ</m:t>
                                  </m:r>
                                  <m:r>
                                    <a:rPr lang="en-US" altLang="ja-JP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altLang="ja-JP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ja-JP" sz="20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i="1" dirty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000" i="1" dirty="0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ja-JP" sz="2000" i="1" dirty="0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ja-JP" altLang="en-US" sz="2000" i="1" dirty="0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altLang="ja-JP" sz="2000" i="1" dirty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ja-JP" altLang="en-US" sz="2000" i="1" dirty="0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ja-JP" sz="2000" i="1" dirty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ja-JP" altLang="en-US" sz="2000" i="1" dirty="0">
                                  <a:latin typeface="Cambria Math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altLang="ja-JP" sz="2000" b="0" i="1" dirty="0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ja-JP" altLang="en-US" sz="20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altLang="ja-JP" sz="2000" b="0" i="1" dirty="0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ja-JP" sz="2000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ja-JP" altLang="en-US" sz="2000" dirty="0"/>
                            <m:t> 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1+ </m:t>
                          </m:r>
                          <m:r>
                            <a:rPr kumimoji="1" lang="ja-JP" altLang="en-US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kumimoji="1" lang="ja-JP" alt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kumimoji="1" lang="ja-JP" altLang="en-US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kumimoji="1" lang="ja-JP" alt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1" y="1740921"/>
                <a:ext cx="7488832" cy="7838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39552" y="836712"/>
                <a:ext cx="757354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/>
                  <a:t>Let’s take the equation of l</a:t>
                </a:r>
                <a:r>
                  <a:rPr kumimoji="1" lang="en-US" altLang="ja-JP" sz="2000" dirty="0"/>
                  <a:t>aser beam angular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ja-JP" altLang="en-US" sz="20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altLang="ja-JP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/>
                  <a:t>(Yamane-san)</a:t>
                </a:r>
              </a:p>
              <a:p>
                <a:endParaRPr kumimoji="1" lang="en-US" altLang="ja-JP" sz="600" dirty="0"/>
              </a:p>
              <a:p>
                <a:r>
                  <a:rPr kumimoji="1" lang="en-US" altLang="ja-JP" sz="2000" dirty="0"/>
                  <a:t>Required angular spread of the laser pulse: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7573548" cy="800219"/>
              </a:xfrm>
              <a:prstGeom prst="rect">
                <a:avLst/>
              </a:prstGeom>
              <a:blipFill rotWithShape="1">
                <a:blip r:embed="rId3"/>
                <a:stretch>
                  <a:fillRect l="-886" t="-3788" b="-1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1187624" y="2843644"/>
            <a:ext cx="3090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Introduce d</a:t>
            </a:r>
            <a:r>
              <a:rPr kumimoji="1" lang="en-US" altLang="ja-JP" dirty="0"/>
              <a:t>ispersion derivative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94953" y="2782669"/>
            <a:ext cx="251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Reduction of </a:t>
            </a:r>
            <a:r>
              <a:rPr lang="en-US" altLang="ja-JP" dirty="0" err="1"/>
              <a:t>betatron</a:t>
            </a:r>
            <a:r>
              <a:rPr lang="en-US" altLang="ja-JP" dirty="0"/>
              <a:t> </a:t>
            </a:r>
          </a:p>
          <a:p>
            <a:r>
              <a:rPr lang="en-US" altLang="ja-JP" dirty="0"/>
              <a:t>angular spread </a:t>
            </a:r>
            <a:r>
              <a:rPr kumimoji="1" lang="en-US" altLang="ja-JP" dirty="0"/>
              <a:t>(</a:t>
            </a:r>
            <a:r>
              <a:rPr lang="en-US" altLang="ja-JP" dirty="0"/>
              <a:t>page 14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2843808" y="2524790"/>
            <a:ext cx="288032" cy="32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4882926" y="2524790"/>
            <a:ext cx="288032" cy="32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51520" y="4297785"/>
                <a:ext cx="8604448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kumimoji="1" lang="ja-JP" altLang="en-US" sz="2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0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ja-JP" altLang="en-US" sz="20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ja-JP" altLang="en-US" sz="20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ja-JP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ja-JP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ja-JP" sz="20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ja-JP" altLang="en-US" sz="20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ja-JP" altLang="en-US" sz="2000" i="1">
                                  <a:latin typeface="Cambria Math"/>
                                </a:rPr>
                                <m:t>𝛼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altLang="ja-JP" sz="2000">
                                      <a:latin typeface="Cambria Math"/>
                                    </a:rPr>
                                    <m:t>Δ</m:t>
                                  </m:r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altLang="ja-JP" sz="2000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ja-JP" sz="20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i="1" dirty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000" i="1" dirty="0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ja-JP" sz="2000" i="1" dirty="0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ja-JP" altLang="en-US" sz="2000" i="1" dirty="0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altLang="ja-JP" sz="2000" i="1" dirty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ja-JP" altLang="en-US" sz="2000" i="1" dirty="0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ja-JP" sz="2000" i="1" dirty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ja-JP" altLang="en-US" sz="2000" i="1" dirty="0">
                                  <a:latin typeface="Cambria Math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altLang="ja-JP" sz="2000" b="0" i="1" dirty="0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dirty="0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ja-JP" altLang="en-US" sz="2000" b="0" i="1" dirty="0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altLang="ja-JP" sz="2000" b="0" i="1" dirty="0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ja-JP" sz="2000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ja-JP" altLang="en-US" sz="2000" dirty="0"/>
                            <m:t> 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1+ </m:t>
                          </m:r>
                          <m:r>
                            <a:rPr kumimoji="1" lang="ja-JP" altLang="en-US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kumimoji="1" lang="ja-JP" alt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kumimoji="1" lang="ja-JP" altLang="en-US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kumimoji="1" lang="ja-JP" alt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97785"/>
                <a:ext cx="8604448" cy="7838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左中かっこ 29"/>
          <p:cNvSpPr/>
          <p:nvPr/>
        </p:nvSpPr>
        <p:spPr>
          <a:xfrm rot="5400000">
            <a:off x="2852879" y="3177681"/>
            <a:ext cx="288032" cy="199808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42122" y="38517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6" name="下矢印 85"/>
          <p:cNvSpPr/>
          <p:nvPr/>
        </p:nvSpPr>
        <p:spPr>
          <a:xfrm>
            <a:off x="2864855" y="3356992"/>
            <a:ext cx="288032" cy="454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E77-D601-43E7-AB8D-40321C4DCF27}" type="slidenum">
              <a:rPr kumimoji="1" lang="ja-JP" altLang="en-US" smtClean="0"/>
              <a:t>23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87785" y="5386242"/>
                <a:ext cx="1940083" cy="635046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</a:rPr>
                          <m:t>,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= 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2400" i="1" smtClean="0">
                            <a:latin typeface="Cambria Math"/>
                          </a:rPr>
                          <m:t>𝛽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+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𝑐𝑜𝑠</m:t>
                        </m:r>
                        <m:r>
                          <a:rPr kumimoji="1" lang="ja-JP" altLang="en-US" sz="2400" b="0" i="1" smtClean="0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/>
                          </a:rPr>
                          <m:t>𝑠𝑖𝑛</m:t>
                        </m:r>
                        <m:r>
                          <a:rPr kumimoji="1" lang="ja-JP" altLang="en-US" sz="2400" b="0" i="1" smtClean="0">
                            <a:latin typeface="Cambria Math"/>
                          </a:rPr>
                          <m:t>𝛼</m:t>
                        </m:r>
                      </m:den>
                    </m:f>
                    <m:r>
                      <a:rPr kumimoji="1" lang="en-US" altLang="ja-JP" sz="2400" b="0" i="0" smtClean="0">
                        <a:latin typeface="Cambria Math"/>
                      </a:rPr>
                      <m:t>  </m:t>
                    </m:r>
                  </m:oMath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85" y="5386242"/>
                <a:ext cx="1940083" cy="635046"/>
              </a:xfrm>
              <a:prstGeom prst="rect">
                <a:avLst/>
              </a:prstGeom>
              <a:blipFill rotWithShape="1">
                <a:blip r:embed="rId5"/>
                <a:stretch>
                  <a:fillRect b="-7477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734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51360" y="992962"/>
            <a:ext cx="7814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In order to eliminate transition frequency spread, </a:t>
            </a:r>
            <a:r>
              <a:rPr lang="en-US" altLang="ja-JP" sz="2000" dirty="0"/>
              <a:t>d</a:t>
            </a:r>
            <a:r>
              <a:rPr kumimoji="1" lang="en-US" altLang="ja-JP" sz="2000" dirty="0"/>
              <a:t>ue to the momentum </a:t>
            </a:r>
          </a:p>
          <a:p>
            <a:r>
              <a:rPr kumimoji="1" lang="en-US" altLang="ja-JP" sz="2000" dirty="0"/>
              <a:t>spread </a:t>
            </a:r>
            <a:r>
              <a:rPr lang="en-US" altLang="ja-JP" sz="2000" dirty="0" err="1"/>
              <a:t>d</a:t>
            </a:r>
            <a:r>
              <a:rPr kumimoji="1" lang="en-US" altLang="ja-JP" sz="2000" dirty="0" err="1"/>
              <a:t>p</a:t>
            </a:r>
            <a:r>
              <a:rPr kumimoji="1" lang="en-US" altLang="ja-JP" sz="2000" dirty="0"/>
              <a:t>/p</a:t>
            </a:r>
            <a:r>
              <a:rPr kumimoji="1" lang="en-US" altLang="ja-JP" sz="2000" baseline="-25000" dirty="0"/>
              <a:t>0</a:t>
            </a:r>
            <a:r>
              <a:rPr kumimoji="1" lang="en-US" altLang="ja-JP" sz="2000" dirty="0"/>
              <a:t> in the H</a:t>
            </a:r>
            <a:r>
              <a:rPr kumimoji="1" lang="en-US" altLang="ja-JP" sz="2000" baseline="30000" dirty="0">
                <a:latin typeface="Symbol" panose="05050102010706020507" pitchFamily="18" charset="2"/>
              </a:rPr>
              <a:t>-</a:t>
            </a:r>
            <a:r>
              <a:rPr kumimoji="1" lang="en-US" altLang="ja-JP" sz="2000" dirty="0"/>
              <a:t> beam, disper</a:t>
            </a:r>
            <a:r>
              <a:rPr lang="en-US" altLang="ja-JP" sz="2000" dirty="0"/>
              <a:t>sion (D) tailoring method is utilized.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467544" y="5458250"/>
                <a:ext cx="2788071" cy="635046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</a:rPr>
                          <m:t>,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= 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2400" i="1" smtClean="0">
                            <a:latin typeface="Cambria Math"/>
                          </a:rPr>
                          <m:t>𝛽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+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𝑐𝑜𝑠</m:t>
                        </m:r>
                        <m:r>
                          <a:rPr kumimoji="1" lang="ja-JP" altLang="en-US" sz="2400" b="0" i="1" smtClean="0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/>
                          </a:rPr>
                          <m:t>𝑠𝑖𝑛</m:t>
                        </m:r>
                        <m:r>
                          <a:rPr kumimoji="1" lang="ja-JP" altLang="en-US" sz="2400" b="0" i="1" smtClean="0">
                            <a:latin typeface="Cambria Math"/>
                          </a:rPr>
                          <m:t>𝛼</m:t>
                        </m:r>
                      </m:den>
                    </m:f>
                    <m:r>
                      <a:rPr kumimoji="1" lang="en-US" altLang="ja-JP" sz="24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altLang="ja-JP" sz="2400" dirty="0"/>
                  <a:t>= 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-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1.3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458250"/>
                <a:ext cx="2788071" cy="635046"/>
              </a:xfrm>
              <a:prstGeom prst="rect">
                <a:avLst/>
              </a:prstGeom>
              <a:blipFill rotWithShape="1">
                <a:blip r:embed="rId2"/>
                <a:stretch>
                  <a:fillRect r="-1957" b="-6481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/>
          <p:cNvSpPr txBox="1"/>
          <p:nvPr/>
        </p:nvSpPr>
        <p:spPr>
          <a:xfrm>
            <a:off x="349227" y="1772816"/>
            <a:ext cx="3631700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j-lt"/>
              </a:rPr>
              <a:t>Due to the Doppler effect</a:t>
            </a:r>
          </a:p>
          <a:p>
            <a:pPr marL="285750" indent="-285750">
              <a:buFont typeface="Symbol"/>
              <a:buChar char="l"/>
            </a:pPr>
            <a:r>
              <a:rPr lang="en-US" altLang="ja-JP" dirty="0"/>
              <a:t>= </a:t>
            </a:r>
            <a:r>
              <a:rPr lang="en-US" altLang="ja-JP" dirty="0">
                <a:latin typeface="Symbol" panose="05050102010706020507" pitchFamily="18" charset="2"/>
              </a:rPr>
              <a:t>l</a:t>
            </a:r>
            <a:r>
              <a:rPr lang="en-US" altLang="ja-JP" baseline="-25000" dirty="0"/>
              <a:t>0</a:t>
            </a:r>
            <a:r>
              <a:rPr lang="en-US" altLang="ja-JP" dirty="0"/>
              <a:t> (1+</a:t>
            </a:r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lang="en-US" altLang="ja-JP" dirty="0"/>
              <a:t>cos</a:t>
            </a:r>
            <a:r>
              <a:rPr lang="en-US" altLang="ja-JP" dirty="0">
                <a:latin typeface="Symbol" panose="05050102010706020507" pitchFamily="18" charset="2"/>
              </a:rPr>
              <a:t>a</a:t>
            </a:r>
            <a:r>
              <a:rPr lang="en-US" altLang="ja-JP" dirty="0"/>
              <a:t>)</a:t>
            </a:r>
            <a:r>
              <a:rPr lang="en-US" altLang="ja-JP" dirty="0">
                <a:latin typeface="Symbol" panose="05050102010706020507" pitchFamily="18" charset="2"/>
              </a:rPr>
              <a:t>g</a:t>
            </a:r>
            <a:endParaRPr lang="en-US" altLang="ja-JP" dirty="0"/>
          </a:p>
          <a:p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lang="en-US" altLang="ja-JP" dirty="0"/>
              <a:t>, </a:t>
            </a:r>
            <a:r>
              <a:rPr lang="en-US" altLang="ja-JP" dirty="0">
                <a:latin typeface="Symbol" panose="05050102010706020507" pitchFamily="18" charset="2"/>
              </a:rPr>
              <a:t>g</a:t>
            </a:r>
            <a:r>
              <a:rPr lang="en-US" altLang="ja-JP" dirty="0"/>
              <a:t> are Lorentz parameters</a:t>
            </a:r>
          </a:p>
          <a:p>
            <a:r>
              <a:rPr lang="en-US" altLang="ja-JP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ja-JP" sz="2000" b="1" dirty="0">
                <a:solidFill>
                  <a:srgbClr val="FF0000"/>
                </a:solidFill>
              </a:rPr>
              <a:t> = </a:t>
            </a:r>
            <a:r>
              <a:rPr lang="en-US" altLang="ja-JP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ja-JP" sz="2000" b="1" baseline="-25000" dirty="0">
                <a:solidFill>
                  <a:srgbClr val="FF0000"/>
                </a:solidFill>
              </a:rPr>
              <a:t>0</a:t>
            </a:r>
            <a:r>
              <a:rPr lang="en-US" altLang="ja-JP" sz="2000" b="1" dirty="0">
                <a:solidFill>
                  <a:srgbClr val="FF0000"/>
                </a:solidFill>
              </a:rPr>
              <a:t> – x’</a:t>
            </a:r>
            <a:r>
              <a:rPr lang="en-US" altLang="ja-JP" sz="2000" b="1" dirty="0"/>
              <a:t>,  d</a:t>
            </a:r>
            <a:r>
              <a:rPr lang="en-US" altLang="ja-JP" sz="2000" b="1" dirty="0">
                <a:latin typeface="Symbol" panose="05050102010706020507" pitchFamily="18" charset="2"/>
              </a:rPr>
              <a:t>a</a:t>
            </a:r>
            <a:r>
              <a:rPr lang="en-US" altLang="ja-JP" sz="2000" b="1" dirty="0"/>
              <a:t> = </a:t>
            </a:r>
            <a:r>
              <a:rPr lang="en-US" altLang="ja-JP" sz="2000" b="1" dirty="0">
                <a:latin typeface="Symbol" panose="05050102010706020507" pitchFamily="18" charset="2"/>
              </a:rPr>
              <a:t>-</a:t>
            </a:r>
            <a:r>
              <a:rPr lang="en-US" altLang="ja-JP" sz="2000" b="1" dirty="0"/>
              <a:t>x’</a:t>
            </a:r>
          </a:p>
          <a:p>
            <a:endParaRPr lang="en-US" altLang="ja-JP" sz="800" dirty="0"/>
          </a:p>
          <a:p>
            <a:r>
              <a:rPr lang="en-US" altLang="ja-JP" dirty="0"/>
              <a:t>For reference particle (</a:t>
            </a:r>
            <a:r>
              <a:rPr lang="en-US" altLang="ja-JP" dirty="0" err="1"/>
              <a:t>dp</a:t>
            </a:r>
            <a:r>
              <a:rPr lang="en-US" altLang="ja-JP" dirty="0"/>
              <a:t>/p</a:t>
            </a:r>
            <a:r>
              <a:rPr lang="en-US" altLang="ja-JP" baseline="-25000" dirty="0"/>
              <a:t>0</a:t>
            </a:r>
            <a:r>
              <a:rPr lang="en-US" altLang="ja-JP" dirty="0"/>
              <a:t>=0),</a:t>
            </a:r>
          </a:p>
          <a:p>
            <a:r>
              <a:rPr lang="en-US" altLang="ja-JP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ja-JP" sz="2000" b="1" dirty="0">
                <a:solidFill>
                  <a:srgbClr val="FF0000"/>
                </a:solidFill>
              </a:rPr>
              <a:t> = </a:t>
            </a:r>
            <a:r>
              <a:rPr lang="en-US" altLang="ja-JP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ja-JP" sz="2000" b="1" baseline="-25000" dirty="0">
                <a:solidFill>
                  <a:srgbClr val="FF0000"/>
                </a:solidFill>
              </a:rPr>
              <a:t>0</a:t>
            </a:r>
            <a:r>
              <a:rPr lang="en-US" altLang="ja-JP" sz="2000" b="1" dirty="0">
                <a:solidFill>
                  <a:srgbClr val="FF0000"/>
                </a:solidFill>
              </a:rPr>
              <a:t> </a:t>
            </a:r>
          </a:p>
          <a:p>
            <a:endParaRPr lang="en-US" altLang="ja-JP" sz="800" dirty="0"/>
          </a:p>
          <a:p>
            <a:r>
              <a:rPr lang="en-US" altLang="ja-JP" dirty="0"/>
              <a:t>For off-momentum particle, </a:t>
            </a:r>
          </a:p>
          <a:p>
            <a:r>
              <a:rPr lang="en-US" altLang="ja-JP" dirty="0"/>
              <a:t>x = D(</a:t>
            </a:r>
            <a:r>
              <a:rPr lang="en-US" altLang="ja-JP" dirty="0" err="1"/>
              <a:t>dp</a:t>
            </a:r>
            <a:r>
              <a:rPr lang="en-US" altLang="ja-JP" dirty="0"/>
              <a:t>/p</a:t>
            </a:r>
            <a:r>
              <a:rPr lang="en-US" altLang="ja-JP" baseline="-25000" dirty="0"/>
              <a:t>0</a:t>
            </a:r>
            <a:r>
              <a:rPr lang="en-US" altLang="ja-JP" dirty="0"/>
              <a:t>), x’ = D’(</a:t>
            </a:r>
            <a:r>
              <a:rPr lang="en-US" altLang="ja-JP" dirty="0" err="1"/>
              <a:t>dp</a:t>
            </a:r>
            <a:r>
              <a:rPr lang="en-US" altLang="ja-JP" dirty="0"/>
              <a:t>/p</a:t>
            </a:r>
            <a:r>
              <a:rPr lang="en-US" altLang="ja-JP" baseline="-25000" dirty="0"/>
              <a:t>0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From </a:t>
            </a:r>
            <a:r>
              <a:rPr lang="en-US" altLang="ja-JP" dirty="0" err="1"/>
              <a:t>dp</a:t>
            </a:r>
            <a:r>
              <a:rPr lang="en-US" altLang="ja-JP" dirty="0"/>
              <a:t>/p</a:t>
            </a:r>
            <a:r>
              <a:rPr lang="en-US" altLang="ja-JP" baseline="-25000" dirty="0"/>
              <a:t>0</a:t>
            </a:r>
            <a:r>
              <a:rPr lang="en-US" altLang="ja-JP" dirty="0"/>
              <a:t> = (1/</a:t>
            </a:r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lang="en-US" altLang="ja-JP" baseline="30000" dirty="0"/>
              <a:t>2</a:t>
            </a:r>
            <a:r>
              <a:rPr lang="en-US" altLang="ja-JP" dirty="0"/>
              <a:t>) d</a:t>
            </a:r>
            <a:r>
              <a:rPr lang="en-US" altLang="ja-JP" dirty="0">
                <a:latin typeface="Symbol" panose="05050102010706020507" pitchFamily="18" charset="2"/>
              </a:rPr>
              <a:t>g</a:t>
            </a:r>
            <a:r>
              <a:rPr lang="en-US" altLang="ja-JP" dirty="0"/>
              <a:t>/</a:t>
            </a:r>
            <a:r>
              <a:rPr lang="en-US" altLang="ja-JP" dirty="0">
                <a:latin typeface="Symbol" panose="05050102010706020507" pitchFamily="18" charset="2"/>
              </a:rPr>
              <a:t>g</a:t>
            </a:r>
          </a:p>
          <a:p>
            <a:r>
              <a:rPr lang="en-US" altLang="ja-JP" dirty="0"/>
              <a:t>d</a:t>
            </a:r>
            <a:r>
              <a:rPr lang="en-US" altLang="ja-JP" dirty="0">
                <a:latin typeface="Symbol" panose="05050102010706020507" pitchFamily="18" charset="2"/>
              </a:rPr>
              <a:t>a</a:t>
            </a:r>
            <a:r>
              <a:rPr lang="en-US" altLang="ja-JP" dirty="0"/>
              <a:t>/d</a:t>
            </a:r>
            <a:r>
              <a:rPr lang="en-US" altLang="ja-JP" dirty="0">
                <a:latin typeface="Symbol" panose="05050102010706020507" pitchFamily="18" charset="2"/>
              </a:rPr>
              <a:t>g</a:t>
            </a:r>
            <a:r>
              <a:rPr lang="en-US" altLang="ja-JP" dirty="0"/>
              <a:t> = </a:t>
            </a:r>
            <a:r>
              <a:rPr lang="en-US" altLang="ja-JP" dirty="0">
                <a:latin typeface="Symbol" panose="05050102010706020507" pitchFamily="18" charset="2"/>
              </a:rPr>
              <a:t>-</a:t>
            </a:r>
            <a:r>
              <a:rPr lang="en-US" altLang="ja-JP" dirty="0"/>
              <a:t>D’/</a:t>
            </a:r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lang="en-US" altLang="ja-JP" baseline="30000" dirty="0"/>
              <a:t>2</a:t>
            </a:r>
            <a:r>
              <a:rPr lang="en-US" altLang="ja-JP" dirty="0">
                <a:latin typeface="Symbol" panose="05050102010706020507" pitchFamily="18" charset="2"/>
              </a:rPr>
              <a:t>g</a:t>
            </a:r>
          </a:p>
          <a:p>
            <a:endParaRPr lang="en-US" altLang="ja-JP" sz="1100" dirty="0"/>
          </a:p>
          <a:p>
            <a:r>
              <a:rPr lang="en-US" altLang="ja-JP" sz="2000" dirty="0"/>
              <a:t>The dispersion relation becomes,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4499992" y="1916832"/>
            <a:ext cx="3432348" cy="1828993"/>
            <a:chOff x="5076056" y="2132856"/>
            <a:chExt cx="3432348" cy="1828993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5076056" y="2399756"/>
              <a:ext cx="3312368" cy="1562093"/>
              <a:chOff x="5076056" y="3284984"/>
              <a:chExt cx="2952328" cy="1284930"/>
            </a:xfrm>
          </p:grpSpPr>
          <p:grpSp>
            <p:nvGrpSpPr>
              <p:cNvPr id="66" name="グループ化 65"/>
              <p:cNvGrpSpPr/>
              <p:nvPr/>
            </p:nvGrpSpPr>
            <p:grpSpPr>
              <a:xfrm>
                <a:off x="5076056" y="3284984"/>
                <a:ext cx="2952328" cy="1252592"/>
                <a:chOff x="5004048" y="3068960"/>
                <a:chExt cx="2952328" cy="1252592"/>
              </a:xfrm>
            </p:grpSpPr>
            <p:cxnSp>
              <p:nvCxnSpPr>
                <p:cNvPr id="6" name="直線コネクタ 5"/>
                <p:cNvCxnSpPr/>
                <p:nvPr/>
              </p:nvCxnSpPr>
              <p:spPr>
                <a:xfrm>
                  <a:off x="5004048" y="3717032"/>
                  <a:ext cx="175428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矢印コネクタ 11"/>
                <p:cNvCxnSpPr/>
                <p:nvPr/>
              </p:nvCxnSpPr>
              <p:spPr>
                <a:xfrm>
                  <a:off x="5702642" y="3312345"/>
                  <a:ext cx="1055692" cy="40678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矢印コネクタ 13"/>
                <p:cNvCxnSpPr/>
                <p:nvPr/>
              </p:nvCxnSpPr>
              <p:spPr>
                <a:xfrm flipV="1">
                  <a:off x="5652120" y="3717032"/>
                  <a:ext cx="1106214" cy="42449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/>
                <p:cNvCxnSpPr/>
                <p:nvPr/>
              </p:nvCxnSpPr>
              <p:spPr>
                <a:xfrm>
                  <a:off x="6758334" y="3717032"/>
                  <a:ext cx="1198042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/>
                <p:cNvCxnSpPr/>
                <p:nvPr/>
              </p:nvCxnSpPr>
              <p:spPr>
                <a:xfrm flipV="1">
                  <a:off x="6372200" y="3068960"/>
                  <a:ext cx="797319" cy="125259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円弧 31"/>
                <p:cNvSpPr/>
                <p:nvPr/>
              </p:nvSpPr>
              <p:spPr>
                <a:xfrm>
                  <a:off x="6804248" y="3562988"/>
                  <a:ext cx="221255" cy="312288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5" name="直線矢印コネクタ 34"/>
                <p:cNvCxnSpPr/>
                <p:nvPr/>
              </p:nvCxnSpPr>
              <p:spPr>
                <a:xfrm>
                  <a:off x="5697876" y="3563713"/>
                  <a:ext cx="1055692" cy="156144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矢印コネクタ 36"/>
                <p:cNvCxnSpPr/>
                <p:nvPr/>
              </p:nvCxnSpPr>
              <p:spPr>
                <a:xfrm flipV="1">
                  <a:off x="5652120" y="3717032"/>
                  <a:ext cx="1106214" cy="158244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5364088" y="3090446"/>
                  <a:ext cx="33855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>
                      <a:latin typeface="Symbol" panose="05050102010706020507" pitchFamily="18" charset="2"/>
                    </a:rPr>
                    <a:t>g</a:t>
                  </a:r>
                  <a:r>
                    <a:rPr lang="en-US" altLang="ja-JP" sz="1600" baseline="-25000" dirty="0"/>
                    <a:t>1</a:t>
                  </a:r>
                </a:p>
              </p:txBody>
            </p:sp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5364088" y="3356992"/>
                  <a:ext cx="33855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>
                      <a:latin typeface="Symbol" panose="05050102010706020507" pitchFamily="18" charset="2"/>
                    </a:rPr>
                    <a:t>g</a:t>
                  </a:r>
                  <a:r>
                    <a:rPr lang="en-US" altLang="ja-JP" sz="1600" baseline="-25000" dirty="0"/>
                    <a:t>2</a:t>
                  </a:r>
                </a:p>
              </p:txBody>
            </p:sp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5364088" y="3711567"/>
                  <a:ext cx="33855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>
                      <a:latin typeface="Symbol" panose="05050102010706020507" pitchFamily="18" charset="2"/>
                    </a:rPr>
                    <a:t>g</a:t>
                  </a:r>
                  <a:r>
                    <a:rPr lang="en-US" altLang="ja-JP" sz="1600" baseline="-25000" dirty="0"/>
                    <a:t>3</a:t>
                  </a:r>
                </a:p>
              </p:txBody>
            </p:sp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5396538" y="3965329"/>
                  <a:ext cx="34176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err="1">
                      <a:latin typeface="Symbol" panose="05050102010706020507" pitchFamily="18" charset="2"/>
                    </a:rPr>
                    <a:t>g</a:t>
                  </a:r>
                  <a:r>
                    <a:rPr lang="en-US" altLang="ja-JP" sz="1600" baseline="-25000" dirty="0" err="1"/>
                    <a:t>n</a:t>
                  </a:r>
                  <a:endParaRPr lang="en-US" altLang="ja-JP" sz="1600" baseline="-25000" dirty="0"/>
                </a:p>
              </p:txBody>
            </p:sp>
            <p:sp>
              <p:nvSpPr>
                <p:cNvPr id="56" name="テキスト ボックス 55"/>
                <p:cNvSpPr txBox="1"/>
                <p:nvPr/>
              </p:nvSpPr>
              <p:spPr>
                <a:xfrm>
                  <a:off x="6948264" y="3385469"/>
                  <a:ext cx="31451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>
                      <a:latin typeface="Symbol" panose="05050102010706020507" pitchFamily="18" charset="2"/>
                    </a:rPr>
                    <a:t>a</a:t>
                  </a:r>
                  <a:endParaRPr lang="en-US" altLang="ja-JP" sz="1600" baseline="-25000" dirty="0"/>
                </a:p>
              </p:txBody>
            </p:sp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5004048" y="3429000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H</a:t>
                  </a:r>
                  <a:r>
                    <a:rPr lang="en-US" altLang="ja-JP" baseline="30000" dirty="0">
                      <a:latin typeface="Symbol" panose="05050102010706020507" pitchFamily="18" charset="2"/>
                    </a:rPr>
                    <a:t>0</a:t>
                  </a:r>
                  <a:endParaRPr kumimoji="1" lang="ja-JP" altLang="en-US" baseline="30000" dirty="0">
                    <a:latin typeface="Symbol" panose="05050102010706020507" pitchFamily="18" charset="2"/>
                  </a:endParaRPr>
                </a:p>
              </p:txBody>
            </p:sp>
            <p:sp>
              <p:nvSpPr>
                <p:cNvPr id="64" name="テキスト ボックス 63"/>
                <p:cNvSpPr txBox="1"/>
                <p:nvPr/>
              </p:nvSpPr>
              <p:spPr>
                <a:xfrm>
                  <a:off x="7308304" y="3378752"/>
                  <a:ext cx="4828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>
                      <a:solidFill>
                        <a:srgbClr val="FF0000"/>
                      </a:solidFill>
                    </a:rPr>
                    <a:t>H</a:t>
                  </a:r>
                  <a:r>
                    <a:rPr lang="en-US" altLang="ja-JP" baseline="30000" dirty="0">
                      <a:solidFill>
                        <a:srgbClr val="FF0000"/>
                      </a:solidFill>
                      <a:latin typeface="Symbol" panose="05050102010706020507" pitchFamily="18" charset="2"/>
                    </a:rPr>
                    <a:t>0*</a:t>
                  </a:r>
                  <a:endParaRPr kumimoji="1" lang="ja-JP" altLang="en-US" baseline="30000" dirty="0">
                    <a:solidFill>
                      <a:srgbClr val="FF0000"/>
                    </a:solidFill>
                    <a:latin typeface="Symbol" panose="05050102010706020507" pitchFamily="18" charset="2"/>
                  </a:endParaRPr>
                </a:p>
              </p:txBody>
            </p:sp>
          </p:grpSp>
          <p:cxnSp>
            <p:nvCxnSpPr>
              <p:cNvPr id="69" name="直線コネクタ 68"/>
              <p:cNvCxnSpPr/>
              <p:nvPr/>
            </p:nvCxnSpPr>
            <p:spPr>
              <a:xfrm flipV="1">
                <a:off x="6478572" y="3309585"/>
                <a:ext cx="797319" cy="1252592"/>
              </a:xfrm>
              <a:prstGeom prst="line">
                <a:avLst/>
              </a:prstGeom>
              <a:ln>
                <a:prstDash val="sysDash"/>
                <a:headEnd w="lg" len="lg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 flipV="1">
                <a:off x="6519665" y="3317322"/>
                <a:ext cx="797319" cy="12525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テキスト ボックス 3"/>
            <p:cNvSpPr txBox="1"/>
            <p:nvPr/>
          </p:nvSpPr>
          <p:spPr>
            <a:xfrm>
              <a:off x="6672132" y="2132856"/>
              <a:ext cx="1836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Uniform laser beam</a:t>
              </a:r>
              <a:endParaRPr kumimoji="1" lang="ja-JP" altLang="en-US" sz="1600" dirty="0"/>
            </a:p>
          </p:txBody>
        </p:sp>
        <p:sp>
          <p:nvSpPr>
            <p:cNvPr id="7" name="下矢印 6"/>
            <p:cNvSpPr/>
            <p:nvPr/>
          </p:nvSpPr>
          <p:spPr>
            <a:xfrm rot="1680000">
              <a:off x="7432882" y="2420141"/>
              <a:ext cx="151041" cy="143189"/>
            </a:xfrm>
            <a:prstGeom prst="downArrow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3995936" y="4107595"/>
            <a:ext cx="502432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●</a:t>
            </a:r>
            <a:r>
              <a:rPr kumimoji="1" lang="ja-JP" altLang="en-US" dirty="0"/>
              <a:t> </a:t>
            </a:r>
            <a:r>
              <a:rPr kumimoji="1" lang="en-US" altLang="ja-JP" dirty="0"/>
              <a:t>Hydrogen atom with different energies have the </a:t>
            </a:r>
          </a:p>
          <a:p>
            <a:r>
              <a:rPr kumimoji="1" lang="en-US" altLang="ja-JP" dirty="0"/>
              <a:t>same </a:t>
            </a:r>
            <a:r>
              <a:rPr lang="en-US" altLang="ja-JP" dirty="0"/>
              <a:t>laser light frequency in their rest frame.</a:t>
            </a:r>
          </a:p>
          <a:p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●</a:t>
            </a:r>
            <a:r>
              <a:rPr kumimoji="1" lang="ja-JP" altLang="en-US" dirty="0"/>
              <a:t> </a:t>
            </a:r>
            <a:r>
              <a:rPr kumimoji="1" lang="en-US" altLang="ja-JP" dirty="0"/>
              <a:t>Laser light does not have to have a divergence.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dirty="0">
                <a:solidFill>
                  <a:srgbClr val="FF0000"/>
                </a:solidFill>
              </a:rPr>
              <a:t>Gain on th</a:t>
            </a:r>
            <a:r>
              <a:rPr lang="en-US" altLang="ja-JP" dirty="0">
                <a:solidFill>
                  <a:srgbClr val="FF0000"/>
                </a:solidFill>
              </a:rPr>
              <a:t>e laser peak power.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4429" y="241484"/>
            <a:ext cx="5507598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Dispersion derivative </a:t>
            </a:r>
            <a:r>
              <a:rPr lang="en-US" altLang="ja-JP" sz="2800" dirty="0"/>
              <a:t>of the H</a:t>
            </a:r>
            <a:r>
              <a:rPr lang="en-US" altLang="ja-JP" sz="2800" baseline="30000" dirty="0">
                <a:latin typeface="Symbol" panose="05050102010706020507" pitchFamily="18" charset="2"/>
              </a:rPr>
              <a:t>-</a:t>
            </a:r>
            <a:r>
              <a:rPr lang="en-US" altLang="ja-JP" sz="2800" dirty="0"/>
              <a:t> beam</a:t>
            </a:r>
            <a:endParaRPr kumimoji="1" lang="ja-JP" altLang="en-US" sz="28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788024" y="2658398"/>
            <a:ext cx="33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Symbol" panose="05050102010706020507" pitchFamily="18" charset="2"/>
              </a:rPr>
              <a:t>g</a:t>
            </a:r>
            <a:r>
              <a:rPr lang="en-US" altLang="ja-JP" sz="1600" baseline="-25000" dirty="0"/>
              <a:t>0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E77-D601-43E7-AB8D-40321C4DCF27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672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5894" y="44624"/>
            <a:ext cx="6518731" cy="720081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Optimization of </a:t>
            </a:r>
            <a:r>
              <a:rPr lang="en-US" altLang="ja-JP" sz="2800" dirty="0" err="1"/>
              <a:t>b</a:t>
            </a:r>
            <a:r>
              <a:rPr kumimoji="1" lang="en-US" altLang="ja-JP" sz="2800" dirty="0" err="1"/>
              <a:t>etatron</a:t>
            </a:r>
            <a:r>
              <a:rPr kumimoji="1" lang="en-US" altLang="ja-JP" sz="2800" dirty="0"/>
              <a:t> angular spread</a:t>
            </a:r>
            <a:endParaRPr kumimoji="1" lang="ja-JP" altLang="en-US" sz="2800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4774750" y="764704"/>
            <a:ext cx="4045722" cy="2676609"/>
            <a:chOff x="0" y="2048535"/>
            <a:chExt cx="4045722" cy="2676609"/>
          </a:xfrm>
        </p:grpSpPr>
        <p:sp>
          <p:nvSpPr>
            <p:cNvPr id="32" name="円/楕円 31"/>
            <p:cNvSpPr/>
            <p:nvPr/>
          </p:nvSpPr>
          <p:spPr>
            <a:xfrm>
              <a:off x="157290" y="3030038"/>
              <a:ext cx="3384376" cy="914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0" y="3488695"/>
              <a:ext cx="404572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1751435" y="2048535"/>
              <a:ext cx="0" cy="26766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3484732" y="3543399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X</a:t>
              </a:r>
              <a:endParaRPr kumimoji="1" lang="ja-JP" altLang="en-US" sz="24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1331640" y="2276872"/>
              <a:ext cx="4197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X’</a:t>
              </a:r>
              <a:endParaRPr kumimoji="1" lang="ja-JP" altLang="en-US" sz="2400" dirty="0"/>
            </a:p>
          </p:txBody>
        </p:sp>
        <p:cxnSp>
          <p:nvCxnSpPr>
            <p:cNvPr id="37" name="直線コネクタ 36"/>
            <p:cNvCxnSpPr/>
            <p:nvPr/>
          </p:nvCxnSpPr>
          <p:spPr>
            <a:xfrm flipH="1">
              <a:off x="0" y="3011687"/>
              <a:ext cx="30460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>
              <a:off x="0" y="3947687"/>
              <a:ext cx="32038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>
              <a:off x="85282" y="3011687"/>
              <a:ext cx="0" cy="936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テキスト ボックス 41"/>
          <p:cNvSpPr txBox="1"/>
          <p:nvPr/>
        </p:nvSpPr>
        <p:spPr>
          <a:xfrm>
            <a:off x="247286" y="3573016"/>
            <a:ext cx="78963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Transverse beam emittance: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en-US" altLang="ja-JP" sz="2000" dirty="0">
                <a:solidFill>
                  <a:srgbClr val="FF0000"/>
                </a:solidFill>
              </a:rPr>
              <a:t> = 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000" dirty="0">
                <a:solidFill>
                  <a:srgbClr val="FF0000"/>
                </a:solidFill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</a:rPr>
              <a:t>2</a:t>
            </a:r>
            <a:r>
              <a:rPr lang="en-US" altLang="ja-JP" sz="2000" dirty="0">
                <a:solidFill>
                  <a:srgbClr val="FF0000"/>
                </a:solidFill>
              </a:rPr>
              <a:t> + 2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ja-JP" sz="2000" dirty="0">
                <a:solidFill>
                  <a:srgbClr val="FF0000"/>
                </a:solidFill>
              </a:rPr>
              <a:t>xx’ + 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ja-JP" sz="2000" dirty="0">
                <a:solidFill>
                  <a:srgbClr val="FF0000"/>
                </a:solidFill>
              </a:rPr>
              <a:t>x’</a:t>
            </a:r>
            <a:r>
              <a:rPr lang="en-US" altLang="ja-JP" sz="2000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en-US" altLang="ja-JP" sz="2000" dirty="0">
                <a:latin typeface="Symbol" panose="05050102010706020507" pitchFamily="18" charset="2"/>
              </a:rPr>
              <a:t>g</a:t>
            </a:r>
            <a:r>
              <a:rPr lang="en-US" altLang="ja-JP" sz="2000" dirty="0"/>
              <a:t> = (1+</a:t>
            </a:r>
            <a:r>
              <a:rPr lang="en-US" altLang="ja-JP" sz="2000" dirty="0">
                <a:latin typeface="Symbol" panose="05050102010706020507" pitchFamily="18" charset="2"/>
              </a:rPr>
              <a:t>a</a:t>
            </a:r>
            <a:r>
              <a:rPr lang="en-US" altLang="ja-JP" sz="2000" baseline="30000" dirty="0"/>
              <a:t>2</a:t>
            </a:r>
            <a:r>
              <a:rPr lang="en-US" altLang="ja-JP" sz="2000" dirty="0"/>
              <a:t>)/</a:t>
            </a:r>
            <a:r>
              <a:rPr lang="en-US" altLang="ja-JP" sz="2000" dirty="0">
                <a:latin typeface="Symbol" panose="05050102010706020507" pitchFamily="18" charset="2"/>
              </a:rPr>
              <a:t>b</a:t>
            </a:r>
          </a:p>
          <a:p>
            <a:r>
              <a:rPr lang="en-US" altLang="ja-JP" sz="2000" dirty="0"/>
              <a:t>tan(2</a:t>
            </a:r>
            <a:r>
              <a:rPr lang="en-US" altLang="ja-JP" sz="2000" dirty="0">
                <a:latin typeface="Symbol" panose="05050102010706020507" pitchFamily="18" charset="2"/>
              </a:rPr>
              <a:t>f</a:t>
            </a:r>
            <a:r>
              <a:rPr lang="en-US" altLang="ja-JP" sz="2000" dirty="0"/>
              <a:t>) = 2</a:t>
            </a:r>
            <a:r>
              <a:rPr lang="en-US" altLang="ja-JP" sz="2000" dirty="0">
                <a:latin typeface="Symbol" panose="05050102010706020507" pitchFamily="18" charset="2"/>
              </a:rPr>
              <a:t>a</a:t>
            </a:r>
            <a:r>
              <a:rPr lang="en-US" altLang="ja-JP" sz="2000" dirty="0"/>
              <a:t>/(</a:t>
            </a:r>
            <a:r>
              <a:rPr lang="en-US" altLang="ja-JP" sz="2000" dirty="0">
                <a:latin typeface="Symbol" panose="05050102010706020507" pitchFamily="18" charset="2"/>
              </a:rPr>
              <a:t>g</a:t>
            </a:r>
            <a:r>
              <a:rPr lang="en-US" altLang="ja-JP" sz="2000" dirty="0"/>
              <a:t>-</a:t>
            </a:r>
            <a:r>
              <a:rPr lang="en-US" altLang="ja-JP" sz="2000" dirty="0">
                <a:latin typeface="Symbol" panose="05050102010706020507" pitchFamily="18" charset="2"/>
              </a:rPr>
              <a:t>b</a:t>
            </a:r>
            <a:r>
              <a:rPr lang="en-US" altLang="ja-JP" sz="2000" dirty="0"/>
              <a:t>)</a:t>
            </a:r>
            <a:endParaRPr lang="en-US" altLang="ja-JP" sz="2000" dirty="0">
              <a:latin typeface="Symbol" panose="05050102010706020507" pitchFamily="18" charset="2"/>
            </a:endParaRPr>
          </a:p>
          <a:p>
            <a:r>
              <a:rPr lang="en-US" altLang="ja-JP" sz="2000" dirty="0">
                <a:latin typeface="Symbol" panose="05050102010706020507" pitchFamily="18" charset="2"/>
              </a:rPr>
              <a:t>a</a:t>
            </a:r>
            <a:r>
              <a:rPr lang="en-US" altLang="ja-JP" sz="2000" dirty="0"/>
              <a:t>, </a:t>
            </a:r>
            <a:r>
              <a:rPr lang="en-US" altLang="ja-JP" sz="2000" dirty="0">
                <a:latin typeface="Symbol" panose="05050102010706020507" pitchFamily="18" charset="2"/>
              </a:rPr>
              <a:t>b</a:t>
            </a:r>
            <a:r>
              <a:rPr lang="en-US" altLang="ja-JP" sz="2000" dirty="0"/>
              <a:t>, </a:t>
            </a:r>
            <a:r>
              <a:rPr lang="en-US" altLang="ja-JP" sz="2000" dirty="0">
                <a:latin typeface="Symbol" panose="05050102010706020507" pitchFamily="18" charset="2"/>
              </a:rPr>
              <a:t>g</a:t>
            </a:r>
            <a:r>
              <a:rPr lang="en-US" altLang="ja-JP" sz="2000" dirty="0"/>
              <a:t>, </a:t>
            </a:r>
            <a:r>
              <a:rPr lang="en-US" altLang="ja-JP" sz="2000" dirty="0">
                <a:latin typeface="Symbol" panose="05050102010706020507" pitchFamily="18" charset="2"/>
              </a:rPr>
              <a:t>e</a:t>
            </a:r>
            <a:r>
              <a:rPr lang="en-US" altLang="ja-JP" sz="2000" dirty="0"/>
              <a:t> are </a:t>
            </a:r>
            <a:r>
              <a:rPr lang="en-US" altLang="ja-JP" sz="2000" dirty="0" err="1"/>
              <a:t>twiss</a:t>
            </a:r>
            <a:r>
              <a:rPr lang="en-US" altLang="ja-JP" sz="2000" dirty="0"/>
              <a:t> parameters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Angular spread is controlled by optimizing 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ja-JP" sz="2000" dirty="0">
                <a:solidFill>
                  <a:srgbClr val="FF0000"/>
                </a:solidFill>
              </a:rPr>
              <a:t> to zero and also with large 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ja-JP" sz="2000" dirty="0">
                <a:solidFill>
                  <a:srgbClr val="FF0000"/>
                </a:solidFill>
              </a:rPr>
              <a:t>. 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>
            <a:off x="4414710" y="2852936"/>
            <a:ext cx="4405762" cy="2016000"/>
            <a:chOff x="-360040" y="2048535"/>
            <a:chExt cx="4405762" cy="2016000"/>
          </a:xfrm>
        </p:grpSpPr>
        <p:sp>
          <p:nvSpPr>
            <p:cNvPr id="50" name="円/楕円 49"/>
            <p:cNvSpPr/>
            <p:nvPr/>
          </p:nvSpPr>
          <p:spPr>
            <a:xfrm>
              <a:off x="-360040" y="3212976"/>
              <a:ext cx="4405762" cy="56125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コネクタ 50"/>
            <p:cNvCxnSpPr/>
            <p:nvPr/>
          </p:nvCxnSpPr>
          <p:spPr>
            <a:xfrm>
              <a:off x="0" y="3488695"/>
              <a:ext cx="404572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1751435" y="2048535"/>
              <a:ext cx="0" cy="20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>
              <a:off x="0" y="3212976"/>
              <a:ext cx="30460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0" y="3789040"/>
              <a:ext cx="32038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>
            <a:xfrm>
              <a:off x="85282" y="3203816"/>
              <a:ext cx="0" cy="576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右矢印 57"/>
          <p:cNvSpPr/>
          <p:nvPr/>
        </p:nvSpPr>
        <p:spPr>
          <a:xfrm>
            <a:off x="3482083" y="2007540"/>
            <a:ext cx="116192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563888" y="176352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Symbol" panose="05050102010706020507" pitchFamily="18" charset="2"/>
              </a:rPr>
              <a:t>a</a:t>
            </a:r>
            <a:r>
              <a:rPr kumimoji="1" lang="en-US" altLang="ja-JP" dirty="0"/>
              <a:t> = 0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66238" y="548680"/>
            <a:ext cx="3541666" cy="3009388"/>
            <a:chOff x="166238" y="764704"/>
            <a:chExt cx="3541666" cy="3009388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166238" y="764704"/>
              <a:ext cx="3541666" cy="2817897"/>
              <a:chOff x="94230" y="2470998"/>
              <a:chExt cx="3541666" cy="2817897"/>
            </a:xfrm>
          </p:grpSpPr>
          <p:grpSp>
            <p:nvGrpSpPr>
              <p:cNvPr id="30" name="グループ化 29"/>
              <p:cNvGrpSpPr/>
              <p:nvPr/>
            </p:nvGrpSpPr>
            <p:grpSpPr>
              <a:xfrm>
                <a:off x="94230" y="2612286"/>
                <a:ext cx="3541666" cy="2676609"/>
                <a:chOff x="0" y="2048535"/>
                <a:chExt cx="3541666" cy="2676609"/>
              </a:xfrm>
            </p:grpSpPr>
            <p:sp>
              <p:nvSpPr>
                <p:cNvPr id="3" name="円/楕円 2"/>
                <p:cNvSpPr/>
                <p:nvPr/>
              </p:nvSpPr>
              <p:spPr>
                <a:xfrm rot="-2700000">
                  <a:off x="157290" y="3030038"/>
                  <a:ext cx="3384376" cy="9144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" name="直線コネクタ 4"/>
                <p:cNvCxnSpPr/>
                <p:nvPr/>
              </p:nvCxnSpPr>
              <p:spPr>
                <a:xfrm>
                  <a:off x="504000" y="3565337"/>
                  <a:ext cx="259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線コネクタ 6"/>
                <p:cNvCxnSpPr/>
                <p:nvPr/>
              </p:nvCxnSpPr>
              <p:spPr>
                <a:xfrm>
                  <a:off x="1751435" y="2048535"/>
                  <a:ext cx="0" cy="267660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2642858" y="3543399"/>
                  <a:ext cx="3449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/>
                    <a:t>X</a:t>
                  </a:r>
                  <a:endParaRPr kumimoji="1" lang="ja-JP" altLang="en-US" sz="2400" dirty="0"/>
                </a:p>
              </p:txBody>
            </p:sp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1331640" y="2187560"/>
                  <a:ext cx="4197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/>
                    <a:t>X’</a:t>
                  </a:r>
                  <a:endParaRPr kumimoji="1" lang="ja-JP" altLang="en-US" sz="2400" dirty="0"/>
                </a:p>
              </p:txBody>
            </p:sp>
            <p:cxnSp>
              <p:nvCxnSpPr>
                <p:cNvPr id="14" name="直線コネクタ 13"/>
                <p:cNvCxnSpPr/>
                <p:nvPr/>
              </p:nvCxnSpPr>
              <p:spPr>
                <a:xfrm flipH="1">
                  <a:off x="0" y="2276872"/>
                  <a:ext cx="304603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15"/>
                <p:cNvCxnSpPr/>
                <p:nvPr/>
              </p:nvCxnSpPr>
              <p:spPr>
                <a:xfrm flipH="1">
                  <a:off x="0" y="4725144"/>
                  <a:ext cx="32038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矢印コネクタ 20"/>
                <p:cNvCxnSpPr/>
                <p:nvPr/>
              </p:nvCxnSpPr>
              <p:spPr>
                <a:xfrm>
                  <a:off x="251520" y="2276872"/>
                  <a:ext cx="0" cy="244827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triangle"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テキスト ボックス 42"/>
                  <p:cNvSpPr txBox="1"/>
                  <p:nvPr/>
                </p:nvSpPr>
                <p:spPr>
                  <a:xfrm>
                    <a:off x="390720" y="3284984"/>
                    <a:ext cx="765338" cy="46294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ja-JP" altLang="en-US" sz="2400" i="1" smtClean="0">
                                  <a:latin typeface="Cambria Math"/>
                                </a:rPr>
                                <m:t>𝜀𝛾</m:t>
                              </m:r>
                            </m:e>
                          </m:rad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43" name="テキスト ボックス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720" y="3284984"/>
                    <a:ext cx="765338" cy="462947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b="-789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テキスト ボックス 46"/>
              <p:cNvSpPr txBox="1"/>
              <p:nvPr/>
            </p:nvSpPr>
            <p:spPr>
              <a:xfrm>
                <a:off x="703338" y="2470998"/>
                <a:ext cx="922047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1500" dirty="0">
                    <a:latin typeface="NSimSun" panose="02010609030101010101" pitchFamily="49" charset="-122"/>
                    <a:ea typeface="NSimSun" panose="02010609030101010101" pitchFamily="49" charset="-122"/>
                  </a:rPr>
                  <a:t>{</a:t>
                </a:r>
                <a:endParaRPr kumimoji="1" lang="ja-JP" altLang="en-US" sz="11500" dirty="0">
                  <a:latin typeface="NSimSun" panose="02010609030101010101" pitchFamily="49" charset="-122"/>
                  <a:ea typeface="NSimSun" panose="02010609030101010101" pitchFamily="49" charset="-122"/>
                </a:endParaRPr>
              </a:p>
            </p:txBody>
          </p:sp>
        </p:grpSp>
        <p:cxnSp>
          <p:nvCxnSpPr>
            <p:cNvPr id="62" name="直線コネクタ 61"/>
            <p:cNvCxnSpPr/>
            <p:nvPr/>
          </p:nvCxnSpPr>
          <p:spPr>
            <a:xfrm flipH="1">
              <a:off x="559470" y="1071495"/>
              <a:ext cx="2716405" cy="2702597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円弧 62"/>
            <p:cNvSpPr/>
            <p:nvPr/>
          </p:nvSpPr>
          <p:spPr>
            <a:xfrm>
              <a:off x="2056892" y="2041637"/>
              <a:ext cx="432048" cy="801380"/>
            </a:xfrm>
            <a:prstGeom prst="arc">
              <a:avLst/>
            </a:prstGeom>
            <a:ln w="28575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2411760" y="1876762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Symbol" panose="05050102010706020507" pitchFamily="18" charset="2"/>
                </a:rPr>
                <a:t>f</a:t>
              </a:r>
              <a:endParaRPr kumimoji="1" lang="ja-JP" altLang="en-US" sz="2000" dirty="0">
                <a:latin typeface="Symbol" panose="05050102010706020507" pitchFamily="18" charset="2"/>
              </a:endParaRPr>
            </a:p>
          </p:txBody>
        </p:sp>
      </p:grpSp>
      <p:sp>
        <p:nvSpPr>
          <p:cNvPr id="66" name="下矢印 65"/>
          <p:cNvSpPr/>
          <p:nvPr/>
        </p:nvSpPr>
        <p:spPr>
          <a:xfrm>
            <a:off x="4932040" y="3162080"/>
            <a:ext cx="504056" cy="791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487292" y="2771636"/>
            <a:ext cx="165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Symbol" panose="05050102010706020507" pitchFamily="18" charset="2"/>
              </a:rPr>
              <a:t>a</a:t>
            </a:r>
            <a:r>
              <a:rPr kumimoji="1" lang="en-US" altLang="ja-JP" dirty="0"/>
              <a:t> = 0, </a:t>
            </a:r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lang="en-US" altLang="ja-JP" dirty="0"/>
              <a:t> enlarge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51520" y="5589240"/>
            <a:ext cx="6423105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As for the vertical size of the H</a:t>
            </a:r>
            <a:r>
              <a:rPr kumimoji="1" lang="en-US" altLang="ja-JP" baseline="30000" dirty="0">
                <a:latin typeface="Symbol" panose="05050102010706020507" pitchFamily="18" charset="2"/>
              </a:rPr>
              <a:t>-</a:t>
            </a:r>
            <a:r>
              <a:rPr kumimoji="1" lang="en-US" altLang="ja-JP" dirty="0"/>
              <a:t> beam, a smalle</a:t>
            </a:r>
            <a:r>
              <a:rPr lang="en-US" altLang="ja-JP" dirty="0"/>
              <a:t>r size is required to </a:t>
            </a:r>
          </a:p>
          <a:p>
            <a:r>
              <a:rPr lang="en-US" altLang="ja-JP" dirty="0"/>
              <a:t>gain on the beam density. At SNS, </a:t>
            </a:r>
            <a:r>
              <a:rPr lang="en-US" altLang="ja-JP" dirty="0" err="1">
                <a:latin typeface="Symbol" panose="05050102010706020507" pitchFamily="18" charset="2"/>
              </a:rPr>
              <a:t>s</a:t>
            </a:r>
            <a:r>
              <a:rPr lang="en-US" altLang="ja-JP" baseline="-25000" dirty="0" err="1"/>
              <a:t>v</a:t>
            </a:r>
            <a:r>
              <a:rPr lang="en-US" altLang="ja-JP" dirty="0"/>
              <a:t> = 0.15 mm achieved.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>
          <a:xfrm>
            <a:off x="323528" y="6448251"/>
            <a:ext cx="2133600" cy="365125"/>
          </a:xfrm>
        </p:spPr>
        <p:txBody>
          <a:bodyPr/>
          <a:lstStyle/>
          <a:p>
            <a:r>
              <a:rPr kumimoji="1" lang="en-US" altLang="ja-JP" dirty="0"/>
              <a:t>P.K. Saha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24373E77-D601-43E7-AB8D-40321C4DCF27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kumimoji="1" lang="en-US" altLang="ja-JP" dirty="0"/>
              <a:t>Meeting at </a:t>
            </a:r>
            <a:r>
              <a:rPr kumimoji="1" lang="en-US" altLang="ja-JP" dirty="0" err="1"/>
              <a:t>Fermilab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1677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472608" cy="634083"/>
          </a:xfrm>
          <a:ln w="190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l"/>
            <a:r>
              <a:rPr lang="en-US" altLang="ja-JP" sz="2800" dirty="0"/>
              <a:t>Trial optimization of the H</a:t>
            </a:r>
            <a:r>
              <a:rPr lang="en-US" altLang="ja-JP" sz="2800" baseline="30000" dirty="0">
                <a:latin typeface="Symbol" panose="05050102010706020507" pitchFamily="18" charset="2"/>
              </a:rPr>
              <a:t>-</a:t>
            </a:r>
            <a:r>
              <a:rPr lang="en-US" altLang="ja-JP" sz="2800" dirty="0"/>
              <a:t> beam</a:t>
            </a:r>
            <a:endParaRPr kumimoji="1" lang="ja-JP" altLang="en-US" sz="1800" dirty="0"/>
          </a:p>
        </p:txBody>
      </p:sp>
      <p:pic>
        <p:nvPicPr>
          <p:cNvPr id="7170" name="Picture 2" descr="C:\Users\User\Desktop\Laser-Stripping\POP_experiment_H-_BeamStudy\H-beam-Optimization\run75\env-fit_org_plot-bet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r="14606" b="43247"/>
          <a:stretch/>
        </p:blipFill>
        <p:spPr bwMode="auto">
          <a:xfrm>
            <a:off x="4644008" y="1216271"/>
            <a:ext cx="4428000" cy="240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Laser-Stripping\POP_experiment_H-_BeamStudy\H-beam-Optimization\run75\env-fit_case4_plot-bet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" r="14776" b="44241"/>
          <a:stretch/>
        </p:blipFill>
        <p:spPr bwMode="auto">
          <a:xfrm>
            <a:off x="4644008" y="3952577"/>
            <a:ext cx="4500000" cy="23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965448" y="1602018"/>
            <a:ext cx="108298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~ Typical</a:t>
            </a:r>
            <a:endParaRPr kumimoji="1" lang="ja-JP" altLang="en-US" sz="1600" dirty="0">
              <a:latin typeface="+mn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53654" y="3729226"/>
            <a:ext cx="268669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altLang="ja-JP" sz="2000" baseline="30000" dirty="0">
                <a:solidFill>
                  <a:srgbClr val="FF0000"/>
                </a:solidFill>
                <a:latin typeface="+mn-lt"/>
              </a:rPr>
              <a:t>st</a:t>
            </a:r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 trail of optimized for 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POP experiment</a:t>
            </a:r>
            <a:endParaRPr kumimoji="1" lang="ja-JP" alt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7847400" y="3376511"/>
            <a:ext cx="521072" cy="752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4846" y="4716588"/>
            <a:ext cx="3600400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00FF"/>
                </a:solidFill>
              </a:rPr>
              <a:t>Further more studies needed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8388424" y="2002128"/>
            <a:ext cx="0" cy="41044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143436" y="1624218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+mj-lt"/>
              </a:rPr>
              <a:t>IP</a:t>
            </a:r>
            <a:endParaRPr kumimoji="1" lang="ja-JP" alt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694494" y="1052736"/>
            <a:ext cx="4197986" cy="4001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+mj-lt"/>
              </a:rPr>
              <a:t>Transverse beam optimization at the IP</a:t>
            </a:r>
            <a:endParaRPr kumimoji="1" lang="ja-JP" altLang="en-US" sz="2000" dirty="0">
              <a:latin typeface="+mj-lt"/>
            </a:endParaRPr>
          </a:p>
        </p:txBody>
      </p:sp>
      <p:pic>
        <p:nvPicPr>
          <p:cNvPr id="44" name="Picture 2" descr="C:\Users\User\Desktop\POP_experiment_H-_BeamStudy\H-beam-Optimization\run70-71\disp_Hminus_case2_meas_run7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7" y="1412776"/>
            <a:ext cx="3578332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1115616" y="1916832"/>
            <a:ext cx="156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srgbClr val="FF0000"/>
                </a:solidFill>
                <a:latin typeface="Calibri"/>
                <a:ea typeface="ＭＳ Ｐゴシック"/>
              </a:rPr>
              <a:t>D’ = -0.13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latin typeface="Calibri"/>
                <a:ea typeface="ＭＳ Ｐゴシック"/>
              </a:rPr>
              <a:t>Efforts are ongoing</a:t>
            </a:r>
          </a:p>
        </p:txBody>
      </p:sp>
      <p:cxnSp>
        <p:nvCxnSpPr>
          <p:cNvPr id="46" name="直線コネクタ 45"/>
          <p:cNvCxnSpPr/>
          <p:nvPr/>
        </p:nvCxnSpPr>
        <p:spPr>
          <a:xfrm flipV="1">
            <a:off x="3203848" y="2708920"/>
            <a:ext cx="0" cy="6480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3058876" y="234888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IP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</p:spPr>
        <p:txBody>
          <a:bodyPr/>
          <a:lstStyle/>
          <a:p>
            <a:r>
              <a:rPr kumimoji="1" lang="en-US" altLang="ja-JP" dirty="0"/>
              <a:t>P.K. Saha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987824" y="6520259"/>
            <a:ext cx="2895600" cy="365125"/>
          </a:xfrm>
        </p:spPr>
        <p:txBody>
          <a:bodyPr/>
          <a:lstStyle/>
          <a:p>
            <a:r>
              <a:rPr kumimoji="1" lang="en-US" altLang="ja-JP" dirty="0"/>
              <a:t>Meeting at </a:t>
            </a:r>
            <a:r>
              <a:rPr kumimoji="1" lang="en-US" altLang="ja-JP" dirty="0" err="1"/>
              <a:t>Fermilab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686872" y="6520259"/>
            <a:ext cx="2133600" cy="365125"/>
          </a:xfrm>
        </p:spPr>
        <p:txBody>
          <a:bodyPr/>
          <a:lstStyle/>
          <a:p>
            <a:fld id="{C9C08396-5779-4041-AAC6-9EC438AC067A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116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46013" y="44624"/>
            <a:ext cx="6645376" cy="864096"/>
          </a:xfrm>
          <a:solidFill>
            <a:srgbClr val="7030A0"/>
          </a:solidFill>
        </p:spPr>
        <p:txBody>
          <a:bodyPr/>
          <a:lstStyle/>
          <a:p>
            <a:pPr algn="l"/>
            <a:r>
              <a:rPr lang="en-US" altLang="ja-JP" sz="3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Measurement Strategy for POP demonstration,  expected signal</a:t>
            </a:r>
            <a:endParaRPr kumimoji="1" lang="ja-JP" altLang="en-US" sz="30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07504" y="6572200"/>
            <a:ext cx="19050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P.K. Saha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572200"/>
            <a:ext cx="28956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59488" y="6572200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39552" y="3153600"/>
            <a:ext cx="1958489" cy="179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FFFFFF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765006" y="1556792"/>
            <a:ext cx="4127474" cy="4138203"/>
            <a:chOff x="2915816" y="3416558"/>
            <a:chExt cx="4127474" cy="4138203"/>
          </a:xfrm>
        </p:grpSpPr>
        <p:grpSp>
          <p:nvGrpSpPr>
            <p:cNvPr id="1039" name="グループ化 1038"/>
            <p:cNvGrpSpPr/>
            <p:nvPr/>
          </p:nvGrpSpPr>
          <p:grpSpPr>
            <a:xfrm>
              <a:off x="2915816" y="3416558"/>
              <a:ext cx="3996000" cy="2964770"/>
              <a:chOff x="2915816" y="3056790"/>
              <a:chExt cx="3996000" cy="2964770"/>
            </a:xfrm>
          </p:grpSpPr>
          <p:pic>
            <p:nvPicPr>
              <p:cNvPr id="1028" name="Picture 4" descr="C:\Users\User\Desktop\bpm324-micro-pulse.ep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5816" y="3056790"/>
                <a:ext cx="3996000" cy="2964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フリーフォーム 30"/>
              <p:cNvSpPr/>
              <p:nvPr/>
            </p:nvSpPr>
            <p:spPr>
              <a:xfrm>
                <a:off x="4018420" y="3573016"/>
                <a:ext cx="2196000" cy="1153946"/>
              </a:xfrm>
              <a:custGeom>
                <a:avLst/>
                <a:gdLst>
                  <a:gd name="connsiteX0" fmla="*/ 0 w 2341659"/>
                  <a:gd name="connsiteY0" fmla="*/ 1127044 h 1136970"/>
                  <a:gd name="connsiteX1" fmla="*/ 135172 w 2341659"/>
                  <a:gd name="connsiteY1" fmla="*/ 1119093 h 1136970"/>
                  <a:gd name="connsiteX2" fmla="*/ 290223 w 2341659"/>
                  <a:gd name="connsiteY2" fmla="*/ 1095239 h 1136970"/>
                  <a:gd name="connsiteX3" fmla="*/ 433346 w 2341659"/>
                  <a:gd name="connsiteY3" fmla="*/ 1027653 h 1136970"/>
                  <a:gd name="connsiteX4" fmla="*/ 576470 w 2341659"/>
                  <a:gd name="connsiteY4" fmla="*/ 916335 h 1136970"/>
                  <a:gd name="connsiteX5" fmla="*/ 691764 w 2341659"/>
                  <a:gd name="connsiteY5" fmla="*/ 749357 h 1136970"/>
                  <a:gd name="connsiteX6" fmla="*/ 791155 w 2341659"/>
                  <a:gd name="connsiteY6" fmla="*/ 570453 h 1136970"/>
                  <a:gd name="connsiteX7" fmla="*/ 890546 w 2341659"/>
                  <a:gd name="connsiteY7" fmla="*/ 363719 h 1136970"/>
                  <a:gd name="connsiteX8" fmla="*/ 981986 w 2341659"/>
                  <a:gd name="connsiteY8" fmla="*/ 200717 h 1136970"/>
                  <a:gd name="connsiteX9" fmla="*/ 1113183 w 2341659"/>
                  <a:gd name="connsiteY9" fmla="*/ 29764 h 1136970"/>
                  <a:gd name="connsiteX10" fmla="*/ 1188720 w 2341659"/>
                  <a:gd name="connsiteY10" fmla="*/ 1935 h 1136970"/>
                  <a:gd name="connsiteX11" fmla="*/ 1264258 w 2341659"/>
                  <a:gd name="connsiteY11" fmla="*/ 13862 h 1136970"/>
                  <a:gd name="connsiteX12" fmla="*/ 1363649 w 2341659"/>
                  <a:gd name="connsiteY12" fmla="*/ 105302 h 1136970"/>
                  <a:gd name="connsiteX13" fmla="*/ 1407381 w 2341659"/>
                  <a:gd name="connsiteY13" fmla="*/ 168912 h 1136970"/>
                  <a:gd name="connsiteX14" fmla="*/ 1467016 w 2341659"/>
                  <a:gd name="connsiteY14" fmla="*/ 264328 h 1136970"/>
                  <a:gd name="connsiteX15" fmla="*/ 1498821 w 2341659"/>
                  <a:gd name="connsiteY15" fmla="*/ 335889 h 1136970"/>
                  <a:gd name="connsiteX16" fmla="*/ 1550505 w 2341659"/>
                  <a:gd name="connsiteY16" fmla="*/ 431305 h 1136970"/>
                  <a:gd name="connsiteX17" fmla="*/ 1622066 w 2341659"/>
                  <a:gd name="connsiteY17" fmla="*/ 570453 h 1136970"/>
                  <a:gd name="connsiteX18" fmla="*/ 1673750 w 2341659"/>
                  <a:gd name="connsiteY18" fmla="*/ 677796 h 1136970"/>
                  <a:gd name="connsiteX19" fmla="*/ 1717482 w 2341659"/>
                  <a:gd name="connsiteY19" fmla="*/ 749357 h 1136970"/>
                  <a:gd name="connsiteX20" fmla="*/ 1769165 w 2341659"/>
                  <a:gd name="connsiteY20" fmla="*/ 836822 h 1136970"/>
                  <a:gd name="connsiteX21" fmla="*/ 1820849 w 2341659"/>
                  <a:gd name="connsiteY21" fmla="*/ 892481 h 1136970"/>
                  <a:gd name="connsiteX22" fmla="*/ 1884459 w 2341659"/>
                  <a:gd name="connsiteY22" fmla="*/ 971994 h 1136970"/>
                  <a:gd name="connsiteX23" fmla="*/ 2051437 w 2341659"/>
                  <a:gd name="connsiteY23" fmla="*/ 1083312 h 1136970"/>
                  <a:gd name="connsiteX24" fmla="*/ 2278049 w 2341659"/>
                  <a:gd name="connsiteY24" fmla="*/ 1134996 h 1136970"/>
                  <a:gd name="connsiteX25" fmla="*/ 2341659 w 2341659"/>
                  <a:gd name="connsiteY25" fmla="*/ 1127044 h 1136970"/>
                  <a:gd name="connsiteX26" fmla="*/ 2341659 w 2341659"/>
                  <a:gd name="connsiteY26" fmla="*/ 1127044 h 1136970"/>
                  <a:gd name="connsiteX27" fmla="*/ 2341659 w 2341659"/>
                  <a:gd name="connsiteY27" fmla="*/ 1127044 h 1136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341659" h="1136970">
                    <a:moveTo>
                      <a:pt x="0" y="1127044"/>
                    </a:moveTo>
                    <a:cubicBezTo>
                      <a:pt x="43401" y="1125719"/>
                      <a:pt x="86802" y="1124394"/>
                      <a:pt x="135172" y="1119093"/>
                    </a:cubicBezTo>
                    <a:cubicBezTo>
                      <a:pt x="183543" y="1113792"/>
                      <a:pt x="240527" y="1110479"/>
                      <a:pt x="290223" y="1095239"/>
                    </a:cubicBezTo>
                    <a:cubicBezTo>
                      <a:pt x="339919" y="1079999"/>
                      <a:pt x="385638" y="1057470"/>
                      <a:pt x="433346" y="1027653"/>
                    </a:cubicBezTo>
                    <a:cubicBezTo>
                      <a:pt x="481054" y="997836"/>
                      <a:pt x="533400" y="962718"/>
                      <a:pt x="576470" y="916335"/>
                    </a:cubicBezTo>
                    <a:cubicBezTo>
                      <a:pt x="619540" y="869952"/>
                      <a:pt x="655983" y="807004"/>
                      <a:pt x="691764" y="749357"/>
                    </a:cubicBezTo>
                    <a:cubicBezTo>
                      <a:pt x="727545" y="691710"/>
                      <a:pt x="758025" y="634726"/>
                      <a:pt x="791155" y="570453"/>
                    </a:cubicBezTo>
                    <a:cubicBezTo>
                      <a:pt x="824285" y="506180"/>
                      <a:pt x="858741" y="425342"/>
                      <a:pt x="890546" y="363719"/>
                    </a:cubicBezTo>
                    <a:cubicBezTo>
                      <a:pt x="922351" y="302096"/>
                      <a:pt x="944880" y="256376"/>
                      <a:pt x="981986" y="200717"/>
                    </a:cubicBezTo>
                    <a:cubicBezTo>
                      <a:pt x="1019092" y="145058"/>
                      <a:pt x="1078727" y="62894"/>
                      <a:pt x="1113183" y="29764"/>
                    </a:cubicBezTo>
                    <a:cubicBezTo>
                      <a:pt x="1147639" y="-3366"/>
                      <a:pt x="1163541" y="4585"/>
                      <a:pt x="1188720" y="1935"/>
                    </a:cubicBezTo>
                    <a:cubicBezTo>
                      <a:pt x="1213899" y="-715"/>
                      <a:pt x="1235103" y="-3366"/>
                      <a:pt x="1264258" y="13862"/>
                    </a:cubicBezTo>
                    <a:cubicBezTo>
                      <a:pt x="1293413" y="31090"/>
                      <a:pt x="1339795" y="79460"/>
                      <a:pt x="1363649" y="105302"/>
                    </a:cubicBezTo>
                    <a:cubicBezTo>
                      <a:pt x="1387503" y="131144"/>
                      <a:pt x="1390153" y="142408"/>
                      <a:pt x="1407381" y="168912"/>
                    </a:cubicBezTo>
                    <a:cubicBezTo>
                      <a:pt x="1424609" y="195416"/>
                      <a:pt x="1451776" y="236499"/>
                      <a:pt x="1467016" y="264328"/>
                    </a:cubicBezTo>
                    <a:cubicBezTo>
                      <a:pt x="1482256" y="292157"/>
                      <a:pt x="1484906" y="308059"/>
                      <a:pt x="1498821" y="335889"/>
                    </a:cubicBezTo>
                    <a:cubicBezTo>
                      <a:pt x="1512736" y="363718"/>
                      <a:pt x="1529964" y="392211"/>
                      <a:pt x="1550505" y="431305"/>
                    </a:cubicBezTo>
                    <a:cubicBezTo>
                      <a:pt x="1571046" y="470399"/>
                      <a:pt x="1601525" y="529371"/>
                      <a:pt x="1622066" y="570453"/>
                    </a:cubicBezTo>
                    <a:cubicBezTo>
                      <a:pt x="1642607" y="611535"/>
                      <a:pt x="1657847" y="647979"/>
                      <a:pt x="1673750" y="677796"/>
                    </a:cubicBezTo>
                    <a:cubicBezTo>
                      <a:pt x="1689653" y="707613"/>
                      <a:pt x="1701580" y="722853"/>
                      <a:pt x="1717482" y="749357"/>
                    </a:cubicBezTo>
                    <a:cubicBezTo>
                      <a:pt x="1733385" y="775861"/>
                      <a:pt x="1751937" y="812968"/>
                      <a:pt x="1769165" y="836822"/>
                    </a:cubicBezTo>
                    <a:cubicBezTo>
                      <a:pt x="1786393" y="860676"/>
                      <a:pt x="1801633" y="869952"/>
                      <a:pt x="1820849" y="892481"/>
                    </a:cubicBezTo>
                    <a:cubicBezTo>
                      <a:pt x="1840065" y="915010"/>
                      <a:pt x="1846028" y="940189"/>
                      <a:pt x="1884459" y="971994"/>
                    </a:cubicBezTo>
                    <a:cubicBezTo>
                      <a:pt x="1922890" y="1003799"/>
                      <a:pt x="1985839" y="1056145"/>
                      <a:pt x="2051437" y="1083312"/>
                    </a:cubicBezTo>
                    <a:cubicBezTo>
                      <a:pt x="2117035" y="1110479"/>
                      <a:pt x="2229679" y="1127707"/>
                      <a:pt x="2278049" y="1134996"/>
                    </a:cubicBezTo>
                    <a:cubicBezTo>
                      <a:pt x="2326419" y="1142285"/>
                      <a:pt x="2341659" y="1127044"/>
                      <a:pt x="2341659" y="1127044"/>
                    </a:cubicBezTo>
                    <a:lnTo>
                      <a:pt x="2341659" y="1127044"/>
                    </a:lnTo>
                    <a:lnTo>
                      <a:pt x="2341659" y="1127044"/>
                    </a:lnTo>
                  </a:path>
                </a:pathLst>
              </a:custGeom>
              <a:noFill/>
              <a:ln w="38100"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031" name="直線矢印コネクタ 1030"/>
              <p:cNvCxnSpPr/>
              <p:nvPr/>
            </p:nvCxnSpPr>
            <p:spPr>
              <a:xfrm>
                <a:off x="4283968" y="3429272"/>
                <a:ext cx="1656184" cy="0"/>
              </a:xfrm>
              <a:prstGeom prst="straightConnector1">
                <a:avLst/>
              </a:prstGeom>
              <a:ln w="19050">
                <a:solidFill>
                  <a:srgbClr val="3333FF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2" name="テキスト ボックス 1031"/>
              <p:cNvSpPr txBox="1"/>
              <p:nvPr/>
            </p:nvSpPr>
            <p:spPr>
              <a:xfrm>
                <a:off x="4828110" y="3101170"/>
                <a:ext cx="6799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000" dirty="0">
                    <a:solidFill>
                      <a:srgbClr val="3333FF"/>
                    </a:solidFill>
                    <a:latin typeface="Calibri" panose="020F0502020204030204" pitchFamily="34" charset="0"/>
                  </a:rPr>
                  <a:t>20ns</a:t>
                </a:r>
                <a:endParaRPr lang="ja-JP" altLang="en-US" sz="2000" dirty="0">
                  <a:solidFill>
                    <a:srgbClr val="3333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33" name="テキスト ボックス 1032"/>
              <p:cNvSpPr txBox="1"/>
              <p:nvPr/>
            </p:nvSpPr>
            <p:spPr>
              <a:xfrm>
                <a:off x="3496412" y="3060249"/>
                <a:ext cx="13316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Excimer laser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pulse</a:t>
                </a:r>
                <a:endParaRPr lang="ja-JP" altLang="en-US" sz="16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1035" name="直線矢印コネクタ 1034"/>
              <p:cNvCxnSpPr/>
              <p:nvPr/>
            </p:nvCxnSpPr>
            <p:spPr>
              <a:xfrm>
                <a:off x="3888000" y="3579384"/>
                <a:ext cx="504056" cy="1052504"/>
              </a:xfrm>
              <a:prstGeom prst="straightConnector1">
                <a:avLst/>
              </a:prstGeom>
              <a:ln w="28575">
                <a:solidFill>
                  <a:srgbClr val="3333F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7" name="テキスト ボックス 1036"/>
            <p:cNvSpPr txBox="1"/>
            <p:nvPr/>
          </p:nvSpPr>
          <p:spPr>
            <a:xfrm>
              <a:off x="3298041" y="6477543"/>
              <a:ext cx="3745249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Typical 324 MHz BPM electrode signal.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FF0000"/>
                  </a:solidFill>
                  <a:latin typeface="Calibri" panose="020F0502020204030204" pitchFamily="34" charset="0"/>
                </a:rPr>
                <a:t>The H</a:t>
              </a:r>
              <a:r>
                <a:rPr lang="en-US" altLang="ja-JP" sz="1600" baseline="30000" dirty="0">
                  <a:solidFill>
                    <a:srgbClr val="FF0000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ja-JP" sz="1600" dirty="0">
                  <a:solidFill>
                    <a:srgbClr val="FF0000"/>
                  </a:solidFill>
                  <a:latin typeface="Calibri" panose="020F0502020204030204" pitchFamily="34" charset="0"/>
                </a:rPr>
                <a:t> beam signal will be reduced in the laser pulse overlapping region.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3333FF"/>
                  </a:solidFill>
                  <a:latin typeface="Calibri" panose="020F0502020204030204" pitchFamily="34" charset="0"/>
                </a:rPr>
                <a:t>The protons go to the 100 deg. dump.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640207" y="5363924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solidFill>
                    <a:srgbClr val="000000"/>
                  </a:solidFill>
                  <a:latin typeface="Calibri" panose="020F0502020204030204" pitchFamily="34" charset="0"/>
                </a:rPr>
                <a:t>H</a:t>
              </a:r>
              <a:r>
                <a:rPr lang="en-US" altLang="ja-JP" baseline="30000" dirty="0">
                  <a:solidFill>
                    <a:srgbClr val="000000"/>
                  </a:solidFill>
                  <a:latin typeface="Symbol" panose="05050102010706020507" pitchFamily="18" charset="2"/>
                </a:rPr>
                <a:t>- </a:t>
              </a:r>
              <a:r>
                <a:rPr lang="en-US" altLang="ja-JP" dirty="0">
                  <a:solidFill>
                    <a:srgbClr val="000000"/>
                  </a:solidFill>
                  <a:latin typeface="Calibri" panose="020F0502020204030204" pitchFamily="34" charset="0"/>
                </a:rPr>
                <a:t>pulse</a:t>
              </a:r>
              <a:endParaRPr lang="ja-JP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flipH="1" flipV="1">
              <a:off x="3743984" y="5085957"/>
              <a:ext cx="144016" cy="3592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>
              <a:off x="4594314" y="4004792"/>
              <a:ext cx="26571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4499992" y="3717032"/>
              <a:ext cx="476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3ns</a:t>
              </a:r>
              <a:endParaRPr lang="ja-JP" altLang="en-US" sz="16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33" name="グループ化 132"/>
          <p:cNvGrpSpPr/>
          <p:nvPr/>
        </p:nvGrpSpPr>
        <p:grpSpPr>
          <a:xfrm>
            <a:off x="106138" y="781468"/>
            <a:ext cx="6001034" cy="5671868"/>
            <a:chOff x="106137" y="-36000"/>
            <a:chExt cx="7523245" cy="6120004"/>
          </a:xfrm>
        </p:grpSpPr>
        <p:grpSp>
          <p:nvGrpSpPr>
            <p:cNvPr id="134" name="グループ化 133"/>
            <p:cNvGrpSpPr/>
            <p:nvPr/>
          </p:nvGrpSpPr>
          <p:grpSpPr>
            <a:xfrm>
              <a:off x="428102" y="4922584"/>
              <a:ext cx="4118923" cy="1161420"/>
              <a:chOff x="179512" y="3626440"/>
              <a:chExt cx="4118923" cy="1161420"/>
            </a:xfrm>
          </p:grpSpPr>
          <p:grpSp>
            <p:nvGrpSpPr>
              <p:cNvPr id="196" name="グループ化 195"/>
              <p:cNvGrpSpPr/>
              <p:nvPr/>
            </p:nvGrpSpPr>
            <p:grpSpPr>
              <a:xfrm>
                <a:off x="179512" y="4139788"/>
                <a:ext cx="4071890" cy="648072"/>
                <a:chOff x="241200" y="3212976"/>
                <a:chExt cx="4071890" cy="648072"/>
              </a:xfrm>
            </p:grpSpPr>
            <p:grpSp>
              <p:nvGrpSpPr>
                <p:cNvPr id="200" name="グループ化 199"/>
                <p:cNvGrpSpPr/>
                <p:nvPr/>
              </p:nvGrpSpPr>
              <p:grpSpPr>
                <a:xfrm>
                  <a:off x="241200" y="3212976"/>
                  <a:ext cx="3813956" cy="648072"/>
                  <a:chOff x="241200" y="2924944"/>
                  <a:chExt cx="3813956" cy="648072"/>
                </a:xfrm>
              </p:grpSpPr>
              <p:cxnSp>
                <p:nvCxnSpPr>
                  <p:cNvPr id="202" name="直線コネクタ 201"/>
                  <p:cNvCxnSpPr/>
                  <p:nvPr/>
                </p:nvCxnSpPr>
                <p:spPr>
                  <a:xfrm>
                    <a:off x="241200" y="3560400"/>
                    <a:ext cx="32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直線コネクタ 202"/>
                  <p:cNvCxnSpPr/>
                  <p:nvPr/>
                </p:nvCxnSpPr>
                <p:spPr>
                  <a:xfrm flipV="1">
                    <a:off x="553633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直線コネクタ 203"/>
                  <p:cNvCxnSpPr/>
                  <p:nvPr/>
                </p:nvCxnSpPr>
                <p:spPr>
                  <a:xfrm>
                    <a:off x="543600" y="2927016"/>
                    <a:ext cx="1872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直線コネクタ 204"/>
                  <p:cNvCxnSpPr/>
                  <p:nvPr/>
                </p:nvCxnSpPr>
                <p:spPr>
                  <a:xfrm>
                    <a:off x="718352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直線コネクタ 205"/>
                  <p:cNvCxnSpPr/>
                  <p:nvPr/>
                </p:nvCxnSpPr>
                <p:spPr>
                  <a:xfrm>
                    <a:off x="709200" y="3561497"/>
                    <a:ext cx="32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直線コネクタ 206"/>
                  <p:cNvCxnSpPr/>
                  <p:nvPr/>
                </p:nvCxnSpPr>
                <p:spPr>
                  <a:xfrm flipV="1">
                    <a:off x="1027149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直線コネクタ 207"/>
                  <p:cNvCxnSpPr/>
                  <p:nvPr/>
                </p:nvCxnSpPr>
                <p:spPr>
                  <a:xfrm>
                    <a:off x="1017116" y="2927016"/>
                    <a:ext cx="1872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直線コネクタ 208"/>
                  <p:cNvCxnSpPr/>
                  <p:nvPr/>
                </p:nvCxnSpPr>
                <p:spPr>
                  <a:xfrm>
                    <a:off x="1191868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直線コネクタ 209"/>
                  <p:cNvCxnSpPr/>
                  <p:nvPr/>
                </p:nvCxnSpPr>
                <p:spPr>
                  <a:xfrm>
                    <a:off x="1184400" y="3560400"/>
                    <a:ext cx="32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直線コネクタ 210"/>
                  <p:cNvCxnSpPr/>
                  <p:nvPr/>
                </p:nvCxnSpPr>
                <p:spPr>
                  <a:xfrm flipV="1">
                    <a:off x="1498461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直線コネクタ 211"/>
                  <p:cNvCxnSpPr/>
                  <p:nvPr/>
                </p:nvCxnSpPr>
                <p:spPr>
                  <a:xfrm>
                    <a:off x="1488428" y="2927016"/>
                    <a:ext cx="1872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直線コネクタ 212"/>
                  <p:cNvCxnSpPr/>
                  <p:nvPr/>
                </p:nvCxnSpPr>
                <p:spPr>
                  <a:xfrm>
                    <a:off x="1663180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直線コネクタ 213"/>
                  <p:cNvCxnSpPr/>
                  <p:nvPr/>
                </p:nvCxnSpPr>
                <p:spPr>
                  <a:xfrm>
                    <a:off x="1655712" y="3560400"/>
                    <a:ext cx="32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直線コネクタ 214"/>
                  <p:cNvCxnSpPr/>
                  <p:nvPr/>
                </p:nvCxnSpPr>
                <p:spPr>
                  <a:xfrm flipV="1">
                    <a:off x="1989745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直線コネクタ 215"/>
                  <p:cNvCxnSpPr/>
                  <p:nvPr/>
                </p:nvCxnSpPr>
                <p:spPr>
                  <a:xfrm>
                    <a:off x="1979712" y="2927016"/>
                    <a:ext cx="1872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直線コネクタ 216"/>
                  <p:cNvCxnSpPr/>
                  <p:nvPr/>
                </p:nvCxnSpPr>
                <p:spPr>
                  <a:xfrm>
                    <a:off x="2154464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直線コネクタ 217"/>
                  <p:cNvCxnSpPr/>
                  <p:nvPr/>
                </p:nvCxnSpPr>
                <p:spPr>
                  <a:xfrm>
                    <a:off x="2146996" y="3560400"/>
                    <a:ext cx="32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直線コネクタ 218"/>
                  <p:cNvCxnSpPr/>
                  <p:nvPr/>
                </p:nvCxnSpPr>
                <p:spPr>
                  <a:xfrm flipV="1">
                    <a:off x="2470996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直線コネクタ 219"/>
                  <p:cNvCxnSpPr/>
                  <p:nvPr/>
                </p:nvCxnSpPr>
                <p:spPr>
                  <a:xfrm>
                    <a:off x="2460963" y="2927016"/>
                    <a:ext cx="1872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直線コネクタ 220"/>
                  <p:cNvCxnSpPr/>
                  <p:nvPr/>
                </p:nvCxnSpPr>
                <p:spPr>
                  <a:xfrm>
                    <a:off x="2635715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直線コネクタ 221"/>
                  <p:cNvCxnSpPr/>
                  <p:nvPr/>
                </p:nvCxnSpPr>
                <p:spPr>
                  <a:xfrm>
                    <a:off x="2628247" y="3560400"/>
                    <a:ext cx="32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直線コネクタ 222"/>
                  <p:cNvCxnSpPr/>
                  <p:nvPr/>
                </p:nvCxnSpPr>
                <p:spPr>
                  <a:xfrm flipV="1">
                    <a:off x="2938621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直線コネクタ 223"/>
                  <p:cNvCxnSpPr/>
                  <p:nvPr/>
                </p:nvCxnSpPr>
                <p:spPr>
                  <a:xfrm>
                    <a:off x="2928588" y="2927016"/>
                    <a:ext cx="1872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直線コネクタ 224"/>
                  <p:cNvCxnSpPr/>
                  <p:nvPr/>
                </p:nvCxnSpPr>
                <p:spPr>
                  <a:xfrm>
                    <a:off x="3103340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直線コネクタ 225"/>
                  <p:cNvCxnSpPr/>
                  <p:nvPr/>
                </p:nvCxnSpPr>
                <p:spPr>
                  <a:xfrm>
                    <a:off x="3095872" y="3560400"/>
                    <a:ext cx="32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直線コネクタ 226"/>
                  <p:cNvCxnSpPr/>
                  <p:nvPr/>
                </p:nvCxnSpPr>
                <p:spPr>
                  <a:xfrm flipV="1">
                    <a:off x="3429905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直線コネクタ 227"/>
                  <p:cNvCxnSpPr/>
                  <p:nvPr/>
                </p:nvCxnSpPr>
                <p:spPr>
                  <a:xfrm>
                    <a:off x="3419872" y="2927016"/>
                    <a:ext cx="1872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直線コネクタ 228"/>
                  <p:cNvCxnSpPr/>
                  <p:nvPr/>
                </p:nvCxnSpPr>
                <p:spPr>
                  <a:xfrm>
                    <a:off x="3594624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直線コネクタ 229"/>
                  <p:cNvCxnSpPr/>
                  <p:nvPr/>
                </p:nvCxnSpPr>
                <p:spPr>
                  <a:xfrm>
                    <a:off x="3587156" y="3560400"/>
                    <a:ext cx="46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1" name="テキスト ボックス 200"/>
                <p:cNvSpPr txBox="1"/>
                <p:nvPr/>
              </p:nvSpPr>
              <p:spPr>
                <a:xfrm>
                  <a:off x="3594624" y="3212976"/>
                  <a:ext cx="71846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800" b="1" dirty="0"/>
                    <a:t>. . . </a:t>
                  </a:r>
                  <a:endParaRPr kumimoji="1" lang="ja-JP" altLang="en-US" sz="2800" b="1" dirty="0"/>
                </a:p>
              </p:txBody>
            </p:sp>
          </p:grpSp>
          <p:cxnSp>
            <p:nvCxnSpPr>
              <p:cNvPr id="197" name="直線矢印コネクタ 196"/>
              <p:cNvCxnSpPr/>
              <p:nvPr/>
            </p:nvCxnSpPr>
            <p:spPr>
              <a:xfrm>
                <a:off x="946713" y="3995772"/>
                <a:ext cx="504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テキスト ボックス 197"/>
              <p:cNvSpPr txBox="1"/>
              <p:nvPr/>
            </p:nvSpPr>
            <p:spPr>
              <a:xfrm>
                <a:off x="867026" y="3626440"/>
                <a:ext cx="805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3.08ns</a:t>
                </a:r>
                <a:endParaRPr kumimoji="1" lang="ja-JP" altLang="en-US" dirty="0"/>
              </a:p>
            </p:txBody>
          </p:sp>
          <p:sp>
            <p:nvSpPr>
              <p:cNvPr id="199" name="テキスト ボックス 198"/>
              <p:cNvSpPr txBox="1"/>
              <p:nvPr/>
            </p:nvSpPr>
            <p:spPr>
              <a:xfrm>
                <a:off x="1611174" y="3802185"/>
                <a:ext cx="2687261" cy="365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Micro pulse (324 MHz)</a:t>
                </a:r>
                <a:endParaRPr kumimoji="1" lang="ja-JP" altLang="en-US" sz="1600" dirty="0"/>
              </a:p>
            </p:txBody>
          </p:sp>
        </p:grpSp>
        <p:grpSp>
          <p:nvGrpSpPr>
            <p:cNvPr id="135" name="グループ化 134"/>
            <p:cNvGrpSpPr/>
            <p:nvPr/>
          </p:nvGrpSpPr>
          <p:grpSpPr>
            <a:xfrm>
              <a:off x="467544" y="3061409"/>
              <a:ext cx="4087528" cy="1917829"/>
              <a:chOff x="281936" y="1639833"/>
              <a:chExt cx="4087528" cy="1917829"/>
            </a:xfrm>
          </p:grpSpPr>
          <p:grpSp>
            <p:nvGrpSpPr>
              <p:cNvPr id="168" name="グループ化 167"/>
              <p:cNvGrpSpPr/>
              <p:nvPr/>
            </p:nvGrpSpPr>
            <p:grpSpPr>
              <a:xfrm>
                <a:off x="281936" y="2215897"/>
                <a:ext cx="3809272" cy="648072"/>
                <a:chOff x="281936" y="1988840"/>
                <a:chExt cx="3809272" cy="648072"/>
              </a:xfrm>
            </p:grpSpPr>
            <p:cxnSp>
              <p:nvCxnSpPr>
                <p:cNvPr id="175" name="直線コネクタ 174"/>
                <p:cNvCxnSpPr/>
                <p:nvPr/>
              </p:nvCxnSpPr>
              <p:spPr>
                <a:xfrm>
                  <a:off x="281936" y="2636912"/>
                  <a:ext cx="36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線コネクタ 175"/>
                <p:cNvCxnSpPr/>
                <p:nvPr/>
              </p:nvCxnSpPr>
              <p:spPr>
                <a:xfrm flipV="1">
                  <a:off x="627281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線コネクタ 176"/>
                <p:cNvCxnSpPr/>
                <p:nvPr/>
              </p:nvCxnSpPr>
              <p:spPr>
                <a:xfrm>
                  <a:off x="615600" y="1990912"/>
                  <a:ext cx="36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線コネクタ 177"/>
                <p:cNvCxnSpPr/>
                <p:nvPr/>
              </p:nvCxnSpPr>
              <p:spPr>
                <a:xfrm>
                  <a:off x="966408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線コネクタ 178"/>
                <p:cNvCxnSpPr/>
                <p:nvPr/>
              </p:nvCxnSpPr>
              <p:spPr>
                <a:xfrm>
                  <a:off x="966408" y="2636912"/>
                  <a:ext cx="324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線コネクタ 179"/>
                <p:cNvCxnSpPr/>
                <p:nvPr/>
              </p:nvCxnSpPr>
              <p:spPr>
                <a:xfrm flipV="1">
                  <a:off x="1273713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線コネクタ 180"/>
                <p:cNvCxnSpPr/>
                <p:nvPr/>
              </p:nvCxnSpPr>
              <p:spPr>
                <a:xfrm>
                  <a:off x="1263600" y="1990912"/>
                  <a:ext cx="36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直線コネクタ 181"/>
                <p:cNvCxnSpPr/>
                <p:nvPr/>
              </p:nvCxnSpPr>
              <p:spPr>
                <a:xfrm>
                  <a:off x="1614408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線コネクタ 182"/>
                <p:cNvCxnSpPr/>
                <p:nvPr/>
              </p:nvCxnSpPr>
              <p:spPr>
                <a:xfrm>
                  <a:off x="1607208" y="2636912"/>
                  <a:ext cx="324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線コネクタ 183"/>
                <p:cNvCxnSpPr/>
                <p:nvPr/>
              </p:nvCxnSpPr>
              <p:spPr>
                <a:xfrm flipV="1">
                  <a:off x="1921785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線コネクタ 184"/>
                <p:cNvCxnSpPr/>
                <p:nvPr/>
              </p:nvCxnSpPr>
              <p:spPr>
                <a:xfrm>
                  <a:off x="1911600" y="1990912"/>
                  <a:ext cx="36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線コネクタ 185"/>
                <p:cNvCxnSpPr/>
                <p:nvPr/>
              </p:nvCxnSpPr>
              <p:spPr>
                <a:xfrm>
                  <a:off x="2255208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線コネクタ 186"/>
                <p:cNvCxnSpPr/>
                <p:nvPr/>
              </p:nvCxnSpPr>
              <p:spPr>
                <a:xfrm>
                  <a:off x="2244408" y="2636912"/>
                  <a:ext cx="331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線コネクタ 187"/>
                <p:cNvCxnSpPr/>
                <p:nvPr/>
              </p:nvCxnSpPr>
              <p:spPr>
                <a:xfrm flipV="1">
                  <a:off x="2569857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線コネクタ 188"/>
                <p:cNvCxnSpPr/>
                <p:nvPr/>
              </p:nvCxnSpPr>
              <p:spPr>
                <a:xfrm>
                  <a:off x="2555776" y="1990912"/>
                  <a:ext cx="36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線コネクタ 189"/>
                <p:cNvCxnSpPr/>
                <p:nvPr/>
              </p:nvCxnSpPr>
              <p:spPr>
                <a:xfrm>
                  <a:off x="2910408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線コネクタ 190"/>
                <p:cNvCxnSpPr/>
                <p:nvPr/>
              </p:nvCxnSpPr>
              <p:spPr>
                <a:xfrm>
                  <a:off x="2903208" y="2636912"/>
                  <a:ext cx="324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線コネクタ 191"/>
                <p:cNvCxnSpPr/>
                <p:nvPr/>
              </p:nvCxnSpPr>
              <p:spPr>
                <a:xfrm flipV="1">
                  <a:off x="3217929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線コネクタ 192"/>
                <p:cNvCxnSpPr/>
                <p:nvPr/>
              </p:nvCxnSpPr>
              <p:spPr>
                <a:xfrm>
                  <a:off x="3203848" y="1990912"/>
                  <a:ext cx="36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線コネクタ 193"/>
                <p:cNvCxnSpPr/>
                <p:nvPr/>
              </p:nvCxnSpPr>
              <p:spPr>
                <a:xfrm>
                  <a:off x="3558408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線コネクタ 194"/>
                <p:cNvCxnSpPr/>
                <p:nvPr/>
              </p:nvCxnSpPr>
              <p:spPr>
                <a:xfrm>
                  <a:off x="3551208" y="2636912"/>
                  <a:ext cx="54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9" name="直線矢印コネクタ 168"/>
              <p:cNvCxnSpPr/>
              <p:nvPr/>
            </p:nvCxnSpPr>
            <p:spPr>
              <a:xfrm>
                <a:off x="580174" y="2071881"/>
                <a:ext cx="684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テキスト ボックス 169"/>
              <p:cNvSpPr txBox="1"/>
              <p:nvPr/>
            </p:nvSpPr>
            <p:spPr>
              <a:xfrm>
                <a:off x="543600" y="1639833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814ns</a:t>
                </a:r>
                <a:endParaRPr kumimoji="1" lang="ja-JP" altLang="en-US" dirty="0"/>
              </a:p>
            </p:txBody>
          </p:sp>
          <p:cxnSp>
            <p:nvCxnSpPr>
              <p:cNvPr id="171" name="直線矢印コネクタ 170"/>
              <p:cNvCxnSpPr/>
              <p:nvPr/>
            </p:nvCxnSpPr>
            <p:spPr>
              <a:xfrm>
                <a:off x="1857849" y="2063452"/>
                <a:ext cx="413751" cy="842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テキスト ボックス 171"/>
              <p:cNvSpPr txBox="1"/>
              <p:nvPr/>
            </p:nvSpPr>
            <p:spPr>
              <a:xfrm>
                <a:off x="1749532" y="1639833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456ns</a:t>
                </a:r>
                <a:endParaRPr kumimoji="1" lang="ja-JP" altLang="en-US" dirty="0"/>
              </a:p>
            </p:txBody>
          </p:sp>
          <p:sp>
            <p:nvSpPr>
              <p:cNvPr id="173" name="テキスト ボックス 172"/>
              <p:cNvSpPr txBox="1"/>
              <p:nvPr/>
            </p:nvSpPr>
            <p:spPr>
              <a:xfrm>
                <a:off x="3523910" y="2268741"/>
                <a:ext cx="7184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b="1" dirty="0"/>
                  <a:t>. . . </a:t>
                </a:r>
                <a:endParaRPr kumimoji="1" lang="ja-JP" altLang="en-US" sz="2800" b="1" dirty="0"/>
              </a:p>
            </p:txBody>
          </p:sp>
          <p:sp>
            <p:nvSpPr>
              <p:cNvPr id="174" name="テキスト ボックス 173"/>
              <p:cNvSpPr txBox="1"/>
              <p:nvPr/>
            </p:nvSpPr>
            <p:spPr>
              <a:xfrm>
                <a:off x="353845" y="2926684"/>
                <a:ext cx="4015619" cy="630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Intermediate pulse (1.2285 MHz)</a:t>
                </a:r>
              </a:p>
              <a:p>
                <a:r>
                  <a:rPr lang="en-US" altLang="ja-JP" sz="1600" dirty="0"/>
                  <a:t>(Structure @ injecting into the RCS)</a:t>
                </a:r>
                <a:endParaRPr kumimoji="1" lang="ja-JP" altLang="en-US" sz="1600" dirty="0"/>
              </a:p>
            </p:txBody>
          </p:sp>
        </p:grpSp>
        <p:grpSp>
          <p:nvGrpSpPr>
            <p:cNvPr id="136" name="グループ化 135"/>
            <p:cNvGrpSpPr/>
            <p:nvPr/>
          </p:nvGrpSpPr>
          <p:grpSpPr>
            <a:xfrm>
              <a:off x="106137" y="1308051"/>
              <a:ext cx="4464249" cy="1670317"/>
              <a:chOff x="106137" y="36008"/>
              <a:chExt cx="4464249" cy="1670317"/>
            </a:xfrm>
          </p:grpSpPr>
          <p:grpSp>
            <p:nvGrpSpPr>
              <p:cNvPr id="148" name="グループ化 147"/>
              <p:cNvGrpSpPr/>
              <p:nvPr/>
            </p:nvGrpSpPr>
            <p:grpSpPr>
              <a:xfrm>
                <a:off x="201544" y="620688"/>
                <a:ext cx="4212056" cy="648072"/>
                <a:chOff x="3970800" y="980728"/>
                <a:chExt cx="4212056" cy="648072"/>
              </a:xfrm>
            </p:grpSpPr>
            <p:cxnSp>
              <p:nvCxnSpPr>
                <p:cNvPr id="155" name="直線コネクタ 154"/>
                <p:cNvCxnSpPr/>
                <p:nvPr/>
              </p:nvCxnSpPr>
              <p:spPr>
                <a:xfrm>
                  <a:off x="3970800" y="1628800"/>
                  <a:ext cx="36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線コネクタ 155"/>
                <p:cNvCxnSpPr/>
                <p:nvPr/>
              </p:nvCxnSpPr>
              <p:spPr>
                <a:xfrm flipV="1">
                  <a:off x="4316145" y="980728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線コネクタ 156"/>
                <p:cNvCxnSpPr/>
                <p:nvPr/>
              </p:nvCxnSpPr>
              <p:spPr>
                <a:xfrm>
                  <a:off x="4302064" y="982800"/>
                  <a:ext cx="43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線コネクタ 157"/>
                <p:cNvCxnSpPr/>
                <p:nvPr/>
              </p:nvCxnSpPr>
              <p:spPr>
                <a:xfrm>
                  <a:off x="4726856" y="980728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線コネクタ 158"/>
                <p:cNvCxnSpPr/>
                <p:nvPr/>
              </p:nvCxnSpPr>
              <p:spPr>
                <a:xfrm>
                  <a:off x="4726856" y="1628800"/>
                  <a:ext cx="1051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線コネクタ 159"/>
                <p:cNvCxnSpPr/>
                <p:nvPr/>
              </p:nvCxnSpPr>
              <p:spPr>
                <a:xfrm flipV="1">
                  <a:off x="5773696" y="980728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線コネクタ 160"/>
                <p:cNvCxnSpPr/>
                <p:nvPr/>
              </p:nvCxnSpPr>
              <p:spPr>
                <a:xfrm>
                  <a:off x="5759551" y="982800"/>
                  <a:ext cx="43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線コネクタ 161"/>
                <p:cNvCxnSpPr/>
                <p:nvPr/>
              </p:nvCxnSpPr>
              <p:spPr>
                <a:xfrm>
                  <a:off x="6181256" y="980728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線コネクタ 162"/>
                <p:cNvCxnSpPr/>
                <p:nvPr/>
              </p:nvCxnSpPr>
              <p:spPr>
                <a:xfrm>
                  <a:off x="6181256" y="1628800"/>
                  <a:ext cx="1044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線コネクタ 163"/>
                <p:cNvCxnSpPr/>
                <p:nvPr/>
              </p:nvCxnSpPr>
              <p:spPr>
                <a:xfrm flipV="1">
                  <a:off x="7225200" y="980728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線コネクタ 164"/>
                <p:cNvCxnSpPr/>
                <p:nvPr/>
              </p:nvCxnSpPr>
              <p:spPr>
                <a:xfrm>
                  <a:off x="7214464" y="982800"/>
                  <a:ext cx="43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線コネクタ 165"/>
                <p:cNvCxnSpPr/>
                <p:nvPr/>
              </p:nvCxnSpPr>
              <p:spPr>
                <a:xfrm>
                  <a:off x="7642856" y="980728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線コネクタ 166"/>
                <p:cNvCxnSpPr/>
                <p:nvPr/>
              </p:nvCxnSpPr>
              <p:spPr>
                <a:xfrm>
                  <a:off x="7642856" y="1628800"/>
                  <a:ext cx="54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9" name="テキスト ボックス 148"/>
              <p:cNvSpPr txBox="1"/>
              <p:nvPr/>
            </p:nvSpPr>
            <p:spPr>
              <a:xfrm>
                <a:off x="3275856" y="107340"/>
                <a:ext cx="750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0.5ms</a:t>
                </a:r>
                <a:endParaRPr kumimoji="1" lang="ja-JP" altLang="en-US" dirty="0"/>
              </a:p>
            </p:txBody>
          </p:sp>
          <p:cxnSp>
            <p:nvCxnSpPr>
              <p:cNvPr id="150" name="直線矢印コネクタ 149"/>
              <p:cNvCxnSpPr/>
              <p:nvPr/>
            </p:nvCxnSpPr>
            <p:spPr>
              <a:xfrm>
                <a:off x="3410455" y="476571"/>
                <a:ext cx="51428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矢印コネクタ 150"/>
              <p:cNvCxnSpPr/>
              <p:nvPr/>
            </p:nvCxnSpPr>
            <p:spPr>
              <a:xfrm>
                <a:off x="532808" y="404664"/>
                <a:ext cx="14724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テキスト ボックス 151"/>
              <p:cNvSpPr txBox="1"/>
              <p:nvPr/>
            </p:nvSpPr>
            <p:spPr>
              <a:xfrm>
                <a:off x="975371" y="36008"/>
                <a:ext cx="692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40ms</a:t>
                </a:r>
                <a:endParaRPr kumimoji="1" lang="ja-JP" altLang="en-US" dirty="0"/>
              </a:p>
            </p:txBody>
          </p:sp>
          <p:sp>
            <p:nvSpPr>
              <p:cNvPr id="153" name="テキスト ボックス 152"/>
              <p:cNvSpPr txBox="1"/>
              <p:nvPr/>
            </p:nvSpPr>
            <p:spPr>
              <a:xfrm>
                <a:off x="3851920" y="620688"/>
                <a:ext cx="7184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b="1" dirty="0"/>
                  <a:t>. . . </a:t>
                </a:r>
                <a:endParaRPr kumimoji="1" lang="ja-JP" altLang="en-US" sz="2800" b="1" dirty="0"/>
              </a:p>
            </p:txBody>
          </p:sp>
          <p:sp>
            <p:nvSpPr>
              <p:cNvPr id="154" name="テキスト ボックス 153"/>
              <p:cNvSpPr txBox="1"/>
              <p:nvPr/>
            </p:nvSpPr>
            <p:spPr>
              <a:xfrm>
                <a:off x="106137" y="1336993"/>
                <a:ext cx="13919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Cycle (25 Hz)</a:t>
                </a:r>
                <a:endParaRPr kumimoji="1" lang="ja-JP" altLang="en-US" dirty="0"/>
              </a:p>
            </p:txBody>
          </p:sp>
        </p:grpSp>
        <p:cxnSp>
          <p:nvCxnSpPr>
            <p:cNvPr id="137" name="直線コネクタ 136"/>
            <p:cNvCxnSpPr/>
            <p:nvPr/>
          </p:nvCxnSpPr>
          <p:spPr>
            <a:xfrm flipH="1">
              <a:off x="567316" y="2562511"/>
              <a:ext cx="1437892" cy="755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>
              <a:off x="2391700" y="2540803"/>
              <a:ext cx="1264615" cy="7226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 flipH="1">
              <a:off x="784425" y="4332965"/>
              <a:ext cx="1322968" cy="807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2454897" y="4326982"/>
              <a:ext cx="1217351" cy="8139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62146"/>
              <a:ext cx="6264000" cy="107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" name="テキスト ボックス 141"/>
            <p:cNvSpPr txBox="1"/>
            <p:nvPr/>
          </p:nvSpPr>
          <p:spPr>
            <a:xfrm>
              <a:off x="7092504" y="4283"/>
              <a:ext cx="536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RCS</a:t>
              </a:r>
              <a:endParaRPr kumimoji="1" lang="ja-JP" altLang="en-US" dirty="0"/>
            </a:p>
          </p:txBody>
        </p:sp>
        <p:grpSp>
          <p:nvGrpSpPr>
            <p:cNvPr id="143" name="グループ化 142"/>
            <p:cNvGrpSpPr/>
            <p:nvPr/>
          </p:nvGrpSpPr>
          <p:grpSpPr>
            <a:xfrm>
              <a:off x="6228184" y="-36000"/>
              <a:ext cx="864320" cy="598792"/>
              <a:chOff x="6516216" y="-22792"/>
              <a:chExt cx="864320" cy="598792"/>
            </a:xfrm>
          </p:grpSpPr>
          <p:cxnSp>
            <p:nvCxnSpPr>
              <p:cNvPr id="145" name="直線コネクタ 144"/>
              <p:cNvCxnSpPr/>
              <p:nvPr/>
            </p:nvCxnSpPr>
            <p:spPr>
              <a:xfrm>
                <a:off x="6516216" y="552577"/>
                <a:ext cx="576064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 flipV="1">
                <a:off x="7092504" y="324000"/>
                <a:ext cx="0" cy="2520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線矢印コネクタ 146"/>
              <p:cNvCxnSpPr/>
              <p:nvPr/>
            </p:nvCxnSpPr>
            <p:spPr>
              <a:xfrm flipV="1">
                <a:off x="7092504" y="-22792"/>
                <a:ext cx="288032" cy="36933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テキスト ボックス 143"/>
            <p:cNvSpPr txBox="1"/>
            <p:nvPr/>
          </p:nvSpPr>
          <p:spPr>
            <a:xfrm>
              <a:off x="2928677" y="2580892"/>
              <a:ext cx="13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Macro pulse</a:t>
              </a:r>
              <a:endParaRPr kumimoji="1" lang="ja-JP" altLang="en-US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4211960" y="5745450"/>
            <a:ext cx="4785605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We concentrat</a:t>
            </a:r>
            <a:r>
              <a:rPr lang="en-US" altLang="ja-JP" sz="2000" dirty="0">
                <a:solidFill>
                  <a:srgbClr val="FF0000"/>
                </a:solidFill>
              </a:rPr>
              <a:t>e only on a single micro pulse.</a:t>
            </a:r>
          </a:p>
          <a:p>
            <a:r>
              <a:rPr kumimoji="1" lang="en-US" altLang="ja-JP" sz="2000" dirty="0">
                <a:solidFill>
                  <a:srgbClr val="FF0000"/>
                </a:solidFill>
              </a:rPr>
              <a:t>Use </a:t>
            </a:r>
            <a:r>
              <a:rPr kumimoji="1" lang="en-US" altLang="ja-JP" sz="2000" dirty="0" err="1">
                <a:solidFill>
                  <a:srgbClr val="FF0000"/>
                </a:solidFill>
              </a:rPr>
              <a:t>stripline</a:t>
            </a:r>
            <a:r>
              <a:rPr kumimoji="1" lang="en-US" altLang="ja-JP" sz="2000" dirty="0">
                <a:solidFill>
                  <a:srgbClr val="FF0000"/>
                </a:solidFill>
              </a:rPr>
              <a:t> BPM signal.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648481" y="5869978"/>
            <a:ext cx="544844" cy="44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146720"/>
            <a:ext cx="7182547" cy="834008"/>
          </a:xfrm>
          <a:solidFill>
            <a:srgbClr val="7030A0"/>
          </a:solidFill>
        </p:spPr>
        <p:txBody>
          <a:bodyPr/>
          <a:lstStyle/>
          <a:p>
            <a:pPr algn="l"/>
            <a: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How to cover 0.5 </a:t>
            </a:r>
            <a:r>
              <a:rPr kumimoji="1" lang="en-US" altLang="ja-JP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ms</a:t>
            </a:r>
            <a: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(</a:t>
            </a:r>
            <a:r>
              <a:rPr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~</a:t>
            </a:r>
            <a: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10</a:t>
            </a:r>
            <a:r>
              <a:rPr kumimoji="1" lang="en-US" altLang="ja-JP" sz="2800" b="1" i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5</a:t>
            </a:r>
            <a: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micro pulses)</a:t>
            </a:r>
            <a:b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for practical application?</a:t>
            </a:r>
            <a:endParaRPr kumimoji="1" lang="ja-JP" alt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131496" y="6428184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/>
              <a:pPr>
                <a:defRPr/>
              </a:pPr>
              <a:t>28</a:t>
            </a:fld>
            <a:endParaRPr lang="ja-JP" altLang="en-US" dirty="0"/>
          </a:p>
        </p:txBody>
      </p:sp>
      <p:grpSp>
        <p:nvGrpSpPr>
          <p:cNvPr id="74" name="グループ化 73"/>
          <p:cNvGrpSpPr/>
          <p:nvPr/>
        </p:nvGrpSpPr>
        <p:grpSpPr>
          <a:xfrm>
            <a:off x="251520" y="1568986"/>
            <a:ext cx="7920880" cy="4884350"/>
            <a:chOff x="-100603" y="644573"/>
            <a:chExt cx="10318940" cy="6203742"/>
          </a:xfrm>
        </p:grpSpPr>
        <p:sp>
          <p:nvSpPr>
            <p:cNvPr id="6" name="正方形/長方形 5"/>
            <p:cNvSpPr/>
            <p:nvPr/>
          </p:nvSpPr>
          <p:spPr>
            <a:xfrm rot="2700000">
              <a:off x="2465740" y="2169249"/>
              <a:ext cx="1061020" cy="54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 rot="2700000">
              <a:off x="690799" y="5686276"/>
              <a:ext cx="782752" cy="28382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6603306" y="1995523"/>
              <a:ext cx="567939" cy="39349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 flipV="1">
              <a:off x="569829" y="5712914"/>
              <a:ext cx="3133969" cy="77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636260" y="2202857"/>
              <a:ext cx="5967046" cy="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1204428" y="1672358"/>
              <a:ext cx="0" cy="46892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2966031" y="1699714"/>
              <a:ext cx="0" cy="46892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グループ化 12"/>
            <p:cNvGrpSpPr/>
            <p:nvPr/>
          </p:nvGrpSpPr>
          <p:grpSpPr>
            <a:xfrm rot="-13500000">
              <a:off x="949554" y="1894368"/>
              <a:ext cx="1172050" cy="1305571"/>
              <a:chOff x="5001126" y="4383610"/>
              <a:chExt cx="914400" cy="1049069"/>
            </a:xfrm>
          </p:grpSpPr>
          <p:sp>
            <p:nvSpPr>
              <p:cNvPr id="14" name="円弧 13"/>
              <p:cNvSpPr/>
              <p:nvPr/>
            </p:nvSpPr>
            <p:spPr>
              <a:xfrm rot="8085960">
                <a:off x="5001126" y="4383610"/>
                <a:ext cx="914400" cy="914400"/>
              </a:xfrm>
              <a:prstGeom prst="arc">
                <a:avLst>
                  <a:gd name="adj1" fmla="val 16659462"/>
                  <a:gd name="adj2" fmla="val 2110480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5" name="グループ化 14"/>
              <p:cNvGrpSpPr/>
              <p:nvPr/>
            </p:nvGrpSpPr>
            <p:grpSpPr>
              <a:xfrm>
                <a:off x="5186291" y="5203160"/>
                <a:ext cx="554107" cy="229519"/>
                <a:chOff x="5186291" y="5203160"/>
                <a:chExt cx="554107" cy="229519"/>
              </a:xfrm>
            </p:grpSpPr>
            <p:cxnSp>
              <p:nvCxnSpPr>
                <p:cNvPr id="16" name="直線コネクタ 15"/>
                <p:cNvCxnSpPr>
                  <a:stCxn id="14" idx="2"/>
                </p:cNvCxnSpPr>
                <p:nvPr/>
              </p:nvCxnSpPr>
              <p:spPr>
                <a:xfrm>
                  <a:off x="5186291" y="5208273"/>
                  <a:ext cx="3124" cy="22232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/>
                <p:cNvCxnSpPr>
                  <a:stCxn id="14" idx="0"/>
                </p:cNvCxnSpPr>
                <p:nvPr/>
              </p:nvCxnSpPr>
              <p:spPr>
                <a:xfrm>
                  <a:off x="5737135" y="5203160"/>
                  <a:ext cx="3263" cy="2295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17"/>
                <p:cNvCxnSpPr/>
                <p:nvPr/>
              </p:nvCxnSpPr>
              <p:spPr>
                <a:xfrm>
                  <a:off x="5186291" y="5430596"/>
                  <a:ext cx="55084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テキスト ボックス 18"/>
            <p:cNvSpPr txBox="1"/>
            <p:nvPr/>
          </p:nvSpPr>
          <p:spPr>
            <a:xfrm rot="18833392">
              <a:off x="2854883" y="5817579"/>
              <a:ext cx="12765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/>
                <a:t>t</a:t>
              </a:r>
              <a:r>
                <a:rPr kumimoji="1" lang="en-US" altLang="ja-JP" sz="2000" dirty="0"/>
                <a:t>oroidal mirror</a:t>
              </a:r>
              <a:endParaRPr kumimoji="1" lang="ja-JP" altLang="en-US" sz="20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18951391">
              <a:off x="-39242" y="1338003"/>
              <a:ext cx="13560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/>
                <a:t>t</a:t>
              </a:r>
              <a:r>
                <a:rPr kumimoji="1" lang="en-US" altLang="ja-JP" sz="2000" dirty="0"/>
                <a:t>oroidal mirror</a:t>
              </a:r>
              <a:endParaRPr kumimoji="1" lang="ja-JP" altLang="en-US" sz="20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2749035">
              <a:off x="65316" y="5872349"/>
              <a:ext cx="1244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/>
                <a:t>plane mirror</a:t>
              </a:r>
              <a:endParaRPr kumimoji="1" lang="ja-JP" altLang="en-US" sz="20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851255" y="2539369"/>
              <a:ext cx="2301421" cy="508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/>
                <a:t>Splitter mirror</a:t>
              </a:r>
              <a:endParaRPr kumimoji="1" lang="ja-JP" altLang="en-US" sz="2000" dirty="0"/>
            </a:p>
          </p:txBody>
        </p:sp>
        <p:cxnSp>
          <p:nvCxnSpPr>
            <p:cNvPr id="23" name="直線コネクタ 22"/>
            <p:cNvCxnSpPr/>
            <p:nvPr/>
          </p:nvCxnSpPr>
          <p:spPr>
            <a:xfrm rot="2700000">
              <a:off x="2808006" y="3997436"/>
              <a:ext cx="3294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グループ化 23"/>
            <p:cNvGrpSpPr/>
            <p:nvPr/>
          </p:nvGrpSpPr>
          <p:grpSpPr>
            <a:xfrm>
              <a:off x="5230726" y="1766779"/>
              <a:ext cx="1645138" cy="921496"/>
              <a:chOff x="6413388" y="3133969"/>
              <a:chExt cx="1645138" cy="921496"/>
            </a:xfrm>
          </p:grpSpPr>
          <p:sp>
            <p:nvSpPr>
              <p:cNvPr id="25" name="円弧 24"/>
              <p:cNvSpPr/>
              <p:nvPr/>
            </p:nvSpPr>
            <p:spPr>
              <a:xfrm rot="2700000">
                <a:off x="6413388" y="3141065"/>
                <a:ext cx="914400" cy="914400"/>
              </a:xfrm>
              <a:prstGeom prst="arc">
                <a:avLst>
                  <a:gd name="adj1" fmla="val 16659462"/>
                  <a:gd name="adj2" fmla="val 2110480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弧 25"/>
              <p:cNvSpPr/>
              <p:nvPr/>
            </p:nvSpPr>
            <p:spPr>
              <a:xfrm rot="13500000">
                <a:off x="7144126" y="3133969"/>
                <a:ext cx="914400" cy="914400"/>
              </a:xfrm>
              <a:prstGeom prst="arc">
                <a:avLst>
                  <a:gd name="adj1" fmla="val 16659462"/>
                  <a:gd name="adj2" fmla="val 2110480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7" name="直線コネクタ 26"/>
            <p:cNvCxnSpPr/>
            <p:nvPr/>
          </p:nvCxnSpPr>
          <p:spPr>
            <a:xfrm rot="-2700000">
              <a:off x="2801304" y="3999032"/>
              <a:ext cx="3294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rot="2700000">
              <a:off x="1042152" y="3982418"/>
              <a:ext cx="3294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-2700000">
              <a:off x="1035450" y="3984014"/>
              <a:ext cx="3294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rot="2700000">
              <a:off x="4652012" y="2212778"/>
              <a:ext cx="3294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-2700000">
              <a:off x="4645310" y="2214374"/>
              <a:ext cx="3294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5459340" y="2409168"/>
              <a:ext cx="1240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/>
                <a:t>Lens</a:t>
              </a:r>
              <a:endParaRPr kumimoji="1" lang="en-US" altLang="ja-JP" sz="20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329996" y="2344396"/>
              <a:ext cx="3888341" cy="977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u="sng" dirty="0">
                  <a:solidFill>
                    <a:srgbClr val="FF0000"/>
                  </a:solidFill>
                </a:rPr>
                <a:t>seed laser</a:t>
              </a:r>
            </a:p>
            <a:p>
              <a:r>
                <a:rPr kumimoji="1" lang="en-US" altLang="ja-JP" dirty="0"/>
                <a:t>100mJ, 100psec, </a:t>
              </a:r>
              <a:r>
                <a:rPr lang="en-US" altLang="ja-JP" dirty="0"/>
                <a:t>25Hz</a:t>
              </a:r>
              <a:endParaRPr kumimoji="1" lang="en-US" altLang="ja-JP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188464" y="2258022"/>
              <a:ext cx="1240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/>
                <a:t>waist</a:t>
              </a:r>
              <a:endParaRPr kumimoji="1" lang="en-US" altLang="ja-JP" sz="20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 rot="16200000">
              <a:off x="979230" y="3301338"/>
              <a:ext cx="12405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/>
                <a:t>waist</a:t>
              </a:r>
            </a:p>
            <a:p>
              <a:pPr algn="ctr"/>
              <a:r>
                <a:rPr kumimoji="1" lang="en-US" altLang="ja-JP" sz="2000" dirty="0"/>
                <a:t>(IP)</a:t>
              </a: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 rot="5400000">
              <a:off x="2737608" y="3832971"/>
              <a:ext cx="1240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/>
                <a:t>waist</a:t>
              </a:r>
              <a:endParaRPr kumimoji="1" lang="en-US" altLang="ja-JP" sz="2000" dirty="0"/>
            </a:p>
          </p:txBody>
        </p:sp>
        <p:cxnSp>
          <p:nvCxnSpPr>
            <p:cNvPr id="37" name="直線コネクタ 36"/>
            <p:cNvCxnSpPr/>
            <p:nvPr/>
          </p:nvCxnSpPr>
          <p:spPr>
            <a:xfrm flipH="1">
              <a:off x="6079271" y="2077818"/>
              <a:ext cx="524036" cy="287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 flipV="1">
              <a:off x="6083519" y="2323996"/>
              <a:ext cx="523699" cy="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H="1">
              <a:off x="4816739" y="2070720"/>
              <a:ext cx="1262532" cy="7758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H="1" flipV="1">
              <a:off x="4810638" y="2269931"/>
              <a:ext cx="1268633" cy="54065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H="1" flipV="1">
              <a:off x="1377576" y="2085542"/>
              <a:ext cx="3439164" cy="582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>
              <a:off x="1083697" y="2257154"/>
              <a:ext cx="3760400" cy="8110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 flipV="1">
              <a:off x="1069449" y="2360930"/>
              <a:ext cx="79785" cy="158299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1258572" y="2077818"/>
              <a:ext cx="107783" cy="186610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H="1" flipV="1">
              <a:off x="1265092" y="3914009"/>
              <a:ext cx="23144" cy="188001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1107782" y="3914009"/>
              <a:ext cx="39783" cy="170691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1305686" y="5812671"/>
              <a:ext cx="1547666" cy="3297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グループ化 47"/>
            <p:cNvGrpSpPr/>
            <p:nvPr/>
          </p:nvGrpSpPr>
          <p:grpSpPr>
            <a:xfrm rot="-2700000">
              <a:off x="2041145" y="4732713"/>
              <a:ext cx="1166082" cy="1362768"/>
              <a:chOff x="5001126" y="4383610"/>
              <a:chExt cx="914400" cy="1049069"/>
            </a:xfrm>
          </p:grpSpPr>
          <p:sp>
            <p:nvSpPr>
              <p:cNvPr id="49" name="円弧 48"/>
              <p:cNvSpPr/>
              <p:nvPr/>
            </p:nvSpPr>
            <p:spPr>
              <a:xfrm rot="8085960">
                <a:off x="5001126" y="4383610"/>
                <a:ext cx="914400" cy="914400"/>
              </a:xfrm>
              <a:prstGeom prst="arc">
                <a:avLst>
                  <a:gd name="adj1" fmla="val 16659462"/>
                  <a:gd name="adj2" fmla="val 2110480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5186291" y="5203160"/>
                <a:ext cx="554107" cy="229519"/>
                <a:chOff x="5186291" y="5203160"/>
                <a:chExt cx="554107" cy="229519"/>
              </a:xfrm>
            </p:grpSpPr>
            <p:cxnSp>
              <p:nvCxnSpPr>
                <p:cNvPr id="51" name="直線コネクタ 50"/>
                <p:cNvCxnSpPr>
                  <a:stCxn id="49" idx="2"/>
                </p:cNvCxnSpPr>
                <p:nvPr/>
              </p:nvCxnSpPr>
              <p:spPr>
                <a:xfrm>
                  <a:off x="5186291" y="5208273"/>
                  <a:ext cx="3124" cy="22232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/>
                <p:cNvCxnSpPr>
                  <a:stCxn id="49" idx="0"/>
                </p:cNvCxnSpPr>
                <p:nvPr/>
              </p:nvCxnSpPr>
              <p:spPr>
                <a:xfrm>
                  <a:off x="5737135" y="5203160"/>
                  <a:ext cx="3263" cy="2295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/>
                <p:cNvCxnSpPr/>
                <p:nvPr/>
              </p:nvCxnSpPr>
              <p:spPr>
                <a:xfrm>
                  <a:off x="5186291" y="5430596"/>
                  <a:ext cx="55084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4" name="直線コネクタ 53"/>
            <p:cNvCxnSpPr/>
            <p:nvPr/>
          </p:nvCxnSpPr>
          <p:spPr>
            <a:xfrm>
              <a:off x="1083697" y="5605851"/>
              <a:ext cx="1990188" cy="5893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V="1">
              <a:off x="2846773" y="3982418"/>
              <a:ext cx="69006" cy="186322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 flipV="1">
              <a:off x="3019738" y="3943919"/>
              <a:ext cx="61360" cy="168682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 flipV="1">
              <a:off x="2865826" y="2109510"/>
              <a:ext cx="46982" cy="190110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V="1">
              <a:off x="3012004" y="2284850"/>
              <a:ext cx="61044" cy="167269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H="1" flipV="1">
              <a:off x="2833806" y="1070639"/>
              <a:ext cx="42321" cy="1051760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V="1">
              <a:off x="3097912" y="1055219"/>
              <a:ext cx="44294" cy="1250195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テキスト ボックス 60"/>
            <p:cNvSpPr txBox="1"/>
            <p:nvPr/>
          </p:nvSpPr>
          <p:spPr>
            <a:xfrm>
              <a:off x="2995079" y="2915567"/>
              <a:ext cx="3036746" cy="508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/>
                <a:t>(</a:t>
              </a:r>
              <a:r>
                <a:rPr lang="en-US" altLang="ja-JP" sz="2000" dirty="0">
                  <a:solidFill>
                    <a:srgbClr val="FF0000"/>
                  </a:solidFill>
                </a:rPr>
                <a:t>transmission</a:t>
              </a:r>
              <a:r>
                <a:rPr lang="ja-JP" altLang="en-US" sz="2000" dirty="0">
                  <a:solidFill>
                    <a:srgbClr val="FF0000"/>
                  </a:solidFill>
                </a:rPr>
                <a:t>：</a:t>
              </a:r>
              <a:r>
                <a:rPr lang="en-US" altLang="ja-JP" sz="2000" dirty="0">
                  <a:solidFill>
                    <a:srgbClr val="FF0000"/>
                  </a:solidFill>
                </a:rPr>
                <a:t>~1%</a:t>
              </a:r>
              <a:r>
                <a:rPr lang="en-US" altLang="ja-JP" sz="2000" dirty="0"/>
                <a:t>)</a:t>
              </a: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2011967" y="1873246"/>
              <a:ext cx="255602" cy="659221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2012787" y="5383303"/>
              <a:ext cx="255602" cy="659221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1400334" y="1383963"/>
              <a:ext cx="1543809" cy="508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/>
                <a:t>amplifier</a:t>
              </a:r>
              <a:endParaRPr kumimoji="1" lang="en-US" altLang="ja-JP" sz="2000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1400334" y="4859415"/>
              <a:ext cx="1559288" cy="508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/>
                <a:t>amplifier</a:t>
              </a:r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2602027" y="1061460"/>
              <a:ext cx="788446" cy="231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3088888" y="644573"/>
              <a:ext cx="1835941" cy="89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/>
                <a:t>laser output </a:t>
              </a:r>
            </a:p>
            <a:p>
              <a:r>
                <a:rPr lang="en-US" altLang="ja-JP" sz="2000" dirty="0"/>
                <a:t>monitor</a:t>
              </a:r>
              <a:endParaRPr kumimoji="1" lang="en-US" altLang="ja-JP" sz="2000" dirty="0"/>
            </a:p>
          </p:txBody>
        </p:sp>
        <p:cxnSp>
          <p:nvCxnSpPr>
            <p:cNvPr id="68" name="直線矢印コネクタ 67"/>
            <p:cNvCxnSpPr/>
            <p:nvPr/>
          </p:nvCxnSpPr>
          <p:spPr>
            <a:xfrm flipH="1" flipV="1">
              <a:off x="97823" y="3971585"/>
              <a:ext cx="2649320" cy="10834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テキスト ボックス 68"/>
            <p:cNvSpPr txBox="1"/>
            <p:nvPr/>
          </p:nvSpPr>
          <p:spPr>
            <a:xfrm>
              <a:off x="-100603" y="3903433"/>
              <a:ext cx="1240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>
                  <a:solidFill>
                    <a:srgbClr val="FFC000"/>
                  </a:solidFill>
                </a:rPr>
                <a:t>H</a:t>
              </a:r>
              <a:r>
                <a:rPr kumimoji="1" lang="ja-JP" altLang="en-US" sz="2000" b="1" baseline="30000" dirty="0">
                  <a:solidFill>
                    <a:srgbClr val="FFC000"/>
                  </a:solidFill>
                </a:rPr>
                <a:t>－</a:t>
              </a:r>
              <a:r>
                <a:rPr lang="en-US" altLang="ja-JP" sz="2000" b="1" dirty="0">
                  <a:solidFill>
                    <a:srgbClr val="FFC000"/>
                  </a:solidFill>
                </a:rPr>
                <a:t>beam</a:t>
              </a:r>
              <a:endParaRPr kumimoji="1" lang="en-US" altLang="ja-JP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70" name="フリーフォーム 69"/>
            <p:cNvSpPr/>
            <p:nvPr/>
          </p:nvSpPr>
          <p:spPr>
            <a:xfrm>
              <a:off x="238801" y="3644881"/>
              <a:ext cx="314325" cy="317810"/>
            </a:xfrm>
            <a:custGeom>
              <a:avLst/>
              <a:gdLst>
                <a:gd name="connsiteX0" fmla="*/ 0 w 738188"/>
                <a:gd name="connsiteY0" fmla="*/ 676276 h 679761"/>
                <a:gd name="connsiteX1" fmla="*/ 119063 w 738188"/>
                <a:gd name="connsiteY1" fmla="*/ 661988 h 679761"/>
                <a:gd name="connsiteX2" fmla="*/ 228600 w 738188"/>
                <a:gd name="connsiteY2" fmla="*/ 538163 h 679761"/>
                <a:gd name="connsiteX3" fmla="*/ 381000 w 738188"/>
                <a:gd name="connsiteY3" fmla="*/ 1 h 679761"/>
                <a:gd name="connsiteX4" fmla="*/ 528638 w 738188"/>
                <a:gd name="connsiteY4" fmla="*/ 542926 h 679761"/>
                <a:gd name="connsiteX5" fmla="*/ 633413 w 738188"/>
                <a:gd name="connsiteY5" fmla="*/ 657226 h 679761"/>
                <a:gd name="connsiteX6" fmla="*/ 738188 w 738188"/>
                <a:gd name="connsiteY6" fmla="*/ 661988 h 6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188" h="679761">
                  <a:moveTo>
                    <a:pt x="0" y="676276"/>
                  </a:moveTo>
                  <a:cubicBezTo>
                    <a:pt x="40481" y="680641"/>
                    <a:pt x="80963" y="685007"/>
                    <a:pt x="119063" y="661988"/>
                  </a:cubicBezTo>
                  <a:cubicBezTo>
                    <a:pt x="157163" y="638969"/>
                    <a:pt x="184944" y="648494"/>
                    <a:pt x="228600" y="538163"/>
                  </a:cubicBezTo>
                  <a:cubicBezTo>
                    <a:pt x="272256" y="427832"/>
                    <a:pt x="330994" y="-793"/>
                    <a:pt x="381000" y="1"/>
                  </a:cubicBezTo>
                  <a:cubicBezTo>
                    <a:pt x="431006" y="795"/>
                    <a:pt x="486569" y="433389"/>
                    <a:pt x="528638" y="542926"/>
                  </a:cubicBezTo>
                  <a:cubicBezTo>
                    <a:pt x="570707" y="652463"/>
                    <a:pt x="598488" y="637382"/>
                    <a:pt x="633413" y="657226"/>
                  </a:cubicBezTo>
                  <a:cubicBezTo>
                    <a:pt x="668338" y="677070"/>
                    <a:pt x="703263" y="669529"/>
                    <a:pt x="738188" y="661988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/>
            <p:cNvSpPr/>
            <p:nvPr/>
          </p:nvSpPr>
          <p:spPr>
            <a:xfrm>
              <a:off x="6176931" y="1756252"/>
              <a:ext cx="314325" cy="317810"/>
            </a:xfrm>
            <a:custGeom>
              <a:avLst/>
              <a:gdLst>
                <a:gd name="connsiteX0" fmla="*/ 0 w 738188"/>
                <a:gd name="connsiteY0" fmla="*/ 676276 h 679761"/>
                <a:gd name="connsiteX1" fmla="*/ 119063 w 738188"/>
                <a:gd name="connsiteY1" fmla="*/ 661988 h 679761"/>
                <a:gd name="connsiteX2" fmla="*/ 228600 w 738188"/>
                <a:gd name="connsiteY2" fmla="*/ 538163 h 679761"/>
                <a:gd name="connsiteX3" fmla="*/ 381000 w 738188"/>
                <a:gd name="connsiteY3" fmla="*/ 1 h 679761"/>
                <a:gd name="connsiteX4" fmla="*/ 528638 w 738188"/>
                <a:gd name="connsiteY4" fmla="*/ 542926 h 679761"/>
                <a:gd name="connsiteX5" fmla="*/ 633413 w 738188"/>
                <a:gd name="connsiteY5" fmla="*/ 657226 h 679761"/>
                <a:gd name="connsiteX6" fmla="*/ 738188 w 738188"/>
                <a:gd name="connsiteY6" fmla="*/ 661988 h 6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188" h="679761">
                  <a:moveTo>
                    <a:pt x="0" y="676276"/>
                  </a:moveTo>
                  <a:cubicBezTo>
                    <a:pt x="40481" y="680641"/>
                    <a:pt x="80963" y="685007"/>
                    <a:pt x="119063" y="661988"/>
                  </a:cubicBezTo>
                  <a:cubicBezTo>
                    <a:pt x="157163" y="638969"/>
                    <a:pt x="184944" y="648494"/>
                    <a:pt x="228600" y="538163"/>
                  </a:cubicBezTo>
                  <a:cubicBezTo>
                    <a:pt x="272256" y="427832"/>
                    <a:pt x="330994" y="-793"/>
                    <a:pt x="381000" y="1"/>
                  </a:cubicBezTo>
                  <a:cubicBezTo>
                    <a:pt x="431006" y="795"/>
                    <a:pt x="486569" y="433389"/>
                    <a:pt x="528638" y="542926"/>
                  </a:cubicBezTo>
                  <a:cubicBezTo>
                    <a:pt x="570707" y="652463"/>
                    <a:pt x="598488" y="637382"/>
                    <a:pt x="633413" y="657226"/>
                  </a:cubicBezTo>
                  <a:cubicBezTo>
                    <a:pt x="668338" y="677070"/>
                    <a:pt x="703263" y="669529"/>
                    <a:pt x="738188" y="66198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/>
            <p:cNvSpPr/>
            <p:nvPr/>
          </p:nvSpPr>
          <p:spPr>
            <a:xfrm>
              <a:off x="6176931" y="1763747"/>
              <a:ext cx="314325" cy="317810"/>
            </a:xfrm>
            <a:custGeom>
              <a:avLst/>
              <a:gdLst>
                <a:gd name="connsiteX0" fmla="*/ 0 w 738188"/>
                <a:gd name="connsiteY0" fmla="*/ 676276 h 679761"/>
                <a:gd name="connsiteX1" fmla="*/ 119063 w 738188"/>
                <a:gd name="connsiteY1" fmla="*/ 661988 h 679761"/>
                <a:gd name="connsiteX2" fmla="*/ 228600 w 738188"/>
                <a:gd name="connsiteY2" fmla="*/ 538163 h 679761"/>
                <a:gd name="connsiteX3" fmla="*/ 381000 w 738188"/>
                <a:gd name="connsiteY3" fmla="*/ 1 h 679761"/>
                <a:gd name="connsiteX4" fmla="*/ 528638 w 738188"/>
                <a:gd name="connsiteY4" fmla="*/ 542926 h 679761"/>
                <a:gd name="connsiteX5" fmla="*/ 633413 w 738188"/>
                <a:gd name="connsiteY5" fmla="*/ 657226 h 679761"/>
                <a:gd name="connsiteX6" fmla="*/ 738188 w 738188"/>
                <a:gd name="connsiteY6" fmla="*/ 661988 h 6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188" h="679761">
                  <a:moveTo>
                    <a:pt x="0" y="676276"/>
                  </a:moveTo>
                  <a:cubicBezTo>
                    <a:pt x="40481" y="680641"/>
                    <a:pt x="80963" y="685007"/>
                    <a:pt x="119063" y="661988"/>
                  </a:cubicBezTo>
                  <a:cubicBezTo>
                    <a:pt x="157163" y="638969"/>
                    <a:pt x="184944" y="648494"/>
                    <a:pt x="228600" y="538163"/>
                  </a:cubicBezTo>
                  <a:cubicBezTo>
                    <a:pt x="272256" y="427832"/>
                    <a:pt x="330994" y="-793"/>
                    <a:pt x="381000" y="1"/>
                  </a:cubicBezTo>
                  <a:cubicBezTo>
                    <a:pt x="431006" y="795"/>
                    <a:pt x="486569" y="433389"/>
                    <a:pt x="528638" y="542926"/>
                  </a:cubicBezTo>
                  <a:cubicBezTo>
                    <a:pt x="570707" y="652463"/>
                    <a:pt x="598488" y="637382"/>
                    <a:pt x="633413" y="657226"/>
                  </a:cubicBezTo>
                  <a:cubicBezTo>
                    <a:pt x="668338" y="677070"/>
                    <a:pt x="703263" y="669529"/>
                    <a:pt x="738188" y="66198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/>
            <p:cNvSpPr/>
            <p:nvPr/>
          </p:nvSpPr>
          <p:spPr>
            <a:xfrm rot="16200000">
              <a:off x="796935" y="2902253"/>
              <a:ext cx="248664" cy="345213"/>
            </a:xfrm>
            <a:custGeom>
              <a:avLst/>
              <a:gdLst>
                <a:gd name="connsiteX0" fmla="*/ 0 w 738188"/>
                <a:gd name="connsiteY0" fmla="*/ 676276 h 679761"/>
                <a:gd name="connsiteX1" fmla="*/ 119063 w 738188"/>
                <a:gd name="connsiteY1" fmla="*/ 661988 h 679761"/>
                <a:gd name="connsiteX2" fmla="*/ 228600 w 738188"/>
                <a:gd name="connsiteY2" fmla="*/ 538163 h 679761"/>
                <a:gd name="connsiteX3" fmla="*/ 381000 w 738188"/>
                <a:gd name="connsiteY3" fmla="*/ 1 h 679761"/>
                <a:gd name="connsiteX4" fmla="*/ 528638 w 738188"/>
                <a:gd name="connsiteY4" fmla="*/ 542926 h 679761"/>
                <a:gd name="connsiteX5" fmla="*/ 633413 w 738188"/>
                <a:gd name="connsiteY5" fmla="*/ 657226 h 679761"/>
                <a:gd name="connsiteX6" fmla="*/ 738188 w 738188"/>
                <a:gd name="connsiteY6" fmla="*/ 661988 h 6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188" h="679761">
                  <a:moveTo>
                    <a:pt x="0" y="676276"/>
                  </a:moveTo>
                  <a:cubicBezTo>
                    <a:pt x="40481" y="680641"/>
                    <a:pt x="80963" y="685007"/>
                    <a:pt x="119063" y="661988"/>
                  </a:cubicBezTo>
                  <a:cubicBezTo>
                    <a:pt x="157163" y="638969"/>
                    <a:pt x="184944" y="648494"/>
                    <a:pt x="228600" y="538163"/>
                  </a:cubicBezTo>
                  <a:cubicBezTo>
                    <a:pt x="272256" y="427832"/>
                    <a:pt x="330994" y="-793"/>
                    <a:pt x="381000" y="1"/>
                  </a:cubicBezTo>
                  <a:cubicBezTo>
                    <a:pt x="431006" y="795"/>
                    <a:pt x="486569" y="433389"/>
                    <a:pt x="528638" y="542926"/>
                  </a:cubicBezTo>
                  <a:cubicBezTo>
                    <a:pt x="570707" y="652463"/>
                    <a:pt x="598488" y="637382"/>
                    <a:pt x="633413" y="657226"/>
                  </a:cubicBezTo>
                  <a:cubicBezTo>
                    <a:pt x="668338" y="677070"/>
                    <a:pt x="703263" y="669529"/>
                    <a:pt x="738188" y="66198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5" name="テキスト ボックス 74"/>
          <p:cNvSpPr txBox="1"/>
          <p:nvPr/>
        </p:nvSpPr>
        <p:spPr>
          <a:xfrm>
            <a:off x="3635896" y="4005064"/>
            <a:ext cx="5155963" cy="224676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Calibri" panose="020F0502020204030204" pitchFamily="34" charset="0"/>
              </a:rPr>
              <a:t>One candidate: Laser storage ring, originally </a:t>
            </a:r>
          </a:p>
          <a:p>
            <a:r>
              <a:rPr kumimoji="1" lang="en-US" altLang="ja-JP" sz="2000" dirty="0">
                <a:latin typeface="Calibri" panose="020F0502020204030204" pitchFamily="34" charset="0"/>
              </a:rPr>
              <a:t>proposed </a:t>
            </a:r>
            <a:r>
              <a:rPr lang="en-US" altLang="ja-JP" sz="2000" dirty="0">
                <a:latin typeface="Calibri" panose="020F0502020204030204" pitchFamily="34" charset="0"/>
              </a:rPr>
              <a:t> </a:t>
            </a:r>
            <a:r>
              <a:rPr kumimoji="1" lang="en-US" altLang="ja-JP" sz="2000" dirty="0">
                <a:latin typeface="Calibri" panose="020F0502020204030204" pitchFamily="34" charset="0"/>
              </a:rPr>
              <a:t>by Isao Yamane.</a:t>
            </a:r>
          </a:p>
          <a:p>
            <a:r>
              <a:rPr lang="en-US" altLang="ja-JP" sz="2000" dirty="0">
                <a:latin typeface="Calibri" panose="020F0502020204030204" pitchFamily="34" charset="0"/>
              </a:rPr>
              <a:t>We plan for detail R&amp;D studies but many issues </a:t>
            </a:r>
          </a:p>
          <a:p>
            <a:r>
              <a:rPr lang="en-US" altLang="ja-JP" sz="2000" dirty="0">
                <a:latin typeface="Calibri" panose="020F0502020204030204" pitchFamily="34" charset="0"/>
              </a:rPr>
              <a:t>to realize full specifications, especially for </a:t>
            </a:r>
          </a:p>
          <a:p>
            <a:r>
              <a:rPr lang="en-US" altLang="ja-JP" sz="2000" dirty="0">
                <a:latin typeface="Calibri" panose="020F0502020204030204" pitchFamily="34" charset="0"/>
              </a:rPr>
              <a:t>the excimer laser.</a:t>
            </a:r>
          </a:p>
          <a:p>
            <a:r>
              <a:rPr lang="en-US" altLang="ja-JP" sz="2000" dirty="0">
                <a:latin typeface="Calibri" panose="020F0502020204030204" pitchFamily="34" charset="0"/>
              </a:rPr>
              <a:t>Amplification, laser life time …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</a:rPr>
              <a:t>Alternative ideas should come.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09092" y="119675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H. Harada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0010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5192" y="202630"/>
            <a:ext cx="7931224" cy="778098"/>
          </a:xfrm>
        </p:spPr>
        <p:txBody>
          <a:bodyPr>
            <a:noAutofit/>
          </a:bodyPr>
          <a:lstStyle/>
          <a:p>
            <a:pPr algn="l"/>
            <a:r>
              <a:rPr lang="en-US" altLang="ja-JP" sz="2800" dirty="0"/>
              <a:t>Measurement method of stripping efficiency </a:t>
            </a:r>
            <a:br>
              <a:rPr lang="en-US" altLang="ja-JP" sz="2800" dirty="0"/>
            </a:br>
            <a:r>
              <a:rPr lang="en-US" altLang="ja-JP" sz="2800" dirty="0"/>
              <a:t>of a </a:t>
            </a:r>
            <a:r>
              <a:rPr lang="en-US" altLang="ja-JP" sz="2800" dirty="0">
                <a:solidFill>
                  <a:srgbClr val="FF0000"/>
                </a:solidFill>
              </a:rPr>
              <a:t>single micro pulse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5085184"/>
            <a:ext cx="7213963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Checked by inserting L-3BT scrapper at present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(Charge-exchange type transverse beam halo scrapper. Stripped protons go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to the 100-deg. Beam dump)</a:t>
            </a:r>
          </a:p>
        </p:txBody>
      </p:sp>
      <p:pic>
        <p:nvPicPr>
          <p:cNvPr id="37" name="Picture 2" descr="C:\Users\User\Documents\Laser-Stripping\KAKENHI-2017\Fig-Kakenhi-2017\Fig-POP-place-20171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646607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2367959" y="3104560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2267744" y="3103106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C:\Users\User\Documents\conference.workshop-2012-\IBIC2017\Scrapper-and-beam-dem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76368"/>
            <a:ext cx="5045075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E77-D601-43E7-AB8D-40321C4DCF27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08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300460" y="1156097"/>
            <a:ext cx="8375996" cy="4154984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" b="1" i="1" dirty="0">
              <a:solidFill>
                <a:srgbClr val="0000FF"/>
              </a:solidFill>
              <a:latin typeface="Calibri" pitchFamily="34" charset="0"/>
              <a:ea typeface="ＭＳ Ｐゴシック" pitchFamily="50" charset="-128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600" b="1" dirty="0">
                <a:solidFill>
                  <a:srgbClr val="000000"/>
                </a:solidFill>
                <a:latin typeface="Book Antiqua" panose="02040602050305030304" pitchFamily="18" charset="0"/>
                <a:ea typeface="HGP創英角ﾎﾟｯﾌﾟ体" panose="040B0A00000000000000" pitchFamily="50" charset="-128"/>
              </a:rPr>
              <a:t>Outline:</a:t>
            </a:r>
            <a:r>
              <a:rPr lang="en-US" altLang="ja-JP" sz="2400" b="1" dirty="0">
                <a:solidFill>
                  <a:srgbClr val="0000FF"/>
                </a:solidFill>
                <a:latin typeface="Book Antiqua" panose="02040602050305030304" pitchFamily="18" charset="0"/>
                <a:ea typeface="HGP創英角ﾎﾟｯﾌﾟ体" panose="040B0A00000000000000" pitchFamily="50" charset="-128"/>
              </a:rPr>
              <a:t>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400" b="1" dirty="0">
              <a:solidFill>
                <a:srgbClr val="0000FF"/>
              </a:solidFill>
              <a:latin typeface="Book Antiqua" panose="02040602050305030304" pitchFamily="18" charset="0"/>
              <a:ea typeface="HGP創英角ﾎﾟｯﾌﾟ体" panose="040B0A00000000000000" pitchFamily="50" charset="-128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400" b="1" dirty="0">
              <a:solidFill>
                <a:srgbClr val="0000FF"/>
              </a:solidFill>
              <a:latin typeface="Book Antiqua" panose="02040602050305030304" pitchFamily="18" charset="0"/>
              <a:ea typeface="HGS行書体" panose="03000600000000000000" pitchFamily="66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>
                <a:solidFill>
                  <a:srgbClr val="0000FF"/>
                </a:solidFill>
                <a:latin typeface="Book Antiqua" panose="02040602050305030304" pitchFamily="18" charset="0"/>
                <a:ea typeface="HGS行書体" panose="03000600000000000000" pitchFamily="66" charset="-128"/>
              </a:rPr>
              <a:t> 1.  Brief introduction of J-PARC and the RCS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200" dirty="0">
              <a:solidFill>
                <a:srgbClr val="0000FF"/>
              </a:solidFill>
              <a:latin typeface="Book Antiqua" panose="02040602050305030304" pitchFamily="18" charset="0"/>
              <a:ea typeface="HGS行書体" panose="03000600000000000000" pitchFamily="66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>
                <a:solidFill>
                  <a:srgbClr val="0000FF"/>
                </a:solidFill>
                <a:latin typeface="Book Antiqua" panose="02040602050305030304" pitchFamily="18" charset="0"/>
                <a:ea typeface="HGS行書体" panose="03000600000000000000" pitchFamily="66" charset="-128"/>
              </a:rPr>
              <a:t> 2.  Motivation of H</a:t>
            </a:r>
            <a:r>
              <a:rPr lang="en-US" altLang="ja-JP" sz="3200" baseline="30000" dirty="0">
                <a:solidFill>
                  <a:srgbClr val="0000FF"/>
                </a:solidFill>
                <a:latin typeface="Book Antiqua" panose="02040602050305030304" pitchFamily="18" charset="0"/>
                <a:ea typeface="HGS行書体" panose="03000600000000000000" pitchFamily="66" charset="-128"/>
              </a:rPr>
              <a:t>-</a:t>
            </a:r>
            <a:r>
              <a:rPr lang="en-US" altLang="ja-JP" sz="3200" dirty="0">
                <a:solidFill>
                  <a:srgbClr val="0000FF"/>
                </a:solidFill>
                <a:latin typeface="Book Antiqua" panose="02040602050305030304" pitchFamily="18" charset="0"/>
                <a:ea typeface="HGS行書体" panose="03000600000000000000" pitchFamily="66" charset="-128"/>
              </a:rPr>
              <a:t> laser stripping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200" dirty="0">
              <a:solidFill>
                <a:srgbClr val="0000FF"/>
              </a:solidFill>
              <a:latin typeface="Book Antiqua" panose="02040602050305030304" pitchFamily="18" charset="0"/>
              <a:ea typeface="HGS行書体" panose="03000600000000000000" pitchFamily="66" charset="-128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>
                <a:solidFill>
                  <a:srgbClr val="0000FF"/>
                </a:solidFill>
                <a:latin typeface="Book Antiqua" panose="02040602050305030304" pitchFamily="18" charset="0"/>
                <a:ea typeface="HGS行書体" panose="03000600000000000000" pitchFamily="66" charset="-128"/>
              </a:rPr>
              <a:t> 3.  Principle of H</a:t>
            </a:r>
            <a:r>
              <a:rPr lang="en-US" altLang="ja-JP" sz="3200" baseline="30000" dirty="0">
                <a:solidFill>
                  <a:srgbClr val="0000FF"/>
                </a:solidFill>
                <a:latin typeface="Book Antiqua" panose="02040602050305030304" pitchFamily="18" charset="0"/>
                <a:ea typeface="HGS行書体" panose="03000600000000000000" pitchFamily="66" charset="-128"/>
              </a:rPr>
              <a:t>-</a:t>
            </a:r>
            <a:r>
              <a:rPr lang="en-US" altLang="ja-JP" sz="3200" dirty="0">
                <a:solidFill>
                  <a:srgbClr val="0000FF"/>
                </a:solidFill>
                <a:latin typeface="Book Antiqua" panose="02040602050305030304" pitchFamily="18" charset="0"/>
                <a:ea typeface="HGS行書体" panose="03000600000000000000" pitchFamily="66" charset="-128"/>
              </a:rPr>
              <a:t> stripping by only lasers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200" dirty="0">
              <a:solidFill>
                <a:srgbClr val="0000FF"/>
              </a:solidFill>
              <a:latin typeface="Book Antiqua" panose="02040602050305030304" pitchFamily="18" charset="0"/>
              <a:ea typeface="HGS行書体" panose="03000600000000000000" pitchFamily="66" charset="-128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>
                <a:solidFill>
                  <a:srgbClr val="0000FF"/>
                </a:solidFill>
                <a:latin typeface="Book Antiqua" panose="02040602050305030304" pitchFamily="18" charset="0"/>
                <a:ea typeface="HGS行書体" panose="03000600000000000000" pitchFamily="66" charset="-128"/>
              </a:rPr>
              <a:t> 4.  Experimental strategy, progress to date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200" dirty="0">
              <a:solidFill>
                <a:srgbClr val="0000FF"/>
              </a:solidFill>
              <a:latin typeface="Book Antiqua" panose="02040602050305030304" pitchFamily="18" charset="0"/>
              <a:ea typeface="HGS行書体" panose="03000600000000000000" pitchFamily="66" charset="-128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>
                <a:solidFill>
                  <a:srgbClr val="0000FF"/>
                </a:solidFill>
                <a:latin typeface="Book Antiqua" panose="02040602050305030304" pitchFamily="18" charset="0"/>
                <a:ea typeface="HGS行書体" panose="03000600000000000000" pitchFamily="66" charset="-128"/>
              </a:rPr>
              <a:t> 5.  Summary and outlook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456F76-F211-435F-AEB4-C1C20562582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</p:spTree>
    <p:extLst>
      <p:ext uri="{BB962C8B-B14F-4D97-AF65-F5344CB8AC3E}">
        <p14:creationId xmlns:p14="http://schemas.microsoft.com/office/powerpoint/2010/main" val="2343092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920880" cy="706090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Measurement techniques: Experimental results</a:t>
            </a:r>
            <a:endParaRPr kumimoji="1" lang="ja-JP" altLang="en-US" sz="2800" dirty="0"/>
          </a:p>
        </p:txBody>
      </p:sp>
      <p:pic>
        <p:nvPicPr>
          <p:cNvPr id="3074" name="Picture 2" descr="C:\Users\User\Documents\conference.workshop-2012-\IBIC2017\161227-rawsignal-100deg-l3b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3777041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cuments\conference.workshop-2012-\IBIC2017\161227-fft-100deg-l3b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99" y="980728"/>
            <a:ext cx="3875914" cy="35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017301" y="1556792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FFT</a:t>
            </a:r>
            <a:endParaRPr kumimoji="1" lang="ja-JP" altLang="en-US" sz="2800" dirty="0"/>
          </a:p>
        </p:txBody>
      </p:sp>
      <p:sp>
        <p:nvSpPr>
          <p:cNvPr id="5" name="右矢印 4"/>
          <p:cNvSpPr/>
          <p:nvPr/>
        </p:nvSpPr>
        <p:spPr>
          <a:xfrm>
            <a:off x="3884545" y="1945035"/>
            <a:ext cx="996852" cy="503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 descr="C:\Users\User\Documents\conference.workshop-2012-\IBIC2017\161227-fraction-100deg-l3b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69160"/>
            <a:ext cx="2541979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95536" y="4869160"/>
            <a:ext cx="47700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Stripping efficiency of single </a:t>
            </a:r>
            <a:r>
              <a:rPr kumimoji="1" lang="en-US" altLang="ja-JP" dirty="0">
                <a:solidFill>
                  <a:srgbClr val="FF0000"/>
                </a:solidFill>
              </a:rPr>
              <a:t>medium pulse </a:t>
            </a:r>
          </a:p>
          <a:p>
            <a:r>
              <a:rPr lang="en-US" altLang="ja-JP" dirty="0"/>
              <a:t>can easily be obtained by using FFT analysis.</a:t>
            </a:r>
          </a:p>
          <a:p>
            <a:endParaRPr kumimoji="1" lang="en-US" altLang="ja-JP" sz="600" dirty="0"/>
          </a:p>
          <a:p>
            <a:r>
              <a:rPr lang="en-US" altLang="ja-JP" b="1" dirty="0">
                <a:solidFill>
                  <a:srgbClr val="FF0000"/>
                </a:solidFill>
              </a:rPr>
              <a:t>However, we have to obtain stripping efficiency 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of a single micro pulse of 324 </a:t>
            </a:r>
            <a:r>
              <a:rPr lang="en-US" altLang="ja-JP" b="1" dirty="0" err="1">
                <a:solidFill>
                  <a:srgbClr val="FF0000"/>
                </a:solidFill>
              </a:rPr>
              <a:t>MHz.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kumimoji="1" lang="en-US" altLang="ja-JP" dirty="0">
                <a:sym typeface="Wingdings" panose="05000000000000000000" pitchFamily="2" charset="2"/>
              </a:rPr>
              <a:t> Analysis of individual micro pulse</a:t>
            </a:r>
            <a:endParaRPr kumimoji="1" lang="ja-JP" altLang="en-US" dirty="0"/>
          </a:p>
        </p:txBody>
      </p:sp>
      <p:sp>
        <p:nvSpPr>
          <p:cNvPr id="7" name="下矢印 6"/>
          <p:cNvSpPr/>
          <p:nvPr/>
        </p:nvSpPr>
        <p:spPr>
          <a:xfrm>
            <a:off x="6687856" y="4400692"/>
            <a:ext cx="360040" cy="468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</p:spPr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3E77-D601-43E7-AB8D-40321C4DCF27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52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17140" y="116632"/>
            <a:ext cx="4968552" cy="576064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Analysis of individual micro pulse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84430" y="4077072"/>
            <a:ext cx="4664034" cy="10926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800" dirty="0">
                <a:solidFill>
                  <a:srgbClr val="00B050"/>
                </a:solidFill>
                <a:latin typeface="Calibri"/>
                <a:ea typeface="ＭＳ Ｐゴシック"/>
              </a:rPr>
              <a:t>●</a:t>
            </a:r>
            <a:r>
              <a:rPr lang="ja-JP" altLang="en-US" sz="18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New effort to measure micro pulse stripping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srgbClr val="FF0000"/>
                </a:solidFill>
                <a:latin typeface="Calibri"/>
                <a:ea typeface="ＭＳ Ｐゴシック"/>
              </a:rPr>
              <a:t>e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fficiency.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1050" dirty="0">
              <a:solidFill>
                <a:srgbClr val="00B050"/>
              </a:solidFill>
              <a:latin typeface="Calibri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dirty="0">
                <a:solidFill>
                  <a:srgbClr val="00B050"/>
                </a:solidFill>
                <a:latin typeface="Calibri"/>
                <a:ea typeface="ＭＳ Ｐゴシック"/>
              </a:rPr>
              <a:t>●</a:t>
            </a:r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Calibri"/>
                <a:ea typeface="ＭＳ Ｐゴシック"/>
              </a:rPr>
              <a:t>Can be utilized also for micro 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pulse stability.</a:t>
            </a:r>
          </a:p>
        </p:txBody>
      </p:sp>
      <p:pic>
        <p:nvPicPr>
          <p:cNvPr id="5122" name="Picture 2" descr="C:\Users\User\Documents\conference.workshop-2012-\IBIC2017\161227-rawsignal-100deg-l3bt-fewpul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1024"/>
            <a:ext cx="5752923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cuments\conference.workshop-2012-\IBIC2017\161227-eff-fewpulses-100deg-l3b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3562388" cy="24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068347" y="69269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100-deg. dump (p)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01416" y="692696"/>
            <a:ext cx="156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L-3BT line</a:t>
            </a:r>
            <a:r>
              <a:rPr kumimoji="1" lang="en-US" altLang="ja-JP" dirty="0"/>
              <a:t> (H</a:t>
            </a:r>
            <a:r>
              <a:rPr kumimoji="1" lang="en-US" altLang="ja-JP" baseline="30000" dirty="0">
                <a:latin typeface="Symbol" panose="05050102010706020507" pitchFamily="18" charset="2"/>
              </a:rPr>
              <a:t>-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1937" y="3645024"/>
            <a:ext cx="2223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Fraction p : pink to red</a:t>
            </a:r>
          </a:p>
          <a:p>
            <a:r>
              <a:rPr kumimoji="1" lang="en-US" altLang="ja-JP" sz="1600" dirty="0"/>
              <a:t>Fraction H</a:t>
            </a:r>
            <a:r>
              <a:rPr kumimoji="1" lang="en-US" altLang="ja-JP" sz="1600" baseline="30000" dirty="0">
                <a:latin typeface="Symbol" panose="05050102010706020507" pitchFamily="18" charset="2"/>
              </a:rPr>
              <a:t>-</a:t>
            </a:r>
            <a:r>
              <a:rPr kumimoji="1" lang="en-US" altLang="ja-JP" sz="1600" dirty="0"/>
              <a:t> black to blue</a:t>
            </a:r>
            <a:endParaRPr kumimoji="1" lang="ja-JP" altLang="en-US" sz="1600" dirty="0"/>
          </a:p>
        </p:txBody>
      </p:sp>
      <p:sp>
        <p:nvSpPr>
          <p:cNvPr id="8" name="下矢印 7"/>
          <p:cNvSpPr/>
          <p:nvPr/>
        </p:nvSpPr>
        <p:spPr>
          <a:xfrm>
            <a:off x="2904388" y="3645025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2136" y="6448251"/>
            <a:ext cx="2133600" cy="365125"/>
          </a:xfrm>
        </p:spPr>
        <p:txBody>
          <a:bodyPr/>
          <a:lstStyle/>
          <a:p>
            <a:r>
              <a:rPr kumimoji="1" lang="en-US" altLang="ja-JP" dirty="0"/>
              <a:t>P.K. Saha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24373E77-D601-43E7-AB8D-40321C4DCF27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>
          <a:xfrm>
            <a:off x="3260576" y="6520259"/>
            <a:ext cx="2895600" cy="365125"/>
          </a:xfrm>
        </p:spPr>
        <p:txBody>
          <a:bodyPr/>
          <a:lstStyle/>
          <a:p>
            <a:r>
              <a:rPr kumimoji="1" lang="en-US" altLang="ja-JP" dirty="0"/>
              <a:t>Meeting at </a:t>
            </a:r>
            <a:r>
              <a:rPr kumimoji="1" lang="en-US" altLang="ja-JP" dirty="0" err="1"/>
              <a:t>Fermilab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5856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</p:spPr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6325" y="4082296"/>
            <a:ext cx="844013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00B050"/>
                </a:solidFill>
              </a:rPr>
              <a:t>●</a:t>
            </a:r>
            <a:r>
              <a:rPr lang="ja-JP" altLang="en-US" sz="2000" dirty="0"/>
              <a:t> </a:t>
            </a:r>
            <a:r>
              <a:rPr kumimoji="1" lang="en-US" altLang="ja-JP" sz="2000" dirty="0"/>
              <a:t>The </a:t>
            </a:r>
            <a:r>
              <a:rPr lang="en-US" altLang="ja-JP" sz="2000" dirty="0"/>
              <a:t>detail studies of ND:YAG laser </a:t>
            </a:r>
            <a:r>
              <a:rPr kumimoji="1" lang="en-US" altLang="ja-JP" sz="2000" dirty="0"/>
              <a:t>are </a:t>
            </a:r>
            <a:r>
              <a:rPr lang="en-US" altLang="ja-JP" sz="2000" dirty="0"/>
              <a:t>in good </a:t>
            </a:r>
            <a:r>
              <a:rPr kumimoji="1" lang="en-US" altLang="ja-JP" sz="2000" dirty="0"/>
              <a:t>progress. </a:t>
            </a:r>
            <a:r>
              <a:rPr lang="en-US" altLang="ja-JP" sz="2000" dirty="0"/>
              <a:t> At present detail of </a:t>
            </a:r>
          </a:p>
          <a:p>
            <a:r>
              <a:rPr lang="en-US" altLang="ja-JP" sz="2000" dirty="0"/>
              <a:t>laser stability, pulse shape up to with 200 </a:t>
            </a:r>
            <a:r>
              <a:rPr lang="en-US" altLang="ja-JP" sz="2000" dirty="0" err="1"/>
              <a:t>mJ</a:t>
            </a:r>
            <a:r>
              <a:rPr lang="en-US" altLang="ja-JP" sz="2000" dirty="0"/>
              <a:t> are being studied.</a:t>
            </a:r>
          </a:p>
          <a:p>
            <a:endParaRPr lang="en-US" altLang="ja-JP" sz="600" dirty="0">
              <a:solidFill>
                <a:srgbClr val="FF0000"/>
              </a:solidFill>
            </a:endParaRPr>
          </a:p>
          <a:p>
            <a:r>
              <a:rPr lang="ja-JP" altLang="en-US" sz="2000" dirty="0">
                <a:solidFill>
                  <a:srgbClr val="FF0000"/>
                </a:solidFill>
              </a:rPr>
              <a:t>★</a:t>
            </a:r>
            <a:r>
              <a:rPr lang="ja-JP" altLang="en-US" sz="2000" dirty="0"/>
              <a:t> </a:t>
            </a:r>
            <a:r>
              <a:rPr lang="en-US" altLang="ja-JP" sz="2400" dirty="0"/>
              <a:t>The </a:t>
            </a:r>
            <a:r>
              <a:rPr lang="en-US" altLang="ja-JP" sz="2400" dirty="0" err="1"/>
              <a:t>ArF</a:t>
            </a:r>
            <a:r>
              <a:rPr lang="en-US" altLang="ja-JP" sz="2400" dirty="0"/>
              <a:t> excimer laser study just started.</a:t>
            </a:r>
          </a:p>
          <a:p>
            <a:r>
              <a:rPr lang="ja-JP" altLang="en-US" sz="2000" dirty="0">
                <a:solidFill>
                  <a:srgbClr val="FF0000"/>
                </a:solidFill>
              </a:rPr>
              <a:t>★ </a:t>
            </a:r>
            <a:r>
              <a:rPr lang="en-US" altLang="ja-JP" sz="2400" dirty="0">
                <a:solidFill>
                  <a:srgbClr val="FF0000"/>
                </a:solidFill>
              </a:rPr>
              <a:t>We will work for pulse shortening of the lasers.</a:t>
            </a:r>
            <a:endParaRPr lang="en-US" altLang="ja-JP" sz="2400" dirty="0"/>
          </a:p>
          <a:p>
            <a:endParaRPr lang="en-US" altLang="ja-JP" sz="600" dirty="0">
              <a:solidFill>
                <a:srgbClr val="FF0000"/>
              </a:solidFill>
            </a:endParaRPr>
          </a:p>
          <a:p>
            <a:r>
              <a:rPr lang="ja-JP" altLang="en-US" sz="2000" dirty="0">
                <a:solidFill>
                  <a:srgbClr val="FF0000"/>
                </a:solidFill>
              </a:rPr>
              <a:t>★</a:t>
            </a:r>
            <a:r>
              <a:rPr lang="ja-JP" altLang="en-US" sz="2400" dirty="0"/>
              <a:t> </a:t>
            </a:r>
            <a:r>
              <a:rPr lang="en-US" altLang="ja-JP" sz="2400" dirty="0"/>
              <a:t>Placing lasers at the acceleration tunnel is big issue!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351880" y="44624"/>
            <a:ext cx="6884416" cy="1143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</a:t>
            </a:r>
            <a:r>
              <a:rPr kumimoji="1" lang="en-US" altLang="ja-JP" sz="3200" dirty="0"/>
              <a:t>aser stripping of 400 MeV H- beam</a:t>
            </a:r>
            <a:br>
              <a:rPr kumimoji="1" lang="en-US" altLang="ja-JP" sz="3200" dirty="0"/>
            </a:br>
            <a:r>
              <a:rPr kumimoji="1" lang="en-US" altLang="ja-JP" sz="3200" dirty="0"/>
              <a:t>--- </a:t>
            </a:r>
            <a:r>
              <a:rPr lang="en-US" altLang="ja-JP" sz="3200" dirty="0"/>
              <a:t>Scheduled step by step</a:t>
            </a:r>
            <a:endParaRPr kumimoji="1" lang="ja-JP" altLang="en-US" sz="3200" dirty="0"/>
          </a:p>
        </p:txBody>
      </p:sp>
      <p:pic>
        <p:nvPicPr>
          <p:cNvPr id="12" name="Picture 3" descr="C:\Users\User\Desktop\Laser-Stripping\Kakenhi-2015\LaserStripping-Principle-F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3" y="1377420"/>
            <a:ext cx="5547462" cy="242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251520" y="1340768"/>
            <a:ext cx="2213311" cy="24603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38491" y="1988840"/>
            <a:ext cx="2716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H</a:t>
            </a:r>
            <a:r>
              <a:rPr lang="en-US" altLang="ja-JP" sz="2800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800" dirty="0">
                <a:solidFill>
                  <a:srgbClr val="FF0000"/>
                </a:solidFill>
              </a:rPr>
              <a:t> neutralization 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study first.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Meeting at Fermilab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087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2258" y="912197"/>
            <a:ext cx="8459624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alibri" panose="020F0502020204030204" pitchFamily="34" charset="0"/>
              </a:rPr>
              <a:t>The preparation for POP demonstratio</a:t>
            </a:r>
            <a:r>
              <a:rPr lang="en-US" altLang="ja-JP" sz="2400" dirty="0">
                <a:latin typeface="Calibri" panose="020F0502020204030204" pitchFamily="34" charset="0"/>
              </a:rPr>
              <a:t>n of 400 MeV H- stripping </a:t>
            </a:r>
          </a:p>
          <a:p>
            <a:r>
              <a:rPr lang="en-US" altLang="ja-JP" sz="2400" dirty="0">
                <a:latin typeface="Calibri" panose="020F0502020204030204" pitchFamily="34" charset="0"/>
              </a:rPr>
              <a:t>by using only lasers at J-PARC is in progress.</a:t>
            </a:r>
          </a:p>
          <a:p>
            <a:r>
              <a:rPr lang="en-US" altLang="ja-JP" sz="2400" dirty="0">
                <a:latin typeface="Calibri" panose="020F0502020204030204" pitchFamily="34" charset="0"/>
              </a:rPr>
              <a:t>The experiment will be carried out in steps. </a:t>
            </a:r>
          </a:p>
          <a:p>
            <a:endParaRPr lang="en-US" altLang="ja-JP" sz="600" dirty="0">
              <a:latin typeface="Calibri" panose="020F0502020204030204" pitchFamily="34" charset="0"/>
            </a:endParaRPr>
          </a:p>
          <a:p>
            <a:r>
              <a:rPr lang="en-US" altLang="ja-JP" sz="2400" dirty="0">
                <a:latin typeface="Calibri" panose="020F0502020204030204" pitchFamily="34" charset="0"/>
              </a:rPr>
              <a:t>First trial of complete set of experiment planned within JFY 2018.</a:t>
            </a:r>
          </a:p>
          <a:p>
            <a:endParaRPr kumimoji="1" lang="en-US" altLang="ja-JP" sz="400" dirty="0">
              <a:latin typeface="Calibri" panose="020F0502020204030204" pitchFamily="34" charset="0"/>
            </a:endParaRPr>
          </a:p>
          <a:p>
            <a:r>
              <a:rPr kumimoji="1" lang="en-US" altLang="ja-JP" sz="2400" dirty="0">
                <a:latin typeface="Calibri" panose="020F0502020204030204" pitchFamily="34" charset="0"/>
              </a:rPr>
              <a:t>Laser and H- beam manipulations more studies needed.</a:t>
            </a:r>
          </a:p>
          <a:p>
            <a:endParaRPr lang="en-US" altLang="ja-JP" sz="400" dirty="0">
              <a:latin typeface="Calibri" panose="020F0502020204030204" pitchFamily="34" charset="0"/>
            </a:endParaRPr>
          </a:p>
          <a:p>
            <a:r>
              <a:rPr lang="en-US" altLang="ja-JP" sz="2400" dirty="0">
                <a:latin typeface="Calibri" panose="020F0502020204030204" pitchFamily="34" charset="0"/>
              </a:rPr>
              <a:t>Measurement technique for even a single micro pulse established.</a:t>
            </a:r>
          </a:p>
          <a:p>
            <a:endParaRPr kumimoji="1" lang="en-US" altLang="ja-JP" sz="1200" dirty="0">
              <a:latin typeface="Calibri" panose="020F0502020204030204" pitchFamily="34" charset="0"/>
            </a:endParaRPr>
          </a:p>
          <a:p>
            <a:r>
              <a:rPr kumimoji="1"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POP final goal: 90% stripping efficiency for a single micro pulse.</a:t>
            </a:r>
            <a:endParaRPr lang="en-US" altLang="ja-JP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kumimoji="1" lang="en-US" altLang="ja-JP" sz="1200" dirty="0">
              <a:latin typeface="Calibri" panose="020F0502020204030204" pitchFamily="34" charset="0"/>
            </a:endParaRPr>
          </a:p>
          <a:p>
            <a:r>
              <a:rPr kumimoji="1" lang="en-US" altLang="ja-JP" sz="2400" dirty="0">
                <a:latin typeface="Calibri" panose="020F0502020204030204" pitchFamily="34" charset="0"/>
              </a:rPr>
              <a:t>Next step, not straightforward to cover ~10</a:t>
            </a:r>
            <a:r>
              <a:rPr kumimoji="1" lang="en-US" altLang="ja-JP" sz="2400" baseline="30000" dirty="0">
                <a:latin typeface="Calibri" panose="020F0502020204030204" pitchFamily="34" charset="0"/>
              </a:rPr>
              <a:t>5</a:t>
            </a:r>
            <a:r>
              <a:rPr kumimoji="1" lang="en-US" altLang="ja-JP" sz="2400" dirty="0">
                <a:latin typeface="Calibri" panose="020F0502020204030204" pitchFamily="34" charset="0"/>
              </a:rPr>
              <a:t> micro pulses.</a:t>
            </a:r>
          </a:p>
          <a:p>
            <a:r>
              <a:rPr lang="en-US" altLang="ja-JP" sz="2400" dirty="0">
                <a:latin typeface="Calibri" panose="020F0502020204030204" pitchFamily="34" charset="0"/>
              </a:rPr>
              <a:t>Candidates: </a:t>
            </a:r>
            <a:endParaRPr kumimoji="1" lang="en-US" altLang="ja-JP" sz="2400" dirty="0">
              <a:latin typeface="Calibri" panose="020F0502020204030204" pitchFamily="34" charset="0"/>
            </a:endParaRPr>
          </a:p>
          <a:p>
            <a:r>
              <a:rPr lang="en-US" altLang="ja-JP" sz="2400" dirty="0">
                <a:latin typeface="Calibri" panose="020F0502020204030204" pitchFamily="34" charset="0"/>
              </a:rPr>
              <a:t>Laser storage ring synchronized with 324 MHz H- micro pulse.</a:t>
            </a:r>
          </a:p>
          <a:p>
            <a:r>
              <a:rPr lang="en-US" altLang="ja-JP" sz="2400" dirty="0">
                <a:latin typeface="Calibri" panose="020F0502020204030204" pitchFamily="34" charset="0"/>
                <a:sym typeface="Wingdings" panose="05000000000000000000" pitchFamily="2" charset="2"/>
              </a:rPr>
              <a:t>Many issues for realistic implementation with full specifications.</a:t>
            </a:r>
          </a:p>
          <a:p>
            <a:r>
              <a:rPr kumimoji="1" lang="en-US" altLang="ja-JP" sz="2400" dirty="0">
                <a:latin typeface="Calibri" panose="020F0502020204030204" pitchFamily="34" charset="0"/>
                <a:sym typeface="Wingdings" panose="05000000000000000000" pitchFamily="2" charset="2"/>
              </a:rPr>
              <a:t>Other ideas have to come.</a:t>
            </a:r>
            <a:endParaRPr kumimoji="1" lang="en-US" altLang="ja-JP" sz="2400" dirty="0">
              <a:latin typeface="Calibri" panose="020F0502020204030204" pitchFamily="34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2123729" y="18728"/>
            <a:ext cx="5904655" cy="83400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en-US" altLang="ja-JP" sz="3200" b="1" i="1" kern="0" dirty="0">
                <a:solidFill>
                  <a:schemeClr val="bg1"/>
                </a:solidFill>
                <a:latin typeface="Book Antiqua" panose="02040602050305030304" pitchFamily="18" charset="0"/>
              </a:rPr>
              <a:t>Summary</a:t>
            </a:r>
            <a:endParaRPr lang="ja-JP" altLang="en-US" sz="3200" b="1" i="1" kern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91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4491" y="74712"/>
            <a:ext cx="7772400" cy="762000"/>
          </a:xfrm>
        </p:spPr>
        <p:txBody>
          <a:bodyPr/>
          <a:lstStyle/>
          <a:p>
            <a:r>
              <a:rPr lang="en-US" altLang="ja-JP" sz="3200" dirty="0"/>
              <a:t>Collaboration</a:t>
            </a:r>
            <a:r>
              <a:rPr lang="en-US" altLang="ja-JP" dirty="0"/>
              <a:t> o</a:t>
            </a:r>
            <a:r>
              <a:rPr kumimoji="1" lang="en-US" altLang="ja-JP" dirty="0"/>
              <a:t>utlook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936010"/>
            <a:ext cx="839031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■</a:t>
            </a:r>
            <a:r>
              <a:rPr kumimoji="1" lang="ja-JP" altLang="en-US" sz="2000" dirty="0"/>
              <a:t> </a:t>
            </a:r>
            <a:r>
              <a:rPr kumimoji="1" lang="en-US" altLang="ja-JP" sz="2400" dirty="0"/>
              <a:t>Laser interaction of the H</a:t>
            </a:r>
            <a:r>
              <a:rPr kumimoji="1" lang="en-US" altLang="ja-JP" sz="2400" baseline="30000" dirty="0">
                <a:latin typeface="Symbol" panose="05050102010706020507" pitchFamily="18" charset="2"/>
              </a:rPr>
              <a:t>-</a:t>
            </a:r>
            <a:r>
              <a:rPr kumimoji="1" lang="en-US" altLang="ja-JP" sz="2400" dirty="0"/>
              <a:t> beam for utilization in </a:t>
            </a:r>
            <a:r>
              <a:rPr kumimoji="1" lang="en-US" altLang="ja-JP" sz="2400" u="sng" dirty="0">
                <a:solidFill>
                  <a:srgbClr val="FF0000"/>
                </a:solidFill>
              </a:rPr>
              <a:t>stripping, </a:t>
            </a:r>
          </a:p>
          <a:p>
            <a:r>
              <a:rPr kumimoji="1" lang="en-US" altLang="ja-JP" sz="2400" u="sng" dirty="0">
                <a:solidFill>
                  <a:srgbClr val="FF0000"/>
                </a:solidFill>
              </a:rPr>
              <a:t>chopping, beam diagnostic and </a:t>
            </a:r>
            <a:r>
              <a:rPr lang="en-US" altLang="ja-JP" sz="2400" u="sng" dirty="0">
                <a:solidFill>
                  <a:srgbClr val="FF0000"/>
                </a:solidFill>
              </a:rPr>
              <a:t>other manipulations</a:t>
            </a:r>
            <a:r>
              <a:rPr lang="en-US" altLang="ja-JP" sz="2400" dirty="0"/>
              <a:t> are an </a:t>
            </a:r>
          </a:p>
          <a:p>
            <a:r>
              <a:rPr lang="en-US" altLang="ja-JP" sz="2400" dirty="0"/>
              <a:t>important subject for the present and next-generation </a:t>
            </a:r>
          </a:p>
          <a:p>
            <a:r>
              <a:rPr lang="en-US" altLang="ja-JP" sz="2400" dirty="0"/>
              <a:t>high-intensity p</a:t>
            </a:r>
            <a:r>
              <a:rPr kumimoji="1" lang="en-US" altLang="ja-JP" sz="2400" dirty="0"/>
              <a:t>roton accelerators.</a:t>
            </a:r>
            <a:endParaRPr lang="en-US" altLang="ja-JP" sz="2400" dirty="0"/>
          </a:p>
          <a:p>
            <a:endParaRPr lang="en-US" altLang="ja-JP" sz="1200" dirty="0">
              <a:solidFill>
                <a:srgbClr val="FF0000"/>
              </a:solidFill>
            </a:endParaRPr>
          </a:p>
          <a:p>
            <a:r>
              <a:rPr lang="ja-JP" altLang="en-US" sz="2000" dirty="0">
                <a:solidFill>
                  <a:srgbClr val="FF0000"/>
                </a:solidFill>
              </a:rPr>
              <a:t>■</a:t>
            </a:r>
            <a:r>
              <a:rPr lang="ja-JP" altLang="en-US" sz="2000" dirty="0"/>
              <a:t> </a:t>
            </a:r>
            <a:r>
              <a:rPr lang="en-US" altLang="ja-JP" sz="2400" dirty="0"/>
              <a:t>Non-destructive and highly required not only for the existing </a:t>
            </a:r>
          </a:p>
          <a:p>
            <a:r>
              <a:rPr lang="en-US" altLang="ja-JP" sz="2400" dirty="0"/>
              <a:t>high intensity machines </a:t>
            </a:r>
            <a:r>
              <a:rPr kumimoji="1" lang="en-US" altLang="ja-JP" sz="2400" dirty="0"/>
              <a:t>but also </a:t>
            </a:r>
            <a:r>
              <a:rPr lang="en-US" altLang="ja-JP" sz="2400" dirty="0"/>
              <a:t>t</a:t>
            </a:r>
            <a:r>
              <a:rPr kumimoji="1" lang="en-US" altLang="ja-JP" sz="2400" dirty="0"/>
              <a:t>o realize multi-MW </a:t>
            </a:r>
            <a:r>
              <a:rPr lang="en-US" altLang="ja-JP" sz="2400" dirty="0"/>
              <a:t>beam power.</a:t>
            </a:r>
            <a:endParaRPr kumimoji="1" lang="en-US" altLang="ja-JP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3" y="3645024"/>
            <a:ext cx="8136905" cy="236988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The c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ollaboration aims at</a:t>
            </a:r>
          </a:p>
          <a:p>
            <a:r>
              <a:rPr kumimoji="1" lang="en-US" altLang="ja-JP" sz="2400" dirty="0"/>
              <a:t>Developing a framework for an effective laser manipulation </a:t>
            </a:r>
          </a:p>
          <a:p>
            <a:r>
              <a:rPr lang="en-US" altLang="ja-JP" sz="2400" dirty="0"/>
              <a:t>o</a:t>
            </a:r>
            <a:r>
              <a:rPr kumimoji="1" lang="en-US" altLang="ja-JP" sz="2400" dirty="0"/>
              <a:t>f the </a:t>
            </a:r>
            <a:r>
              <a:rPr lang="en-US" altLang="ja-JP" sz="2400" dirty="0"/>
              <a:t>H</a:t>
            </a:r>
            <a:r>
              <a:rPr lang="en-US" altLang="ja-JP" sz="2400" baseline="30000" dirty="0">
                <a:latin typeface="Symbol" panose="05050102010706020507" pitchFamily="18" charset="2"/>
              </a:rPr>
              <a:t>-</a:t>
            </a:r>
            <a:r>
              <a:rPr lang="en-US" altLang="ja-JP" sz="2400" dirty="0"/>
              <a:t> beam </a:t>
            </a:r>
          </a:p>
          <a:p>
            <a:r>
              <a:rPr lang="en-US" altLang="ja-JP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ja-JP" sz="2400" b="1" dirty="0">
                <a:solidFill>
                  <a:srgbClr val="0000FF"/>
                </a:solidFill>
              </a:rPr>
              <a:t>Achieve maximum efficiency with a m</a:t>
            </a:r>
            <a:r>
              <a:rPr kumimoji="1" lang="en-US" altLang="ja-JP" sz="2400" b="1" dirty="0">
                <a:solidFill>
                  <a:srgbClr val="0000FF"/>
                </a:solidFill>
              </a:rPr>
              <a:t>inimum laser power.</a:t>
            </a:r>
          </a:p>
          <a:p>
            <a:pPr marL="342900" indent="-342900">
              <a:buFont typeface="Wingdings"/>
              <a:buChar char="à"/>
            </a:pPr>
            <a:r>
              <a:rPr kumimoji="1" lang="en-US" altLang="ja-JP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Explore for </a:t>
            </a:r>
            <a:r>
              <a:rPr lang="en-US" altLang="ja-JP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m</a:t>
            </a:r>
            <a:r>
              <a:rPr kumimoji="1" lang="en-US" altLang="ja-JP" sz="2400" b="1" dirty="0">
                <a:solidFill>
                  <a:srgbClr val="0000FF"/>
                </a:solidFill>
              </a:rPr>
              <a:t>ulti-dimensional application.</a:t>
            </a:r>
          </a:p>
          <a:p>
            <a:r>
              <a:rPr lang="en-US" altLang="ja-JP" sz="2400" b="1" dirty="0">
                <a:solidFill>
                  <a:srgbClr val="0000FF"/>
                </a:solidFill>
              </a:rPr>
              <a:t>. . . . . . . . . . . . </a:t>
            </a:r>
            <a:endParaRPr kumimoji="1" lang="en-US" altLang="ja-JP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6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72"/>
            <a:ext cx="91805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Freeform 7"/>
          <p:cNvSpPr>
            <a:spLocks/>
          </p:cNvSpPr>
          <p:nvPr/>
        </p:nvSpPr>
        <p:spPr bwMode="auto">
          <a:xfrm>
            <a:off x="1674812" y="2726134"/>
            <a:ext cx="5245100" cy="387350"/>
          </a:xfrm>
          <a:custGeom>
            <a:avLst/>
            <a:gdLst>
              <a:gd name="T0" fmla="*/ 2147483647 w 3894"/>
              <a:gd name="T1" fmla="*/ 2147483647 h 408"/>
              <a:gd name="T2" fmla="*/ 2147483647 w 3894"/>
              <a:gd name="T3" fmla="*/ 2147483647 h 408"/>
              <a:gd name="T4" fmla="*/ 2147483647 w 3894"/>
              <a:gd name="T5" fmla="*/ 2147483647 h 408"/>
              <a:gd name="T6" fmla="*/ 2147483647 w 3894"/>
              <a:gd name="T7" fmla="*/ 2147483647 h 408"/>
              <a:gd name="T8" fmla="*/ 2147483647 w 3894"/>
              <a:gd name="T9" fmla="*/ 2147483647 h 408"/>
              <a:gd name="T10" fmla="*/ 2147483647 w 3894"/>
              <a:gd name="T11" fmla="*/ 2147483647 h 408"/>
              <a:gd name="T12" fmla="*/ 0 w 3894"/>
              <a:gd name="T13" fmla="*/ 2147483647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94"/>
              <a:gd name="T22" fmla="*/ 0 h 408"/>
              <a:gd name="T23" fmla="*/ 3894 w 3894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94" h="408">
                <a:moveTo>
                  <a:pt x="3894" y="408"/>
                </a:moveTo>
                <a:cubicBezTo>
                  <a:pt x="3865" y="368"/>
                  <a:pt x="3789" y="232"/>
                  <a:pt x="3723" y="170"/>
                </a:cubicBezTo>
                <a:cubicBezTo>
                  <a:pt x="3657" y="108"/>
                  <a:pt x="3609" y="62"/>
                  <a:pt x="3496" y="34"/>
                </a:cubicBezTo>
                <a:cubicBezTo>
                  <a:pt x="3383" y="6"/>
                  <a:pt x="3238" y="6"/>
                  <a:pt x="3042" y="3"/>
                </a:cubicBezTo>
                <a:cubicBezTo>
                  <a:pt x="2846" y="0"/>
                  <a:pt x="2574" y="4"/>
                  <a:pt x="2319" y="13"/>
                </a:cubicBezTo>
                <a:cubicBezTo>
                  <a:pt x="2064" y="22"/>
                  <a:pt x="1895" y="43"/>
                  <a:pt x="1509" y="60"/>
                </a:cubicBezTo>
                <a:cubicBezTo>
                  <a:pt x="1123" y="77"/>
                  <a:pt x="314" y="105"/>
                  <a:pt x="0" y="117"/>
                </a:cubicBezTo>
              </a:path>
            </a:pathLst>
          </a:custGeom>
          <a:noFill/>
          <a:ln w="57150">
            <a:solidFill>
              <a:srgbClr val="CCEC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198" name="Freeform 12"/>
          <p:cNvSpPr>
            <a:spLocks/>
          </p:cNvSpPr>
          <p:nvPr/>
        </p:nvSpPr>
        <p:spPr bwMode="auto">
          <a:xfrm>
            <a:off x="3840162" y="2053034"/>
            <a:ext cx="1663700" cy="577850"/>
          </a:xfrm>
          <a:custGeom>
            <a:avLst/>
            <a:gdLst>
              <a:gd name="T0" fmla="*/ 2147483647 w 1048"/>
              <a:gd name="T1" fmla="*/ 0 h 364"/>
              <a:gd name="T2" fmla="*/ 0 w 1048"/>
              <a:gd name="T3" fmla="*/ 2147483647 h 364"/>
              <a:gd name="T4" fmla="*/ 0 60000 65536"/>
              <a:gd name="T5" fmla="*/ 0 60000 65536"/>
              <a:gd name="T6" fmla="*/ 0 w 1048"/>
              <a:gd name="T7" fmla="*/ 0 h 364"/>
              <a:gd name="T8" fmla="*/ 1048 w 1048"/>
              <a:gd name="T9" fmla="*/ 364 h 3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364">
                <a:moveTo>
                  <a:pt x="1048" y="0"/>
                </a:moveTo>
                <a:lnTo>
                  <a:pt x="0" y="364"/>
                </a:lnTo>
              </a:path>
            </a:pathLst>
          </a:custGeom>
          <a:noFill/>
          <a:ln w="762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199" name="Freeform 13"/>
          <p:cNvSpPr>
            <a:spLocks/>
          </p:cNvSpPr>
          <p:nvPr/>
        </p:nvSpPr>
        <p:spPr bwMode="auto">
          <a:xfrm>
            <a:off x="3065462" y="4878784"/>
            <a:ext cx="3105150" cy="920750"/>
          </a:xfrm>
          <a:custGeom>
            <a:avLst/>
            <a:gdLst>
              <a:gd name="T0" fmla="*/ 0 w 1956"/>
              <a:gd name="T1" fmla="*/ 0 h 580"/>
              <a:gd name="T2" fmla="*/ 2147483647 w 1956"/>
              <a:gd name="T3" fmla="*/ 2147483647 h 580"/>
              <a:gd name="T4" fmla="*/ 0 60000 65536"/>
              <a:gd name="T5" fmla="*/ 0 60000 65536"/>
              <a:gd name="T6" fmla="*/ 0 w 1956"/>
              <a:gd name="T7" fmla="*/ 0 h 580"/>
              <a:gd name="T8" fmla="*/ 1956 w 1956"/>
              <a:gd name="T9" fmla="*/ 580 h 5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56" h="580">
                <a:moveTo>
                  <a:pt x="0" y="0"/>
                </a:moveTo>
                <a:lnTo>
                  <a:pt x="1956" y="580"/>
                </a:lnTo>
              </a:path>
            </a:pathLst>
          </a:custGeom>
          <a:noFill/>
          <a:ln w="76200">
            <a:solidFill>
              <a:srgbClr val="FFFF66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200" name="Freeform 14"/>
          <p:cNvSpPr>
            <a:spLocks/>
          </p:cNvSpPr>
          <p:nvPr/>
        </p:nvSpPr>
        <p:spPr bwMode="auto">
          <a:xfrm rot="600000">
            <a:off x="4886462" y="1970053"/>
            <a:ext cx="537145" cy="1440714"/>
          </a:xfrm>
          <a:custGeom>
            <a:avLst/>
            <a:gdLst>
              <a:gd name="T0" fmla="*/ 2147483647 w 578"/>
              <a:gd name="T1" fmla="*/ 0 h 1033"/>
              <a:gd name="T2" fmla="*/ 2147483647 w 578"/>
              <a:gd name="T3" fmla="*/ 2147483647 h 1033"/>
              <a:gd name="T4" fmla="*/ 2147483647 w 578"/>
              <a:gd name="T5" fmla="*/ 2147483647 h 1033"/>
              <a:gd name="T6" fmla="*/ 2147483647 w 578"/>
              <a:gd name="T7" fmla="*/ 2147483647 h 1033"/>
              <a:gd name="T8" fmla="*/ 2147483647 w 578"/>
              <a:gd name="T9" fmla="*/ 2147483647 h 1033"/>
              <a:gd name="T10" fmla="*/ 2147483647 w 578"/>
              <a:gd name="T11" fmla="*/ 2147483647 h 10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8"/>
              <a:gd name="T19" fmla="*/ 0 h 1033"/>
              <a:gd name="T20" fmla="*/ 578 w 578"/>
              <a:gd name="T21" fmla="*/ 1033 h 10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8" h="1033">
                <a:moveTo>
                  <a:pt x="578" y="0"/>
                </a:moveTo>
                <a:cubicBezTo>
                  <a:pt x="551" y="16"/>
                  <a:pt x="503" y="13"/>
                  <a:pt x="416" y="99"/>
                </a:cubicBezTo>
                <a:cubicBezTo>
                  <a:pt x="329" y="185"/>
                  <a:pt x="118" y="414"/>
                  <a:pt x="59" y="514"/>
                </a:cubicBezTo>
                <a:cubicBezTo>
                  <a:pt x="0" y="614"/>
                  <a:pt x="51" y="626"/>
                  <a:pt x="64" y="699"/>
                </a:cubicBezTo>
                <a:cubicBezTo>
                  <a:pt x="77" y="772"/>
                  <a:pt x="120" y="896"/>
                  <a:pt x="136" y="952"/>
                </a:cubicBezTo>
                <a:cubicBezTo>
                  <a:pt x="152" y="1008"/>
                  <a:pt x="154" y="1016"/>
                  <a:pt x="159" y="1033"/>
                </a:cubicBezTo>
              </a:path>
            </a:pathLst>
          </a:cu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201" name="Freeform 17"/>
          <p:cNvSpPr>
            <a:spLocks/>
          </p:cNvSpPr>
          <p:nvPr/>
        </p:nvSpPr>
        <p:spPr bwMode="auto">
          <a:xfrm>
            <a:off x="1477962" y="2422922"/>
            <a:ext cx="5783263" cy="2836862"/>
          </a:xfrm>
          <a:custGeom>
            <a:avLst/>
            <a:gdLst>
              <a:gd name="T0" fmla="*/ 2147483647 w 3643"/>
              <a:gd name="T1" fmla="*/ 2147483647 h 1787"/>
              <a:gd name="T2" fmla="*/ 2147483647 w 3643"/>
              <a:gd name="T3" fmla="*/ 2147483647 h 1787"/>
              <a:gd name="T4" fmla="*/ 2147483647 w 3643"/>
              <a:gd name="T5" fmla="*/ 2147483647 h 1787"/>
              <a:gd name="T6" fmla="*/ 2147483647 w 3643"/>
              <a:gd name="T7" fmla="*/ 2147483647 h 1787"/>
              <a:gd name="T8" fmla="*/ 2147483647 w 3643"/>
              <a:gd name="T9" fmla="*/ 2147483647 h 1787"/>
              <a:gd name="T10" fmla="*/ 2147483647 w 3643"/>
              <a:gd name="T11" fmla="*/ 2147483647 h 1787"/>
              <a:gd name="T12" fmla="*/ 2147483647 w 3643"/>
              <a:gd name="T13" fmla="*/ 2147483647 h 1787"/>
              <a:gd name="T14" fmla="*/ 2147483647 w 3643"/>
              <a:gd name="T15" fmla="*/ 2147483647 h 1787"/>
              <a:gd name="T16" fmla="*/ 2147483647 w 3643"/>
              <a:gd name="T17" fmla="*/ 2147483647 h 1787"/>
              <a:gd name="T18" fmla="*/ 2147483647 w 3643"/>
              <a:gd name="T19" fmla="*/ 2147483647 h 1787"/>
              <a:gd name="T20" fmla="*/ 2147483647 w 3643"/>
              <a:gd name="T21" fmla="*/ 2147483647 h 1787"/>
              <a:gd name="T22" fmla="*/ 2147483647 w 3643"/>
              <a:gd name="T23" fmla="*/ 2147483647 h 1787"/>
              <a:gd name="T24" fmla="*/ 2147483647 w 3643"/>
              <a:gd name="T25" fmla="*/ 2147483647 h 1787"/>
              <a:gd name="T26" fmla="*/ 2147483647 w 3643"/>
              <a:gd name="T27" fmla="*/ 2147483647 h 1787"/>
              <a:gd name="T28" fmla="*/ 2147483647 w 3643"/>
              <a:gd name="T29" fmla="*/ 2147483647 h 1787"/>
              <a:gd name="T30" fmla="*/ 2147483647 w 3643"/>
              <a:gd name="T31" fmla="*/ 2147483647 h 1787"/>
              <a:gd name="T32" fmla="*/ 2147483647 w 3643"/>
              <a:gd name="T33" fmla="*/ 2147483647 h 1787"/>
              <a:gd name="T34" fmla="*/ 2147483647 w 3643"/>
              <a:gd name="T35" fmla="*/ 2147483647 h 1787"/>
              <a:gd name="T36" fmla="*/ 2147483647 w 3643"/>
              <a:gd name="T37" fmla="*/ 2147483647 h 1787"/>
              <a:gd name="T38" fmla="*/ 2147483647 w 3643"/>
              <a:gd name="T39" fmla="*/ 2147483647 h 1787"/>
              <a:gd name="T40" fmla="*/ 2147483647 w 3643"/>
              <a:gd name="T41" fmla="*/ 2147483647 h 17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43"/>
              <a:gd name="T64" fmla="*/ 0 h 1787"/>
              <a:gd name="T65" fmla="*/ 3643 w 3643"/>
              <a:gd name="T66" fmla="*/ 1787 h 17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43" h="1787">
                <a:moveTo>
                  <a:pt x="368" y="1323"/>
                </a:moveTo>
                <a:cubicBezTo>
                  <a:pt x="419" y="1344"/>
                  <a:pt x="488" y="1388"/>
                  <a:pt x="676" y="1447"/>
                </a:cubicBezTo>
                <a:cubicBezTo>
                  <a:pt x="864" y="1506"/>
                  <a:pt x="1223" y="1623"/>
                  <a:pt x="1499" y="1678"/>
                </a:cubicBezTo>
                <a:cubicBezTo>
                  <a:pt x="1775" y="1733"/>
                  <a:pt x="2096" y="1769"/>
                  <a:pt x="2332" y="1777"/>
                </a:cubicBezTo>
                <a:cubicBezTo>
                  <a:pt x="2569" y="1787"/>
                  <a:pt x="2742" y="1771"/>
                  <a:pt x="2917" y="1730"/>
                </a:cubicBezTo>
                <a:cubicBezTo>
                  <a:pt x="3094" y="1690"/>
                  <a:pt x="3268" y="1622"/>
                  <a:pt x="3387" y="1531"/>
                </a:cubicBezTo>
                <a:cubicBezTo>
                  <a:pt x="3504" y="1440"/>
                  <a:pt x="3613" y="1348"/>
                  <a:pt x="3629" y="1185"/>
                </a:cubicBezTo>
                <a:cubicBezTo>
                  <a:pt x="3643" y="1023"/>
                  <a:pt x="3542" y="713"/>
                  <a:pt x="3478" y="558"/>
                </a:cubicBezTo>
                <a:cubicBezTo>
                  <a:pt x="3413" y="401"/>
                  <a:pt x="3350" y="333"/>
                  <a:pt x="3238" y="249"/>
                </a:cubicBezTo>
                <a:cubicBezTo>
                  <a:pt x="3128" y="166"/>
                  <a:pt x="2957" y="100"/>
                  <a:pt x="2814" y="59"/>
                </a:cubicBezTo>
                <a:cubicBezTo>
                  <a:pt x="2670" y="18"/>
                  <a:pt x="2536" y="4"/>
                  <a:pt x="2376" y="1"/>
                </a:cubicBezTo>
                <a:cubicBezTo>
                  <a:pt x="2216" y="0"/>
                  <a:pt x="2060" y="12"/>
                  <a:pt x="1852" y="48"/>
                </a:cubicBezTo>
                <a:cubicBezTo>
                  <a:pt x="1644" y="84"/>
                  <a:pt x="1310" y="172"/>
                  <a:pt x="1124" y="219"/>
                </a:cubicBezTo>
                <a:cubicBezTo>
                  <a:pt x="938" y="266"/>
                  <a:pt x="839" y="299"/>
                  <a:pt x="735" y="331"/>
                </a:cubicBezTo>
                <a:cubicBezTo>
                  <a:pt x="631" y="363"/>
                  <a:pt x="566" y="387"/>
                  <a:pt x="500" y="411"/>
                </a:cubicBezTo>
                <a:cubicBezTo>
                  <a:pt x="434" y="435"/>
                  <a:pt x="397" y="445"/>
                  <a:pt x="340" y="475"/>
                </a:cubicBezTo>
                <a:cubicBezTo>
                  <a:pt x="283" y="505"/>
                  <a:pt x="209" y="542"/>
                  <a:pt x="158" y="589"/>
                </a:cubicBezTo>
                <a:cubicBezTo>
                  <a:pt x="107" y="636"/>
                  <a:pt x="58" y="688"/>
                  <a:pt x="35" y="755"/>
                </a:cubicBezTo>
                <a:cubicBezTo>
                  <a:pt x="12" y="822"/>
                  <a:pt x="0" y="920"/>
                  <a:pt x="20" y="991"/>
                </a:cubicBezTo>
                <a:cubicBezTo>
                  <a:pt x="40" y="1062"/>
                  <a:pt x="96" y="1123"/>
                  <a:pt x="156" y="1179"/>
                </a:cubicBezTo>
                <a:cubicBezTo>
                  <a:pt x="216" y="1235"/>
                  <a:pt x="333" y="1296"/>
                  <a:pt x="380" y="1327"/>
                </a:cubicBezTo>
              </a:path>
            </a:pathLst>
          </a:custGeom>
          <a:noFill/>
          <a:ln w="762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204" name="Line 20"/>
          <p:cNvSpPr>
            <a:spLocks noChangeShapeType="1"/>
          </p:cNvSpPr>
          <p:nvPr/>
        </p:nvSpPr>
        <p:spPr bwMode="auto">
          <a:xfrm flipV="1">
            <a:off x="3743325" y="1505347"/>
            <a:ext cx="1362075" cy="7937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205" name="Line 21"/>
          <p:cNvSpPr>
            <a:spLocks noChangeShapeType="1"/>
          </p:cNvSpPr>
          <p:nvPr/>
        </p:nvSpPr>
        <p:spPr bwMode="auto">
          <a:xfrm flipH="1">
            <a:off x="3756025" y="303609"/>
            <a:ext cx="58737" cy="1216025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65137" y="2027634"/>
            <a:ext cx="27860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386" tIns="34193" rIns="68386" bIns="34193">
            <a:spAutoFit/>
          </a:bodyPr>
          <a:lstStyle/>
          <a:p>
            <a:pPr defTabSz="957263" eaLnBrk="0" hangingPunct="0">
              <a:spcBef>
                <a:spcPct val="50000"/>
              </a:spcBef>
              <a:defRPr/>
            </a:pPr>
            <a:r>
              <a:rPr lang="en-US" altLang="ja-JP" sz="2200" b="1" dirty="0">
                <a:solidFill>
                  <a:srgbClr val="AAE2CA">
                    <a:lumMod val="60000"/>
                    <a:lumOff val="40000"/>
                  </a:srgbClr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Neutrino Beam Line to </a:t>
            </a:r>
            <a:r>
              <a:rPr lang="en-US" altLang="ja-JP" sz="2200" b="1" dirty="0" err="1">
                <a:solidFill>
                  <a:srgbClr val="AAE2CA">
                    <a:lumMod val="60000"/>
                    <a:lumOff val="40000"/>
                  </a:srgbClr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Kamioka</a:t>
            </a:r>
            <a:r>
              <a:rPr lang="ja-JP" altLang="en-US" sz="2200" b="1" dirty="0">
                <a:solidFill>
                  <a:srgbClr val="AAE2CA">
                    <a:lumMod val="60000"/>
                    <a:lumOff val="40000"/>
                  </a:srgbClr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 </a:t>
            </a:r>
            <a:r>
              <a:rPr lang="en-US" altLang="ja-JP" sz="2200" b="1" dirty="0">
                <a:solidFill>
                  <a:srgbClr val="AAE2CA">
                    <a:lumMod val="60000"/>
                    <a:lumOff val="40000"/>
                  </a:srgbClr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(NU)</a:t>
            </a:r>
          </a:p>
        </p:txBody>
      </p:sp>
      <p:sp>
        <p:nvSpPr>
          <p:cNvPr id="8211" name="Text Box 15"/>
          <p:cNvSpPr txBox="1">
            <a:spLocks noChangeArrowheads="1"/>
          </p:cNvSpPr>
          <p:nvPr/>
        </p:nvSpPr>
        <p:spPr bwMode="auto">
          <a:xfrm>
            <a:off x="2824162" y="3456384"/>
            <a:ext cx="200025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86" tIns="34193" rIns="68386" bIns="34193">
            <a:spAutoFit/>
          </a:bodyPr>
          <a:lstStyle>
            <a:lvl1pPr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ja-JP" sz="2000" b="1">
                <a:solidFill>
                  <a:srgbClr val="FFFF66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Materials &amp; Life Science Facility (MLF)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5894387" y="1397397"/>
            <a:ext cx="2643188" cy="71278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lIns="95740" tIns="47870" rIns="95740" bIns="47870">
            <a:spAutoFit/>
          </a:bodyPr>
          <a:lstStyle/>
          <a:p>
            <a:pPr algn="ctr" defTabSz="957263" eaLnBrk="0" hangingPunct="0">
              <a:spcBef>
                <a:spcPct val="50000"/>
              </a:spcBef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3 GeV Rapid Cycling  Synchrotron (RCS)</a:t>
            </a:r>
          </a:p>
        </p:txBody>
      </p:sp>
      <p:sp>
        <p:nvSpPr>
          <p:cNvPr id="8213" name="Text Box 14"/>
          <p:cNvSpPr txBox="1">
            <a:spLocks noChangeArrowheads="1"/>
          </p:cNvSpPr>
          <p:nvPr/>
        </p:nvSpPr>
        <p:spPr bwMode="auto">
          <a:xfrm>
            <a:off x="6700837" y="5528072"/>
            <a:ext cx="2122488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86" tIns="34193" rIns="68386" bIns="34193">
            <a:spAutoFit/>
          </a:bodyPr>
          <a:lstStyle>
            <a:lvl1pPr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2200" b="1" dirty="0">
                <a:solidFill>
                  <a:srgbClr val="FFFF66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Hadron Experimental Hall (HD)</a:t>
            </a:r>
          </a:p>
        </p:txBody>
      </p:sp>
      <p:sp>
        <p:nvSpPr>
          <p:cNvPr id="10262" name="Text Box 20"/>
          <p:cNvSpPr txBox="1">
            <a:spLocks noChangeArrowheads="1"/>
          </p:cNvSpPr>
          <p:nvPr/>
        </p:nvSpPr>
        <p:spPr bwMode="auto">
          <a:xfrm>
            <a:off x="3960440" y="243620"/>
            <a:ext cx="2947988" cy="404452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lIns="95740" tIns="47870" rIns="95740" bIns="47870">
            <a:spAutoFit/>
          </a:bodyPr>
          <a:lstStyle/>
          <a:p>
            <a:pPr algn="ctr" defTabSz="957263" eaLnBrk="0" hangingPunct="0">
              <a:spcBef>
                <a:spcPct val="50000"/>
              </a:spcBef>
              <a:defRPr/>
            </a:pPr>
            <a:r>
              <a:rPr lang="en-US" altLang="ja-JP" sz="2000" b="1" dirty="0">
                <a:solidFill>
                  <a:srgbClr val="92D05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400 MeV H</a:t>
            </a:r>
            <a:r>
              <a:rPr lang="en-US" altLang="ja-JP" sz="2000" b="1" baseline="30000" dirty="0">
                <a:solidFill>
                  <a:srgbClr val="92D050"/>
                </a:solidFill>
                <a:latin typeface="Symbol" panose="05050102010706020507" pitchFamily="18" charset="2"/>
                <a:ea typeface="HG創英角ﾎﾟｯﾌﾟ体" pitchFamily="49" charset="-128"/>
                <a:cs typeface="Times New Roman" pitchFamily="18" charset="0"/>
              </a:rPr>
              <a:t>-</a:t>
            </a:r>
            <a:r>
              <a:rPr lang="en-US" altLang="ja-JP" sz="2000" b="1" dirty="0">
                <a:solidFill>
                  <a:srgbClr val="92D05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 </a:t>
            </a:r>
            <a:r>
              <a:rPr lang="en-US" altLang="ja-JP" sz="2000" b="1" dirty="0" err="1">
                <a:solidFill>
                  <a:srgbClr val="92D05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Linac</a:t>
            </a:r>
            <a:r>
              <a:rPr lang="en-US" altLang="ja-JP" sz="2000" b="1" dirty="0">
                <a:solidFill>
                  <a:srgbClr val="92D05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 </a:t>
            </a:r>
          </a:p>
        </p:txBody>
      </p:sp>
      <p:sp>
        <p:nvSpPr>
          <p:cNvPr id="10263" name="Text Box 13"/>
          <p:cNvSpPr txBox="1">
            <a:spLocks noChangeArrowheads="1"/>
          </p:cNvSpPr>
          <p:nvPr/>
        </p:nvSpPr>
        <p:spPr bwMode="auto">
          <a:xfrm>
            <a:off x="6054725" y="3242072"/>
            <a:ext cx="2935287" cy="835025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lIns="95740" tIns="47870" rIns="95740" bIns="47870">
            <a:spAutoFit/>
          </a:bodyPr>
          <a:lstStyle/>
          <a:p>
            <a:pPr algn="ctr" defTabSz="957263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ja-JP" sz="2000" b="1" dirty="0">
                <a:solidFill>
                  <a:srgbClr val="FFFF66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50 GeV Main Ring Synchrotron (MR)             [30 GeV at present]</a:t>
            </a:r>
            <a:endParaRPr lang="en-US" altLang="ja-JP" sz="2000" b="1" dirty="0">
              <a:solidFill>
                <a:srgbClr val="FFCC66"/>
              </a:solidFill>
              <a:latin typeface="Times New Roman" pitchFamily="18" charset="0"/>
              <a:ea typeface="HG創英角ﾎﾟｯﾌﾟ体" pitchFamily="49" charset="-128"/>
              <a:cs typeface="Times New Roman" pitchFamily="18" charset="0"/>
            </a:endParaRPr>
          </a:p>
        </p:txBody>
      </p:sp>
      <p:sp>
        <p:nvSpPr>
          <p:cNvPr id="8216" name="Rectangle 6"/>
          <p:cNvSpPr>
            <a:spLocks noChangeArrowheads="1"/>
          </p:cNvSpPr>
          <p:nvPr/>
        </p:nvSpPr>
        <p:spPr bwMode="auto">
          <a:xfrm>
            <a:off x="37138" y="26621"/>
            <a:ext cx="2518638" cy="954107"/>
          </a:xfrm>
          <a:prstGeom prst="rect">
            <a:avLst/>
          </a:prstGeom>
          <a:solidFill>
            <a:srgbClr val="000080">
              <a:alpha val="54117"/>
            </a:srgb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solidFill>
                  <a:srgbClr val="FFFFFF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J-PARC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solidFill>
                  <a:srgbClr val="FFFFFF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KEK &amp; JAEA)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4765452" y="1509315"/>
            <a:ext cx="1030683" cy="578739"/>
            <a:chOff x="3678555" y="4141887"/>
            <a:chExt cx="1718310" cy="943297"/>
          </a:xfrm>
        </p:grpSpPr>
        <p:cxnSp>
          <p:nvCxnSpPr>
            <p:cNvPr id="19" name="直線コネクタ 18"/>
            <p:cNvCxnSpPr>
              <a:stCxn id="24" idx="28"/>
            </p:cNvCxnSpPr>
            <p:nvPr/>
          </p:nvCxnSpPr>
          <p:spPr bwMode="auto">
            <a:xfrm flipV="1">
              <a:off x="3825240" y="4144398"/>
              <a:ext cx="1331208" cy="129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直線コネクタ 19"/>
            <p:cNvCxnSpPr/>
            <p:nvPr/>
          </p:nvCxnSpPr>
          <p:spPr bwMode="auto">
            <a:xfrm rot="-120000" flipV="1">
              <a:off x="4810800" y="4459238"/>
              <a:ext cx="576064" cy="57606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線コネクタ 20"/>
            <p:cNvCxnSpPr>
              <a:stCxn id="23" idx="1"/>
            </p:cNvCxnSpPr>
            <p:nvPr/>
          </p:nvCxnSpPr>
          <p:spPr bwMode="auto">
            <a:xfrm flipH="1" flipV="1">
              <a:off x="3716289" y="4387230"/>
              <a:ext cx="663306" cy="6560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フリーフォーム 21"/>
            <p:cNvSpPr/>
            <p:nvPr/>
          </p:nvSpPr>
          <p:spPr bwMode="auto">
            <a:xfrm>
              <a:off x="5156448" y="4144398"/>
              <a:ext cx="240417" cy="307200"/>
            </a:xfrm>
            <a:custGeom>
              <a:avLst/>
              <a:gdLst>
                <a:gd name="connsiteX0" fmla="*/ 0 w 238125"/>
                <a:gd name="connsiteY0" fmla="*/ 0 h 314325"/>
                <a:gd name="connsiteX1" fmla="*/ 41910 w 238125"/>
                <a:gd name="connsiteY1" fmla="*/ 1905 h 314325"/>
                <a:gd name="connsiteX2" fmla="*/ 47625 w 238125"/>
                <a:gd name="connsiteY2" fmla="*/ 3810 h 314325"/>
                <a:gd name="connsiteX3" fmla="*/ 60960 w 238125"/>
                <a:gd name="connsiteY3" fmla="*/ 5715 h 314325"/>
                <a:gd name="connsiteX4" fmla="*/ 68580 w 238125"/>
                <a:gd name="connsiteY4" fmla="*/ 9525 h 314325"/>
                <a:gd name="connsiteX5" fmla="*/ 80010 w 238125"/>
                <a:gd name="connsiteY5" fmla="*/ 13335 h 314325"/>
                <a:gd name="connsiteX6" fmla="*/ 85725 w 238125"/>
                <a:gd name="connsiteY6" fmla="*/ 15240 h 314325"/>
                <a:gd name="connsiteX7" fmla="*/ 91440 w 238125"/>
                <a:gd name="connsiteY7" fmla="*/ 17145 h 314325"/>
                <a:gd name="connsiteX8" fmla="*/ 108585 w 238125"/>
                <a:gd name="connsiteY8" fmla="*/ 20955 h 314325"/>
                <a:gd name="connsiteX9" fmla="*/ 125730 w 238125"/>
                <a:gd name="connsiteY9" fmla="*/ 34290 h 314325"/>
                <a:gd name="connsiteX10" fmla="*/ 131445 w 238125"/>
                <a:gd name="connsiteY10" fmla="*/ 38100 h 314325"/>
                <a:gd name="connsiteX11" fmla="*/ 139065 w 238125"/>
                <a:gd name="connsiteY11" fmla="*/ 41910 h 314325"/>
                <a:gd name="connsiteX12" fmla="*/ 144780 w 238125"/>
                <a:gd name="connsiteY12" fmla="*/ 45720 h 314325"/>
                <a:gd name="connsiteX13" fmla="*/ 158115 w 238125"/>
                <a:gd name="connsiteY13" fmla="*/ 51435 h 314325"/>
                <a:gd name="connsiteX14" fmla="*/ 161925 w 238125"/>
                <a:gd name="connsiteY14" fmla="*/ 57150 h 314325"/>
                <a:gd name="connsiteX15" fmla="*/ 163830 w 238125"/>
                <a:gd name="connsiteY15" fmla="*/ 62865 h 314325"/>
                <a:gd name="connsiteX16" fmla="*/ 169545 w 238125"/>
                <a:gd name="connsiteY16" fmla="*/ 64770 h 314325"/>
                <a:gd name="connsiteX17" fmla="*/ 175260 w 238125"/>
                <a:gd name="connsiteY17" fmla="*/ 70485 h 314325"/>
                <a:gd name="connsiteX18" fmla="*/ 186690 w 238125"/>
                <a:gd name="connsiteY18" fmla="*/ 78105 h 314325"/>
                <a:gd name="connsiteX19" fmla="*/ 192405 w 238125"/>
                <a:gd name="connsiteY19" fmla="*/ 89535 h 314325"/>
                <a:gd name="connsiteX20" fmla="*/ 203835 w 238125"/>
                <a:gd name="connsiteY20" fmla="*/ 97155 h 314325"/>
                <a:gd name="connsiteX21" fmla="*/ 207645 w 238125"/>
                <a:gd name="connsiteY21" fmla="*/ 108585 h 314325"/>
                <a:gd name="connsiteX22" fmla="*/ 215265 w 238125"/>
                <a:gd name="connsiteY22" fmla="*/ 125730 h 314325"/>
                <a:gd name="connsiteX23" fmla="*/ 217170 w 238125"/>
                <a:gd name="connsiteY23" fmla="*/ 131445 h 314325"/>
                <a:gd name="connsiteX24" fmla="*/ 219075 w 238125"/>
                <a:gd name="connsiteY24" fmla="*/ 137160 h 314325"/>
                <a:gd name="connsiteX25" fmla="*/ 224790 w 238125"/>
                <a:gd name="connsiteY25" fmla="*/ 158115 h 314325"/>
                <a:gd name="connsiteX26" fmla="*/ 226695 w 238125"/>
                <a:gd name="connsiteY26" fmla="*/ 163830 h 314325"/>
                <a:gd name="connsiteX27" fmla="*/ 228600 w 238125"/>
                <a:gd name="connsiteY27" fmla="*/ 169545 h 314325"/>
                <a:gd name="connsiteX28" fmla="*/ 232410 w 238125"/>
                <a:gd name="connsiteY28" fmla="*/ 175260 h 314325"/>
                <a:gd name="connsiteX29" fmla="*/ 234315 w 238125"/>
                <a:gd name="connsiteY29" fmla="*/ 207645 h 314325"/>
                <a:gd name="connsiteX30" fmla="*/ 236220 w 238125"/>
                <a:gd name="connsiteY30" fmla="*/ 213360 h 314325"/>
                <a:gd name="connsiteX31" fmla="*/ 238125 w 238125"/>
                <a:gd name="connsiteY31" fmla="*/ 236220 h 314325"/>
                <a:gd name="connsiteX32" fmla="*/ 236220 w 238125"/>
                <a:gd name="connsiteY32" fmla="*/ 251460 h 314325"/>
                <a:gd name="connsiteX33" fmla="*/ 234315 w 238125"/>
                <a:gd name="connsiteY33" fmla="*/ 259080 h 314325"/>
                <a:gd name="connsiteX34" fmla="*/ 230505 w 238125"/>
                <a:gd name="connsiteY34" fmla="*/ 281940 h 314325"/>
                <a:gd name="connsiteX35" fmla="*/ 226695 w 238125"/>
                <a:gd name="connsiteY35" fmla="*/ 295275 h 314325"/>
                <a:gd name="connsiteX36" fmla="*/ 219075 w 238125"/>
                <a:gd name="connsiteY36" fmla="*/ 306705 h 314325"/>
                <a:gd name="connsiteX37" fmla="*/ 211455 w 238125"/>
                <a:gd name="connsiteY37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8125" h="314325">
                  <a:moveTo>
                    <a:pt x="0" y="0"/>
                  </a:moveTo>
                  <a:cubicBezTo>
                    <a:pt x="13970" y="635"/>
                    <a:pt x="27970" y="790"/>
                    <a:pt x="41910" y="1905"/>
                  </a:cubicBezTo>
                  <a:cubicBezTo>
                    <a:pt x="43912" y="2065"/>
                    <a:pt x="45656" y="3416"/>
                    <a:pt x="47625" y="3810"/>
                  </a:cubicBezTo>
                  <a:cubicBezTo>
                    <a:pt x="52028" y="4691"/>
                    <a:pt x="56515" y="5080"/>
                    <a:pt x="60960" y="5715"/>
                  </a:cubicBezTo>
                  <a:cubicBezTo>
                    <a:pt x="63500" y="6985"/>
                    <a:pt x="65943" y="8470"/>
                    <a:pt x="68580" y="9525"/>
                  </a:cubicBezTo>
                  <a:cubicBezTo>
                    <a:pt x="72309" y="11017"/>
                    <a:pt x="76200" y="12065"/>
                    <a:pt x="80010" y="13335"/>
                  </a:cubicBezTo>
                  <a:lnTo>
                    <a:pt x="85725" y="15240"/>
                  </a:lnTo>
                  <a:cubicBezTo>
                    <a:pt x="87630" y="15875"/>
                    <a:pt x="89492" y="16658"/>
                    <a:pt x="91440" y="17145"/>
                  </a:cubicBezTo>
                  <a:cubicBezTo>
                    <a:pt x="102201" y="19835"/>
                    <a:pt x="96493" y="18537"/>
                    <a:pt x="108585" y="20955"/>
                  </a:cubicBezTo>
                  <a:cubicBezTo>
                    <a:pt x="117538" y="29908"/>
                    <a:pt x="112058" y="25176"/>
                    <a:pt x="125730" y="34290"/>
                  </a:cubicBezTo>
                  <a:cubicBezTo>
                    <a:pt x="127635" y="35560"/>
                    <a:pt x="129397" y="37076"/>
                    <a:pt x="131445" y="38100"/>
                  </a:cubicBezTo>
                  <a:cubicBezTo>
                    <a:pt x="133985" y="39370"/>
                    <a:pt x="136599" y="40501"/>
                    <a:pt x="139065" y="41910"/>
                  </a:cubicBezTo>
                  <a:cubicBezTo>
                    <a:pt x="141053" y="43046"/>
                    <a:pt x="142792" y="44584"/>
                    <a:pt x="144780" y="45720"/>
                  </a:cubicBezTo>
                  <a:cubicBezTo>
                    <a:pt x="151371" y="49486"/>
                    <a:pt x="151703" y="49298"/>
                    <a:pt x="158115" y="51435"/>
                  </a:cubicBezTo>
                  <a:cubicBezTo>
                    <a:pt x="159385" y="53340"/>
                    <a:pt x="160901" y="55102"/>
                    <a:pt x="161925" y="57150"/>
                  </a:cubicBezTo>
                  <a:cubicBezTo>
                    <a:pt x="162823" y="58946"/>
                    <a:pt x="162410" y="61445"/>
                    <a:pt x="163830" y="62865"/>
                  </a:cubicBezTo>
                  <a:cubicBezTo>
                    <a:pt x="165250" y="64285"/>
                    <a:pt x="167640" y="64135"/>
                    <a:pt x="169545" y="64770"/>
                  </a:cubicBezTo>
                  <a:cubicBezTo>
                    <a:pt x="171450" y="66675"/>
                    <a:pt x="173133" y="68831"/>
                    <a:pt x="175260" y="70485"/>
                  </a:cubicBezTo>
                  <a:cubicBezTo>
                    <a:pt x="178874" y="73296"/>
                    <a:pt x="186690" y="78105"/>
                    <a:pt x="186690" y="78105"/>
                  </a:cubicBezTo>
                  <a:cubicBezTo>
                    <a:pt x="188049" y="82182"/>
                    <a:pt x="188929" y="86494"/>
                    <a:pt x="192405" y="89535"/>
                  </a:cubicBezTo>
                  <a:cubicBezTo>
                    <a:pt x="195851" y="92550"/>
                    <a:pt x="203835" y="97155"/>
                    <a:pt x="203835" y="97155"/>
                  </a:cubicBezTo>
                  <a:cubicBezTo>
                    <a:pt x="205105" y="100965"/>
                    <a:pt x="205417" y="105243"/>
                    <a:pt x="207645" y="108585"/>
                  </a:cubicBezTo>
                  <a:cubicBezTo>
                    <a:pt x="213683" y="117642"/>
                    <a:pt x="210731" y="112128"/>
                    <a:pt x="215265" y="125730"/>
                  </a:cubicBezTo>
                  <a:lnTo>
                    <a:pt x="217170" y="131445"/>
                  </a:lnTo>
                  <a:cubicBezTo>
                    <a:pt x="217805" y="133350"/>
                    <a:pt x="218681" y="135191"/>
                    <a:pt x="219075" y="137160"/>
                  </a:cubicBezTo>
                  <a:cubicBezTo>
                    <a:pt x="221768" y="150623"/>
                    <a:pt x="219956" y="143613"/>
                    <a:pt x="224790" y="158115"/>
                  </a:cubicBezTo>
                  <a:lnTo>
                    <a:pt x="226695" y="163830"/>
                  </a:lnTo>
                  <a:cubicBezTo>
                    <a:pt x="227330" y="165735"/>
                    <a:pt x="227486" y="167874"/>
                    <a:pt x="228600" y="169545"/>
                  </a:cubicBezTo>
                  <a:lnTo>
                    <a:pt x="232410" y="175260"/>
                  </a:lnTo>
                  <a:cubicBezTo>
                    <a:pt x="233045" y="186055"/>
                    <a:pt x="233239" y="196885"/>
                    <a:pt x="234315" y="207645"/>
                  </a:cubicBezTo>
                  <a:cubicBezTo>
                    <a:pt x="234515" y="209643"/>
                    <a:pt x="235955" y="211370"/>
                    <a:pt x="236220" y="213360"/>
                  </a:cubicBezTo>
                  <a:cubicBezTo>
                    <a:pt x="237231" y="220939"/>
                    <a:pt x="237490" y="228600"/>
                    <a:pt x="238125" y="236220"/>
                  </a:cubicBezTo>
                  <a:cubicBezTo>
                    <a:pt x="237490" y="241300"/>
                    <a:pt x="237062" y="246410"/>
                    <a:pt x="236220" y="251460"/>
                  </a:cubicBezTo>
                  <a:cubicBezTo>
                    <a:pt x="235790" y="254043"/>
                    <a:pt x="234713" y="256492"/>
                    <a:pt x="234315" y="259080"/>
                  </a:cubicBezTo>
                  <a:cubicBezTo>
                    <a:pt x="228639" y="295974"/>
                    <a:pt x="235468" y="264570"/>
                    <a:pt x="230505" y="281940"/>
                  </a:cubicBezTo>
                  <a:cubicBezTo>
                    <a:pt x="229925" y="283971"/>
                    <a:pt x="228038" y="292857"/>
                    <a:pt x="226695" y="295275"/>
                  </a:cubicBezTo>
                  <a:cubicBezTo>
                    <a:pt x="224471" y="299278"/>
                    <a:pt x="222885" y="304165"/>
                    <a:pt x="219075" y="306705"/>
                  </a:cubicBezTo>
                  <a:cubicBezTo>
                    <a:pt x="212179" y="311303"/>
                    <a:pt x="214384" y="308467"/>
                    <a:pt x="211455" y="314325"/>
                  </a:cubicBezTo>
                </a:path>
              </a:pathLst>
            </a:cu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3" name="フリーフォーム 22"/>
            <p:cNvSpPr/>
            <p:nvPr/>
          </p:nvSpPr>
          <p:spPr bwMode="auto">
            <a:xfrm>
              <a:off x="4364355" y="5031844"/>
              <a:ext cx="468630" cy="53340"/>
            </a:xfrm>
            <a:custGeom>
              <a:avLst/>
              <a:gdLst>
                <a:gd name="connsiteX0" fmla="*/ 0 w 468630"/>
                <a:gd name="connsiteY0" fmla="*/ 5715 h 53340"/>
                <a:gd name="connsiteX1" fmla="*/ 15240 w 468630"/>
                <a:gd name="connsiteY1" fmla="*/ 11430 h 53340"/>
                <a:gd name="connsiteX2" fmla="*/ 28575 w 468630"/>
                <a:gd name="connsiteY2" fmla="*/ 15240 h 53340"/>
                <a:gd name="connsiteX3" fmla="*/ 34290 w 468630"/>
                <a:gd name="connsiteY3" fmla="*/ 19050 h 53340"/>
                <a:gd name="connsiteX4" fmla="*/ 55245 w 468630"/>
                <a:gd name="connsiteY4" fmla="*/ 24765 h 53340"/>
                <a:gd name="connsiteX5" fmla="*/ 76200 w 468630"/>
                <a:gd name="connsiteY5" fmla="*/ 30480 h 53340"/>
                <a:gd name="connsiteX6" fmla="*/ 81915 w 468630"/>
                <a:gd name="connsiteY6" fmla="*/ 36195 h 53340"/>
                <a:gd name="connsiteX7" fmla="*/ 89535 w 468630"/>
                <a:gd name="connsiteY7" fmla="*/ 38100 h 53340"/>
                <a:gd name="connsiteX8" fmla="*/ 118110 w 468630"/>
                <a:gd name="connsiteY8" fmla="*/ 41910 h 53340"/>
                <a:gd name="connsiteX9" fmla="*/ 123825 w 468630"/>
                <a:gd name="connsiteY9" fmla="*/ 43815 h 53340"/>
                <a:gd name="connsiteX10" fmla="*/ 139065 w 468630"/>
                <a:gd name="connsiteY10" fmla="*/ 47625 h 53340"/>
                <a:gd name="connsiteX11" fmla="*/ 150495 w 468630"/>
                <a:gd name="connsiteY11" fmla="*/ 51435 h 53340"/>
                <a:gd name="connsiteX12" fmla="*/ 175260 w 468630"/>
                <a:gd name="connsiteY12" fmla="*/ 53340 h 53340"/>
                <a:gd name="connsiteX13" fmla="*/ 333375 w 468630"/>
                <a:gd name="connsiteY13" fmla="*/ 51435 h 53340"/>
                <a:gd name="connsiteX14" fmla="*/ 348615 w 468630"/>
                <a:gd name="connsiteY14" fmla="*/ 49530 h 53340"/>
                <a:gd name="connsiteX15" fmla="*/ 365760 w 468630"/>
                <a:gd name="connsiteY15" fmla="*/ 47625 h 53340"/>
                <a:gd name="connsiteX16" fmla="*/ 373380 w 468630"/>
                <a:gd name="connsiteY16" fmla="*/ 45720 h 53340"/>
                <a:gd name="connsiteX17" fmla="*/ 379095 w 468630"/>
                <a:gd name="connsiteY17" fmla="*/ 43815 h 53340"/>
                <a:gd name="connsiteX18" fmla="*/ 398145 w 468630"/>
                <a:gd name="connsiteY18" fmla="*/ 40005 h 53340"/>
                <a:gd name="connsiteX19" fmla="*/ 409575 w 468630"/>
                <a:gd name="connsiteY19" fmla="*/ 36195 h 53340"/>
                <a:gd name="connsiteX20" fmla="*/ 415290 w 468630"/>
                <a:gd name="connsiteY20" fmla="*/ 32385 h 53340"/>
                <a:gd name="connsiteX21" fmla="*/ 434340 w 468630"/>
                <a:gd name="connsiteY21" fmla="*/ 26670 h 53340"/>
                <a:gd name="connsiteX22" fmla="*/ 445770 w 468630"/>
                <a:gd name="connsiteY22" fmla="*/ 22860 h 53340"/>
                <a:gd name="connsiteX23" fmla="*/ 451485 w 468630"/>
                <a:gd name="connsiteY23" fmla="*/ 19050 h 53340"/>
                <a:gd name="connsiteX24" fmla="*/ 462915 w 468630"/>
                <a:gd name="connsiteY24" fmla="*/ 7620 h 53340"/>
                <a:gd name="connsiteX25" fmla="*/ 466725 w 468630"/>
                <a:gd name="connsiteY25" fmla="*/ 1905 h 53340"/>
                <a:gd name="connsiteX26" fmla="*/ 468630 w 468630"/>
                <a:gd name="connsiteY26" fmla="*/ 0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68630" h="53340">
                  <a:moveTo>
                    <a:pt x="0" y="5715"/>
                  </a:moveTo>
                  <a:cubicBezTo>
                    <a:pt x="5032" y="7728"/>
                    <a:pt x="10014" y="9937"/>
                    <a:pt x="15240" y="11430"/>
                  </a:cubicBezTo>
                  <a:cubicBezTo>
                    <a:pt x="18088" y="12244"/>
                    <a:pt x="25530" y="13717"/>
                    <a:pt x="28575" y="15240"/>
                  </a:cubicBezTo>
                  <a:cubicBezTo>
                    <a:pt x="30623" y="16264"/>
                    <a:pt x="32198" y="18120"/>
                    <a:pt x="34290" y="19050"/>
                  </a:cubicBezTo>
                  <a:cubicBezTo>
                    <a:pt x="46481" y="24468"/>
                    <a:pt x="43645" y="21601"/>
                    <a:pt x="55245" y="24765"/>
                  </a:cubicBezTo>
                  <a:cubicBezTo>
                    <a:pt x="81831" y="32016"/>
                    <a:pt x="52994" y="25839"/>
                    <a:pt x="76200" y="30480"/>
                  </a:cubicBezTo>
                  <a:cubicBezTo>
                    <a:pt x="78105" y="32385"/>
                    <a:pt x="79576" y="34858"/>
                    <a:pt x="81915" y="36195"/>
                  </a:cubicBezTo>
                  <a:cubicBezTo>
                    <a:pt x="84188" y="37494"/>
                    <a:pt x="87018" y="37381"/>
                    <a:pt x="89535" y="38100"/>
                  </a:cubicBezTo>
                  <a:cubicBezTo>
                    <a:pt x="105556" y="42677"/>
                    <a:pt x="81629" y="38870"/>
                    <a:pt x="118110" y="41910"/>
                  </a:cubicBezTo>
                  <a:cubicBezTo>
                    <a:pt x="120015" y="42545"/>
                    <a:pt x="121888" y="43287"/>
                    <a:pt x="123825" y="43815"/>
                  </a:cubicBezTo>
                  <a:cubicBezTo>
                    <a:pt x="128877" y="45193"/>
                    <a:pt x="134097" y="45969"/>
                    <a:pt x="139065" y="47625"/>
                  </a:cubicBezTo>
                  <a:cubicBezTo>
                    <a:pt x="142875" y="48895"/>
                    <a:pt x="146491" y="51127"/>
                    <a:pt x="150495" y="51435"/>
                  </a:cubicBezTo>
                  <a:lnTo>
                    <a:pt x="175260" y="53340"/>
                  </a:lnTo>
                  <a:lnTo>
                    <a:pt x="333375" y="51435"/>
                  </a:lnTo>
                  <a:cubicBezTo>
                    <a:pt x="338493" y="51323"/>
                    <a:pt x="343531" y="50128"/>
                    <a:pt x="348615" y="49530"/>
                  </a:cubicBezTo>
                  <a:lnTo>
                    <a:pt x="365760" y="47625"/>
                  </a:lnTo>
                  <a:cubicBezTo>
                    <a:pt x="368300" y="46990"/>
                    <a:pt x="370863" y="46439"/>
                    <a:pt x="373380" y="45720"/>
                  </a:cubicBezTo>
                  <a:cubicBezTo>
                    <a:pt x="375311" y="45168"/>
                    <a:pt x="377135" y="44251"/>
                    <a:pt x="379095" y="43815"/>
                  </a:cubicBezTo>
                  <a:cubicBezTo>
                    <a:pt x="392336" y="40873"/>
                    <a:pt x="387301" y="43258"/>
                    <a:pt x="398145" y="40005"/>
                  </a:cubicBezTo>
                  <a:cubicBezTo>
                    <a:pt x="401992" y="38851"/>
                    <a:pt x="406233" y="38423"/>
                    <a:pt x="409575" y="36195"/>
                  </a:cubicBezTo>
                  <a:cubicBezTo>
                    <a:pt x="411480" y="34925"/>
                    <a:pt x="413198" y="33315"/>
                    <a:pt x="415290" y="32385"/>
                  </a:cubicBezTo>
                  <a:cubicBezTo>
                    <a:pt x="424616" y="28240"/>
                    <a:pt x="425815" y="29228"/>
                    <a:pt x="434340" y="26670"/>
                  </a:cubicBezTo>
                  <a:cubicBezTo>
                    <a:pt x="438187" y="25516"/>
                    <a:pt x="442428" y="25088"/>
                    <a:pt x="445770" y="22860"/>
                  </a:cubicBezTo>
                  <a:lnTo>
                    <a:pt x="451485" y="19050"/>
                  </a:lnTo>
                  <a:cubicBezTo>
                    <a:pt x="460464" y="5581"/>
                    <a:pt x="448738" y="21797"/>
                    <a:pt x="462915" y="7620"/>
                  </a:cubicBezTo>
                  <a:cubicBezTo>
                    <a:pt x="464534" y="6001"/>
                    <a:pt x="465351" y="3737"/>
                    <a:pt x="466725" y="1905"/>
                  </a:cubicBezTo>
                  <a:cubicBezTo>
                    <a:pt x="467264" y="1187"/>
                    <a:pt x="467995" y="635"/>
                    <a:pt x="468630" y="0"/>
                  </a:cubicBezTo>
                </a:path>
              </a:pathLst>
            </a:cu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4" name="フリーフォーム 23"/>
            <p:cNvSpPr/>
            <p:nvPr/>
          </p:nvSpPr>
          <p:spPr bwMode="auto">
            <a:xfrm>
              <a:off x="3678555" y="4141887"/>
              <a:ext cx="211455" cy="251460"/>
            </a:xfrm>
            <a:custGeom>
              <a:avLst/>
              <a:gdLst>
                <a:gd name="connsiteX0" fmla="*/ 38100 w 211455"/>
                <a:gd name="connsiteY0" fmla="*/ 251460 h 251460"/>
                <a:gd name="connsiteX1" fmla="*/ 30480 w 211455"/>
                <a:gd name="connsiteY1" fmla="*/ 241935 h 251460"/>
                <a:gd name="connsiteX2" fmla="*/ 24765 w 211455"/>
                <a:gd name="connsiteY2" fmla="*/ 236220 h 251460"/>
                <a:gd name="connsiteX3" fmla="*/ 22860 w 211455"/>
                <a:gd name="connsiteY3" fmla="*/ 228600 h 251460"/>
                <a:gd name="connsiteX4" fmla="*/ 19050 w 211455"/>
                <a:gd name="connsiteY4" fmla="*/ 222885 h 251460"/>
                <a:gd name="connsiteX5" fmla="*/ 13335 w 211455"/>
                <a:gd name="connsiteY5" fmla="*/ 209550 h 251460"/>
                <a:gd name="connsiteX6" fmla="*/ 9525 w 211455"/>
                <a:gd name="connsiteY6" fmla="*/ 198120 h 251460"/>
                <a:gd name="connsiteX7" fmla="*/ 5715 w 211455"/>
                <a:gd name="connsiteY7" fmla="*/ 192405 h 251460"/>
                <a:gd name="connsiteX8" fmla="*/ 0 w 211455"/>
                <a:gd name="connsiteY8" fmla="*/ 173355 h 251460"/>
                <a:gd name="connsiteX9" fmla="*/ 1905 w 211455"/>
                <a:gd name="connsiteY9" fmla="*/ 114300 h 251460"/>
                <a:gd name="connsiteX10" fmla="*/ 5715 w 211455"/>
                <a:gd name="connsiteY10" fmla="*/ 108585 h 251460"/>
                <a:gd name="connsiteX11" fmla="*/ 13335 w 211455"/>
                <a:gd name="connsiteY11" fmla="*/ 97155 h 251460"/>
                <a:gd name="connsiteX12" fmla="*/ 17145 w 211455"/>
                <a:gd name="connsiteY12" fmla="*/ 81915 h 251460"/>
                <a:gd name="connsiteX13" fmla="*/ 19050 w 211455"/>
                <a:gd name="connsiteY13" fmla="*/ 74295 h 251460"/>
                <a:gd name="connsiteX14" fmla="*/ 24765 w 211455"/>
                <a:gd name="connsiteY14" fmla="*/ 70485 h 251460"/>
                <a:gd name="connsiteX15" fmla="*/ 28575 w 211455"/>
                <a:gd name="connsiteY15" fmla="*/ 64770 h 251460"/>
                <a:gd name="connsiteX16" fmla="*/ 34290 w 211455"/>
                <a:gd name="connsiteY16" fmla="*/ 60960 h 251460"/>
                <a:gd name="connsiteX17" fmla="*/ 36195 w 211455"/>
                <a:gd name="connsiteY17" fmla="*/ 55245 h 251460"/>
                <a:gd name="connsiteX18" fmla="*/ 41910 w 211455"/>
                <a:gd name="connsiteY18" fmla="*/ 49530 h 251460"/>
                <a:gd name="connsiteX19" fmla="*/ 51435 w 211455"/>
                <a:gd name="connsiteY19" fmla="*/ 40005 h 251460"/>
                <a:gd name="connsiteX20" fmla="*/ 68580 w 211455"/>
                <a:gd name="connsiteY20" fmla="*/ 32385 h 251460"/>
                <a:gd name="connsiteX21" fmla="*/ 74295 w 211455"/>
                <a:gd name="connsiteY21" fmla="*/ 26670 h 251460"/>
                <a:gd name="connsiteX22" fmla="*/ 80010 w 211455"/>
                <a:gd name="connsiteY22" fmla="*/ 24765 h 251460"/>
                <a:gd name="connsiteX23" fmla="*/ 81915 w 211455"/>
                <a:gd name="connsiteY23" fmla="*/ 19050 h 251460"/>
                <a:gd name="connsiteX24" fmla="*/ 100965 w 211455"/>
                <a:gd name="connsiteY24" fmla="*/ 13335 h 251460"/>
                <a:gd name="connsiteX25" fmla="*/ 106680 w 211455"/>
                <a:gd name="connsiteY25" fmla="*/ 11430 h 251460"/>
                <a:gd name="connsiteX26" fmla="*/ 133350 w 211455"/>
                <a:gd name="connsiteY26" fmla="*/ 7620 h 251460"/>
                <a:gd name="connsiteX27" fmla="*/ 140970 w 211455"/>
                <a:gd name="connsiteY27" fmla="*/ 5715 h 251460"/>
                <a:gd name="connsiteX28" fmla="*/ 146685 w 211455"/>
                <a:gd name="connsiteY28" fmla="*/ 3810 h 251460"/>
                <a:gd name="connsiteX29" fmla="*/ 173355 w 211455"/>
                <a:gd name="connsiteY29" fmla="*/ 0 h 251460"/>
                <a:gd name="connsiteX30" fmla="*/ 211455 w 211455"/>
                <a:gd name="connsiteY30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1455" h="251460">
                  <a:moveTo>
                    <a:pt x="38100" y="251460"/>
                  </a:moveTo>
                  <a:cubicBezTo>
                    <a:pt x="35560" y="248285"/>
                    <a:pt x="33157" y="244995"/>
                    <a:pt x="30480" y="241935"/>
                  </a:cubicBezTo>
                  <a:cubicBezTo>
                    <a:pt x="28706" y="239908"/>
                    <a:pt x="26102" y="238559"/>
                    <a:pt x="24765" y="236220"/>
                  </a:cubicBezTo>
                  <a:cubicBezTo>
                    <a:pt x="23466" y="233947"/>
                    <a:pt x="23891" y="231006"/>
                    <a:pt x="22860" y="228600"/>
                  </a:cubicBezTo>
                  <a:cubicBezTo>
                    <a:pt x="21958" y="226496"/>
                    <a:pt x="20320" y="224790"/>
                    <a:pt x="19050" y="222885"/>
                  </a:cubicBezTo>
                  <a:cubicBezTo>
                    <a:pt x="14011" y="202728"/>
                    <a:pt x="20853" y="226465"/>
                    <a:pt x="13335" y="209550"/>
                  </a:cubicBezTo>
                  <a:cubicBezTo>
                    <a:pt x="11704" y="205880"/>
                    <a:pt x="11753" y="201462"/>
                    <a:pt x="9525" y="198120"/>
                  </a:cubicBezTo>
                  <a:cubicBezTo>
                    <a:pt x="8255" y="196215"/>
                    <a:pt x="6645" y="194497"/>
                    <a:pt x="5715" y="192405"/>
                  </a:cubicBezTo>
                  <a:cubicBezTo>
                    <a:pt x="3065" y="186442"/>
                    <a:pt x="1583" y="179688"/>
                    <a:pt x="0" y="173355"/>
                  </a:cubicBezTo>
                  <a:cubicBezTo>
                    <a:pt x="635" y="153670"/>
                    <a:pt x="174" y="133919"/>
                    <a:pt x="1905" y="114300"/>
                  </a:cubicBezTo>
                  <a:cubicBezTo>
                    <a:pt x="2106" y="112019"/>
                    <a:pt x="4691" y="110633"/>
                    <a:pt x="5715" y="108585"/>
                  </a:cubicBezTo>
                  <a:cubicBezTo>
                    <a:pt x="11229" y="97557"/>
                    <a:pt x="2501" y="107989"/>
                    <a:pt x="13335" y="97155"/>
                  </a:cubicBezTo>
                  <a:cubicBezTo>
                    <a:pt x="16739" y="86943"/>
                    <a:pt x="14080" y="95708"/>
                    <a:pt x="17145" y="81915"/>
                  </a:cubicBezTo>
                  <a:cubicBezTo>
                    <a:pt x="17713" y="79359"/>
                    <a:pt x="17598" y="76473"/>
                    <a:pt x="19050" y="74295"/>
                  </a:cubicBezTo>
                  <a:cubicBezTo>
                    <a:pt x="20320" y="72390"/>
                    <a:pt x="22860" y="71755"/>
                    <a:pt x="24765" y="70485"/>
                  </a:cubicBezTo>
                  <a:cubicBezTo>
                    <a:pt x="26035" y="68580"/>
                    <a:pt x="26956" y="66389"/>
                    <a:pt x="28575" y="64770"/>
                  </a:cubicBezTo>
                  <a:cubicBezTo>
                    <a:pt x="30194" y="63151"/>
                    <a:pt x="32860" y="62748"/>
                    <a:pt x="34290" y="60960"/>
                  </a:cubicBezTo>
                  <a:cubicBezTo>
                    <a:pt x="35544" y="59392"/>
                    <a:pt x="35081" y="56916"/>
                    <a:pt x="36195" y="55245"/>
                  </a:cubicBezTo>
                  <a:cubicBezTo>
                    <a:pt x="37689" y="53003"/>
                    <a:pt x="40185" y="51600"/>
                    <a:pt x="41910" y="49530"/>
                  </a:cubicBezTo>
                  <a:cubicBezTo>
                    <a:pt x="49847" y="40005"/>
                    <a:pt x="40958" y="46990"/>
                    <a:pt x="51435" y="40005"/>
                  </a:cubicBezTo>
                  <a:cubicBezTo>
                    <a:pt x="59595" y="27764"/>
                    <a:pt x="49331" y="40084"/>
                    <a:pt x="68580" y="32385"/>
                  </a:cubicBezTo>
                  <a:cubicBezTo>
                    <a:pt x="71081" y="31384"/>
                    <a:pt x="72053" y="28164"/>
                    <a:pt x="74295" y="26670"/>
                  </a:cubicBezTo>
                  <a:cubicBezTo>
                    <a:pt x="75966" y="25556"/>
                    <a:pt x="78105" y="25400"/>
                    <a:pt x="80010" y="24765"/>
                  </a:cubicBezTo>
                  <a:cubicBezTo>
                    <a:pt x="80645" y="22860"/>
                    <a:pt x="80281" y="20217"/>
                    <a:pt x="81915" y="19050"/>
                  </a:cubicBezTo>
                  <a:cubicBezTo>
                    <a:pt x="84933" y="16894"/>
                    <a:pt x="96552" y="14596"/>
                    <a:pt x="100965" y="13335"/>
                  </a:cubicBezTo>
                  <a:cubicBezTo>
                    <a:pt x="102896" y="12783"/>
                    <a:pt x="104699" y="11760"/>
                    <a:pt x="106680" y="11430"/>
                  </a:cubicBezTo>
                  <a:cubicBezTo>
                    <a:pt x="136635" y="6438"/>
                    <a:pt x="112786" y="12190"/>
                    <a:pt x="133350" y="7620"/>
                  </a:cubicBezTo>
                  <a:cubicBezTo>
                    <a:pt x="135906" y="7052"/>
                    <a:pt x="138453" y="6434"/>
                    <a:pt x="140970" y="5715"/>
                  </a:cubicBezTo>
                  <a:cubicBezTo>
                    <a:pt x="142901" y="5163"/>
                    <a:pt x="144708" y="4159"/>
                    <a:pt x="146685" y="3810"/>
                  </a:cubicBezTo>
                  <a:cubicBezTo>
                    <a:pt x="155529" y="2249"/>
                    <a:pt x="164375" y="0"/>
                    <a:pt x="173355" y="0"/>
                  </a:cubicBezTo>
                  <a:lnTo>
                    <a:pt x="211455" y="0"/>
                  </a:lnTo>
                </a:path>
              </a:pathLst>
            </a:cu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cxnSp>
        <p:nvCxnSpPr>
          <p:cNvPr id="3" name="直線矢印コネクタ 2"/>
          <p:cNvCxnSpPr/>
          <p:nvPr/>
        </p:nvCxnSpPr>
        <p:spPr bwMode="auto">
          <a:xfrm>
            <a:off x="4032448" y="1509315"/>
            <a:ext cx="639564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P.K. Saha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Meeting at Fermilab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3487C-9B60-4FDA-9290-09D069B846F2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9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7171420" cy="576064"/>
          </a:xfrm>
          <a:solidFill>
            <a:srgbClr val="7030A0"/>
          </a:solidFill>
        </p:spPr>
        <p:txBody>
          <a:bodyPr/>
          <a:lstStyle/>
          <a:p>
            <a:r>
              <a:rPr kumimoji="1"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1. </a:t>
            </a:r>
            <a:r>
              <a:rPr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I</a:t>
            </a:r>
            <a:r>
              <a:rPr kumimoji="1"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ntroduction of J-PARC 3-GeV RCS</a:t>
            </a:r>
            <a:endParaRPr kumimoji="1" lang="ja-JP" altLang="en-US" sz="3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19050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P.K. Saha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457200"/>
          </a:xfrm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Meeting at </a:t>
            </a:r>
            <a:r>
              <a:rPr lang="en-US" altLang="ja-JP" dirty="0" err="1">
                <a:solidFill>
                  <a:srgbClr val="000000"/>
                </a:solidFill>
              </a:rPr>
              <a:t>Fermilab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771456" y="6381328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6" name="Picture 2" descr="C:\Users\User\Desktop\RCS-Beam-Commissioning\run45\PSTR-paper\rcslayout-remake-saha-20130520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2" y="764704"/>
            <a:ext cx="3840594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09758" y="3645024"/>
            <a:ext cx="368087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</a:rPr>
              <a:t>Layout of J-PARC 3-GeV RCS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●</a:t>
            </a:r>
            <a:r>
              <a:rPr lang="ja-JP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Multi-turn H</a:t>
            </a:r>
            <a:r>
              <a:rPr lang="en-US" altLang="ja-JP" sz="1600" i="1" baseline="30000" dirty="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 stripping injection.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(stripping efficiency: 99.7% design)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●</a:t>
            </a:r>
            <a:r>
              <a:rPr lang="ja-JP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Injection Energy: 400 MeV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●</a:t>
            </a:r>
            <a:r>
              <a:rPr lang="ja-JP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Extraction Energy: 3 </a:t>
            </a:r>
            <a:r>
              <a:rPr lang="en-US" altLang="ja-JP" sz="16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GeV</a:t>
            </a:r>
            <a:endParaRPr lang="en-US" altLang="ja-JP" sz="16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●</a:t>
            </a:r>
            <a:r>
              <a:rPr lang="ja-JP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Repetition: 25 Hz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srgbClr val="FF00FF"/>
                </a:solidFill>
                <a:latin typeface="Calibri" panose="020F0502020204030204" pitchFamily="34" charset="0"/>
              </a:rPr>
              <a:t>●</a:t>
            </a:r>
            <a:r>
              <a:rPr lang="ja-JP" altLang="en-US" sz="1200" dirty="0">
                <a:solidFill>
                  <a:srgbClr val="FF00FF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200" b="1" i="1" dirty="0">
                <a:solidFill>
                  <a:srgbClr val="FF00FF"/>
                </a:solidFill>
                <a:latin typeface="Calibri" panose="020F0502020204030204" pitchFamily="34" charset="0"/>
              </a:rPr>
              <a:t>Beam power (design): 1MW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</a:pPr>
            <a:r>
              <a:rPr lang="en-US" altLang="ja-JP" sz="2200" b="1" i="1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Successfully demonstrated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200" b="1" i="1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 the beam studies!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37270" y="620688"/>
            <a:ext cx="4899226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Mid-term plan for beam power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Upgrade to </a:t>
            </a: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1.5 MW!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400" dirty="0">
              <a:solidFill>
                <a:srgbClr val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3333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Two big reasons: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①</a:t>
            </a:r>
            <a:r>
              <a:rPr lang="ja-JP" altLang="en-US" sz="20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RCS beam sharing to the MLF and MR.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400" dirty="0">
              <a:solidFill>
                <a:srgbClr val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When MR runs at 1s cycle (~2018), RCS beam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sharing to MLF becomes: (25-4)/25 = 0.84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200" b="1" i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RCS equivalent beam power to the MLF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200" b="1" i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should be 1.0/0.84 = 1.2 MW!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400" dirty="0">
              <a:solidFill>
                <a:srgbClr val="0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②</a:t>
            </a:r>
            <a:r>
              <a:rPr lang="ja-JP" altLang="en-US" sz="20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Also planning for a second neutron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production target station at MLF.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95936" y="5406315"/>
            <a:ext cx="493917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i="1" dirty="0">
                <a:solidFill>
                  <a:srgbClr val="FF0000"/>
                </a:solidFill>
              </a:rPr>
              <a:t>Stripper foil lifetime may be the most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i="1" dirty="0">
                <a:solidFill>
                  <a:srgbClr val="FF0000"/>
                </a:solidFill>
              </a:rPr>
              <a:t>concerning issue!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20473" y="4244895"/>
            <a:ext cx="3159839" cy="10772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●</a:t>
            </a:r>
            <a:r>
              <a:rPr lang="ja-JP" altLang="en-US" sz="2400" b="1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b="1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Feasible scenario: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3333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Peak current: 50  60 mA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3333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Injection pulse: 0.5  0.6ms</a:t>
            </a:r>
          </a:p>
        </p:txBody>
      </p:sp>
    </p:spTree>
    <p:extLst>
      <p:ext uri="{BB962C8B-B14F-4D97-AF65-F5344CB8AC3E}">
        <p14:creationId xmlns:p14="http://schemas.microsoft.com/office/powerpoint/2010/main" val="260233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146720"/>
            <a:ext cx="5688632" cy="762000"/>
          </a:xfrm>
          <a:solidFill>
            <a:srgbClr val="7030A0"/>
          </a:solidFill>
        </p:spPr>
        <p:txBody>
          <a:bodyPr/>
          <a:lstStyle/>
          <a:p>
            <a:r>
              <a:rPr kumimoji="1"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Motivation</a:t>
            </a:r>
            <a:endParaRPr kumimoji="1" lang="ja-JP" altLang="en-US" sz="3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79512" y="6428184"/>
            <a:ext cx="1905000" cy="457200"/>
          </a:xfrm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Meeting at </a:t>
            </a:r>
            <a:r>
              <a:rPr lang="en-US" altLang="ja-JP" dirty="0" err="1">
                <a:solidFill>
                  <a:srgbClr val="000000"/>
                </a:solidFill>
              </a:rPr>
              <a:t>Fermilab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771456" y="6428184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5591" y="1117188"/>
            <a:ext cx="8042010" cy="5216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3333FF"/>
                </a:solidFill>
                <a:latin typeface="Calibri" panose="020F0502020204030204" pitchFamily="34" charset="0"/>
              </a:rPr>
              <a:t>An alternate H</a:t>
            </a:r>
            <a:r>
              <a:rPr lang="en-US" altLang="ja-JP" sz="2400" baseline="30000" dirty="0">
                <a:solidFill>
                  <a:srgbClr val="3333FF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400" dirty="0">
                <a:solidFill>
                  <a:srgbClr val="3333FF"/>
                </a:solidFill>
                <a:latin typeface="Calibri" panose="020F0502020204030204" pitchFamily="34" charset="0"/>
              </a:rPr>
              <a:t> stripping method other than using stripper foil.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3333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ja-JP" sz="2400" dirty="0">
                <a:solidFill>
                  <a:srgbClr val="3333FF"/>
                </a:solidFill>
                <a:latin typeface="Calibri" panose="020F0502020204030204" pitchFamily="34" charset="0"/>
              </a:rPr>
              <a:t>Laser stripping of H</a:t>
            </a:r>
            <a:r>
              <a:rPr lang="en-US" altLang="ja-JP" sz="2400" baseline="30000" dirty="0">
                <a:solidFill>
                  <a:srgbClr val="3333FF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400" dirty="0">
                <a:solidFill>
                  <a:srgbClr val="3333FF"/>
                </a:solidFill>
                <a:latin typeface="Calibri" panose="020F0502020204030204" pitchFamily="34" charset="0"/>
              </a:rPr>
              <a:t> holds the promise of eliminating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3333FF"/>
                </a:solidFill>
                <a:latin typeface="Calibri" panose="020F0502020204030204" pitchFamily="34" charset="0"/>
              </a:rPr>
              <a:t>limitation and issues involved of using stripper foil.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800" dirty="0">
              <a:solidFill>
                <a:srgbClr val="3333FF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Reasons: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■</a:t>
            </a:r>
            <a:r>
              <a:rPr lang="ja-JP" altLang="en-US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May be hard to maintain stable and longer foil lifetime for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1 MW routine operation at J-PARC RCS.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■</a:t>
            </a:r>
            <a:r>
              <a:rPr lang="ja-JP" altLang="en-US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Foil may not survive at 1.5 MW beam power.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■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Foil scattering beam loss and the resulting high residual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radiation at the injection area is already a serious concern for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hardware maintenance even at lower beam power.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FF33CC"/>
                </a:solidFill>
                <a:latin typeface="Calibri" panose="020F0502020204030204" pitchFamily="34" charset="0"/>
              </a:rPr>
              <a:t>★</a:t>
            </a:r>
            <a:r>
              <a:rPr lang="ja-JP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Additional collimators had to installed at the downstream of stripper foil.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FF33CC"/>
                </a:solidFill>
                <a:latin typeface="Calibri" panose="020F0502020204030204" pitchFamily="34" charset="0"/>
              </a:rPr>
              <a:t>★</a:t>
            </a:r>
            <a:r>
              <a:rPr lang="ja-JP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New design of the injection chicane magnets to install radiation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shielding surrounding the foil are in progress.</a:t>
            </a:r>
          </a:p>
        </p:txBody>
      </p:sp>
    </p:spTree>
    <p:extLst>
      <p:ext uri="{BB962C8B-B14F-4D97-AF65-F5344CB8AC3E}">
        <p14:creationId xmlns:p14="http://schemas.microsoft.com/office/powerpoint/2010/main" val="362211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84694"/>
            <a:ext cx="7056784" cy="824026"/>
          </a:xfrm>
          <a:solidFill>
            <a:srgbClr val="7030A0"/>
          </a:solidFill>
        </p:spPr>
        <p:txBody>
          <a:bodyPr/>
          <a:lstStyle/>
          <a:p>
            <a:pPr algn="l"/>
            <a:r>
              <a:rPr lang="en-US" altLang="ja-JP" sz="3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Experience of stripper foil behaviors at </a:t>
            </a:r>
            <a:br>
              <a:rPr lang="en-US" altLang="ja-JP" sz="30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altLang="ja-JP" sz="3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the SNS and J-PARC</a:t>
            </a:r>
            <a:endParaRPr kumimoji="1" lang="ja-JP" altLang="en-US" sz="30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19050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P.K. Saha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457200"/>
          </a:xfrm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Meeting at </a:t>
            </a:r>
            <a:r>
              <a:rPr lang="en-US" altLang="ja-JP" dirty="0" err="1">
                <a:solidFill>
                  <a:srgbClr val="000000"/>
                </a:solidFill>
              </a:rPr>
              <a:t>Fermilab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92280" y="6381328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9494"/>
            <a:ext cx="4572000" cy="207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849"/>
              </p:ext>
            </p:extLst>
          </p:nvPr>
        </p:nvGraphicFramePr>
        <p:xfrm>
          <a:off x="251520" y="3789040"/>
          <a:ext cx="4355976" cy="1320800"/>
        </p:xfrm>
        <a:graphic>
          <a:graphicData uri="http://schemas.openxmlformats.org/drawingml/2006/table">
            <a:tbl>
              <a:tblPr firstRow="1" bandRow="1"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1600" dirty="0"/>
                        <a:t>To</a:t>
                      </a:r>
                      <a:endParaRPr kumimoji="1" lang="ja-JP" alt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1600" dirty="0" err="1"/>
                        <a:t>P</a:t>
                      </a:r>
                      <a:r>
                        <a:rPr kumimoji="1" lang="en-US" altLang="ja-JP" sz="1600" baseline="-25000" dirty="0" err="1"/>
                        <a:t>beam</a:t>
                      </a:r>
                      <a:endParaRPr kumimoji="1" lang="en-US" altLang="ja-JP" sz="1600" baseline="-25000" dirty="0"/>
                    </a:p>
                    <a:p>
                      <a:r>
                        <a:rPr kumimoji="1" lang="en-US" altLang="ja-JP" sz="1600" dirty="0"/>
                        <a:t>(MW)</a:t>
                      </a:r>
                      <a:endParaRPr kumimoji="1" lang="ja-JP" alt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1600" dirty="0"/>
                        <a:t>Beam </a:t>
                      </a:r>
                    </a:p>
                    <a:p>
                      <a:r>
                        <a:rPr kumimoji="1" lang="en-US" altLang="ja-JP" sz="1600" dirty="0"/>
                        <a:t>sharing(%)</a:t>
                      </a:r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1600" dirty="0" err="1">
                          <a:latin typeface="Symbol" panose="05050102010706020507" pitchFamily="18" charset="2"/>
                        </a:rPr>
                        <a:t>e</a:t>
                      </a:r>
                      <a:r>
                        <a:rPr kumimoji="1" lang="en-US" altLang="ja-JP" sz="1600" dirty="0" err="1"/>
                        <a:t>_painting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(</a:t>
                      </a:r>
                      <a:r>
                        <a:rPr kumimoji="1" lang="en-US" altLang="ja-JP" sz="1600" dirty="0">
                          <a:latin typeface="Symbol" panose="05050102010706020507" pitchFamily="18" charset="2"/>
                        </a:rPr>
                        <a:t>p</a:t>
                      </a:r>
                      <a:r>
                        <a:rPr kumimoji="1" lang="en-US" altLang="ja-JP" sz="1600" dirty="0"/>
                        <a:t> mm </a:t>
                      </a:r>
                      <a:r>
                        <a:rPr kumimoji="1" lang="en-US" altLang="ja-JP" sz="1600" dirty="0" err="1"/>
                        <a:t>mrad</a:t>
                      </a:r>
                      <a:r>
                        <a:rPr kumimoji="1" lang="en-US" altLang="ja-JP" sz="1600" dirty="0"/>
                        <a:t>)</a:t>
                      </a:r>
                      <a:endParaRPr kumimoji="1" lang="ja-JP" alt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1600" dirty="0"/>
                        <a:t>Foil hit</a:t>
                      </a:r>
                      <a:endParaRPr kumimoji="1" lang="ja-JP" alt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1600" dirty="0"/>
                        <a:t>MLF</a:t>
                      </a:r>
                      <a:endParaRPr kumimoji="1" lang="ja-JP" alt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1600" dirty="0"/>
                        <a:t>1</a:t>
                      </a:r>
                      <a:endParaRPr kumimoji="1" lang="ja-JP" alt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84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1600" dirty="0"/>
                        <a:t>200</a:t>
                      </a:r>
                      <a:endParaRPr kumimoji="1" lang="ja-JP" alt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1600" dirty="0"/>
                        <a:t>MR</a:t>
                      </a:r>
                      <a:endParaRPr kumimoji="1" lang="ja-JP" alt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1600" dirty="0"/>
                        <a:t>1</a:t>
                      </a:r>
                      <a:endParaRPr kumimoji="1" lang="ja-JP" alt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16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</a:rPr>
                        <a:t>70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179512" y="868650"/>
            <a:ext cx="2642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S. </a:t>
            </a:r>
            <a:r>
              <a:rPr lang="en-US" altLang="ja-JP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Cousineau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 (HB2014)</a:t>
            </a:r>
            <a:endParaRPr lang="ja-JP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9512" y="5108991"/>
            <a:ext cx="52625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3333FF"/>
                </a:solidFill>
                <a:latin typeface="Calibri" panose="020F0502020204030204" pitchFamily="34" charset="0"/>
              </a:rPr>
              <a:t>Normalized avg. foil hit: ~20 but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FF0000"/>
                </a:solidFill>
                <a:latin typeface="Calibri" panose="020F0502020204030204" pitchFamily="34" charset="0"/>
              </a:rPr>
              <a:t>instantaneous foil heat for MR cycle is extremely high!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If the total charge limit on foil is 10000 C</a:t>
            </a:r>
            <a:endParaRPr lang="en-US" altLang="ja-JP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Foil lifetime at 1 MW: 2 weeks at best!!</a:t>
            </a:r>
            <a:endParaRPr lang="ja-JP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6172" y="908720"/>
            <a:ext cx="3452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J-PARC: 0.3 MW operation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Avg. foil hit: 10</a:t>
            </a: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860032" y="1691965"/>
            <a:ext cx="4212256" cy="1593019"/>
            <a:chOff x="4860032" y="1547949"/>
            <a:chExt cx="4212256" cy="1593019"/>
          </a:xfrm>
        </p:grpSpPr>
        <p:pic>
          <p:nvPicPr>
            <p:cNvPr id="32" name="Picture 2" descr="G:\荷電変換フォイル観測写真_20121010_20121120_RUN44\20121017205958_荷電変換.jpg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3" t="11002" r="53536" b="34905"/>
            <a:stretch/>
          </p:blipFill>
          <p:spPr bwMode="auto">
            <a:xfrm>
              <a:off x="4860032" y="1556968"/>
              <a:ext cx="1908000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5" descr="C:\Users\rs\Desktop\20130526085947_荷電変換.jpg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75" r="55203" b="35406"/>
            <a:stretch/>
          </p:blipFill>
          <p:spPr bwMode="auto">
            <a:xfrm>
              <a:off x="7164288" y="1547949"/>
              <a:ext cx="1908000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右矢印 6"/>
            <p:cNvSpPr/>
            <p:nvPr/>
          </p:nvSpPr>
          <p:spPr>
            <a:xfrm>
              <a:off x="6660232" y="2060848"/>
              <a:ext cx="504056" cy="576064"/>
            </a:xfrm>
            <a:prstGeom prst="rightArrow">
              <a:avLst/>
            </a:pr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79512" y="3369186"/>
            <a:ext cx="4253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Foil hit at 1 MW operation (estimation)</a:t>
            </a:r>
            <a:endParaRPr lang="ja-JP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5580112" y="3356992"/>
            <a:ext cx="3528392" cy="2795309"/>
            <a:chOff x="5580112" y="3429000"/>
            <a:chExt cx="3528392" cy="2795309"/>
          </a:xfrm>
        </p:grpSpPr>
        <p:pic>
          <p:nvPicPr>
            <p:cNvPr id="11" name="Picture 2" descr="C:\Users\User\Desktop\run44-49-hm-h0ct-remake3.ep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3429000"/>
              <a:ext cx="3528392" cy="2795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6228184" y="3564305"/>
              <a:ext cx="22356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FF0000"/>
                  </a:solidFill>
                  <a:latin typeface="Calibri" panose="020F0502020204030204" pitchFamily="34" charset="0"/>
                </a:rPr>
                <a:t>Unstripped H</a:t>
              </a:r>
              <a:r>
                <a:rPr lang="en-US" altLang="ja-JP" sz="1600" baseline="30000" dirty="0">
                  <a:solidFill>
                    <a:srgbClr val="FF0000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ja-JP" sz="1600" dirty="0">
                  <a:solidFill>
                    <a:srgbClr val="FF0000"/>
                  </a:solidFill>
                  <a:latin typeface="Calibri" panose="020F0502020204030204" pitchFamily="34" charset="0"/>
                </a:rPr>
                <a:t> increased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FF0000"/>
                  </a:solidFill>
                  <a:latin typeface="Calibri" panose="020F0502020204030204" pitchFamily="34" charset="0"/>
                </a:rPr>
                <a:t>twice more.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804248" y="4941168"/>
              <a:ext cx="20102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solidFill>
                    <a:srgbClr val="3333FF"/>
                  </a:solidFill>
                  <a:latin typeface="Calibri" panose="020F0502020204030204" pitchFamily="34" charset="0"/>
                </a:rPr>
                <a:t>Waste beam dump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solidFill>
                    <a:srgbClr val="3333FF"/>
                  </a:solidFill>
                  <a:latin typeface="Calibri" panose="020F0502020204030204" pitchFamily="34" charset="0"/>
                </a:rPr>
                <a:t>capacity: 4 KW</a:t>
              </a:r>
              <a:endParaRPr lang="ja-JP" altLang="en-US" dirty="0">
                <a:solidFill>
                  <a:srgbClr val="3333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円/楕円 14"/>
          <p:cNvSpPr/>
          <p:nvPr/>
        </p:nvSpPr>
        <p:spPr>
          <a:xfrm>
            <a:off x="7760705" y="2132856"/>
            <a:ext cx="939101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308304" cy="864096"/>
          </a:xfrm>
          <a:solidFill>
            <a:srgbClr val="7030A0"/>
          </a:solidFill>
        </p:spPr>
        <p:txBody>
          <a:bodyPr/>
          <a:lstStyle/>
          <a:p>
            <a:r>
              <a:rPr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Energy deposition and foil temperature</a:t>
            </a:r>
            <a:br>
              <a:rPr lang="en-US" altLang="ja-JP" sz="3200" b="1" i="1" dirty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en-US" altLang="ja-JP" sz="2000" b="1" i="1" dirty="0">
                <a:solidFill>
                  <a:srgbClr val="00CCFF"/>
                </a:solidFill>
                <a:latin typeface="Book Antiqua" panose="02040602050305030304" pitchFamily="18" charset="0"/>
              </a:rPr>
              <a:t>(Comparison between RCS and the SNS for 1 MW beam power)</a:t>
            </a:r>
            <a:endParaRPr kumimoji="1" lang="ja-JP" altLang="en-US" sz="2000" b="1" i="1" dirty="0">
              <a:solidFill>
                <a:srgbClr val="00CCFF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179512" y="6309320"/>
            <a:ext cx="19050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P.K. Saha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771456" y="6309320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24623"/>
              </p:ext>
            </p:extLst>
          </p:nvPr>
        </p:nvGraphicFramePr>
        <p:xfrm>
          <a:off x="467544" y="1312330"/>
          <a:ext cx="8208912" cy="1756630"/>
        </p:xfrm>
        <a:graphic>
          <a:graphicData uri="http://schemas.openxmlformats.org/drawingml/2006/table">
            <a:tbl>
              <a:tblPr firstRow="1" bandRow="1"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Accelerator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dirty="0"/>
                        <a:t>T</a:t>
                      </a:r>
                      <a:r>
                        <a:rPr kumimoji="1" lang="en-US" altLang="ja-JP" sz="1800" baseline="0" dirty="0"/>
                        <a:t> [</a:t>
                      </a:r>
                      <a:r>
                        <a:rPr kumimoji="1" lang="en-US" altLang="ja-JP" sz="1800" dirty="0"/>
                        <a:t>GeV]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tinj</a:t>
                      </a:r>
                      <a:endParaRPr kumimoji="1" lang="en-US" altLang="ja-JP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[</a:t>
                      </a:r>
                      <a:r>
                        <a:rPr kumimoji="1" lang="en-US" altLang="ja-JP" sz="18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ms</a:t>
                      </a:r>
                      <a:r>
                        <a:rPr kumimoji="1" lang="en-US" altLang="ja-JP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baseline="0" dirty="0"/>
                        <a:t>Foil thickness [</a:t>
                      </a:r>
                      <a:r>
                        <a:rPr kumimoji="1" lang="en-US" altLang="ja-JP" sz="1800" baseline="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sz="1800" baseline="0" dirty="0"/>
                        <a:t>g/cm</a:t>
                      </a:r>
                      <a:r>
                        <a:rPr kumimoji="1" lang="en-US" altLang="ja-JP" sz="1800" baseline="30000" dirty="0"/>
                        <a:t>2</a:t>
                      </a:r>
                      <a:r>
                        <a:rPr kumimoji="1" lang="en-US" altLang="ja-JP" sz="1800" baseline="0" dirty="0"/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Avg. </a:t>
                      </a:r>
                    </a:p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foil hit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dirty="0"/>
                        <a:t>Energy Depo.</a:t>
                      </a:r>
                    </a:p>
                    <a:p>
                      <a:pPr algn="ctr"/>
                      <a:r>
                        <a:rPr kumimoji="1" lang="en-US" altLang="ja-JP" sz="1800" dirty="0"/>
                        <a:t>(</a:t>
                      </a:r>
                      <a:r>
                        <a:rPr kumimoji="1" lang="en-US" altLang="ja-JP" sz="1800" dirty="0" err="1"/>
                        <a:t>dE</a:t>
                      </a:r>
                      <a:r>
                        <a:rPr kumimoji="1" lang="en-US" altLang="ja-JP" sz="1800" dirty="0"/>
                        <a:t>)</a:t>
                      </a:r>
                      <a:r>
                        <a:rPr kumimoji="1" lang="en-US" altLang="ja-JP" sz="1800" baseline="0" dirty="0"/>
                        <a:t>  [J]</a:t>
                      </a:r>
                      <a:endParaRPr kumimoji="1" lang="en-US" altLang="ja-JP" sz="18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dirty="0" err="1"/>
                        <a:t>W</a:t>
                      </a:r>
                      <a:r>
                        <a:rPr kumimoji="1" lang="en-US" altLang="ja-JP" sz="1800" baseline="-25000" dirty="0" err="1"/>
                        <a:t>peak</a:t>
                      </a:r>
                      <a:r>
                        <a:rPr kumimoji="1" lang="en-US" altLang="ja-JP" sz="1800" baseline="0" dirty="0"/>
                        <a:t>  (DE/</a:t>
                      </a:r>
                      <a:r>
                        <a:rPr kumimoji="1" lang="en-US" altLang="ja-JP" sz="1800" baseline="0" dirty="0" err="1"/>
                        <a:t>t</a:t>
                      </a:r>
                      <a:r>
                        <a:rPr kumimoji="1" lang="en-US" altLang="ja-JP" sz="1800" baseline="-25000" dirty="0" err="1"/>
                        <a:t>inj</a:t>
                      </a:r>
                      <a:r>
                        <a:rPr kumimoji="1" lang="en-US" altLang="ja-JP" sz="1800" baseline="0" dirty="0"/>
                        <a:t>)</a:t>
                      </a:r>
                    </a:p>
                    <a:p>
                      <a:pPr algn="ctr"/>
                      <a:r>
                        <a:rPr kumimoji="1" lang="en-US" altLang="ja-JP" sz="1800" dirty="0"/>
                        <a:t>[Watts-peak]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9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Calibri" panose="020F0502020204030204" pitchFamily="34" charset="0"/>
                        </a:rPr>
                        <a:t>J-PARC RCS</a:t>
                      </a:r>
                      <a:endParaRPr kumimoji="1" lang="ja-JP" alt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dirty="0"/>
                        <a:t>0.4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0.5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</a:rPr>
                        <a:t>340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</a:rPr>
                        <a:t>10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dirty="0"/>
                        <a:t>0.2598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</a:rPr>
                        <a:t>276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5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Calibri" panose="020F0502020204030204" pitchFamily="34" charset="0"/>
                        </a:rPr>
                        <a:t>SNS-AR</a:t>
                      </a:r>
                      <a:endParaRPr kumimoji="1" lang="ja-JP" alt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dirty="0"/>
                        <a:t>1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dirty="0"/>
                        <a:t>300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6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dirty="0"/>
                        <a:t>0.0712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</a:rPr>
                        <a:t>71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51520" y="3356992"/>
            <a:ext cx="3988592" cy="2257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W</a:t>
            </a:r>
            <a:r>
              <a:rPr lang="en-US" altLang="ja-JP" sz="24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peak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 and foil temperature (T):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err="1">
                <a:solidFill>
                  <a:srgbClr val="FF0000"/>
                </a:solidFill>
                <a:latin typeface="Calibri" panose="020F0502020204030204" pitchFamily="34" charset="0"/>
              </a:rPr>
              <a:t>W</a:t>
            </a:r>
            <a:r>
              <a:rPr lang="en-US" altLang="ja-JP" sz="2400" baseline="-25000" dirty="0" err="1">
                <a:solidFill>
                  <a:srgbClr val="FF0000"/>
                </a:solidFill>
                <a:latin typeface="Calibri" panose="020F0502020204030204" pitchFamily="34" charset="0"/>
              </a:rPr>
              <a:t>peak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Calibri" panose="020F0502020204030204" pitchFamily="34" charset="0"/>
              </a:rPr>
              <a:t>∞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 T</a:t>
            </a:r>
            <a:r>
              <a:rPr lang="en-US" altLang="ja-JP" sz="2400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000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W</a:t>
            </a:r>
            <a:r>
              <a:rPr lang="en-US" altLang="ja-JP" sz="24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peak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 (RCS) / </a:t>
            </a:r>
            <a:r>
              <a:rPr lang="en-US" altLang="ja-JP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W</a:t>
            </a:r>
            <a:r>
              <a:rPr lang="en-US" altLang="ja-JP" sz="24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peak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(SNS) = 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T (RCS) ≈ 1.4 x T (SNS)?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srgbClr val="111111"/>
                </a:solidFill>
                <a:latin typeface="Calibri" panose="020F0502020204030204" pitchFamily="34" charset="0"/>
              </a:rPr>
              <a:t>(Rep rate not taken into account)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69300" y="3933056"/>
            <a:ext cx="4751172" cy="18158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If stripper foil limits SNS beam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power to 1.5 MW,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it is then may be 1 MW at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J-PARC RCS!!</a:t>
            </a:r>
          </a:p>
        </p:txBody>
      </p:sp>
    </p:spTree>
    <p:extLst>
      <p:ext uri="{BB962C8B-B14F-4D97-AF65-F5344CB8AC3E}">
        <p14:creationId xmlns:p14="http://schemas.microsoft.com/office/powerpoint/2010/main" val="4020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228184" cy="864096"/>
          </a:xfrm>
          <a:solidFill>
            <a:srgbClr val="7030A0"/>
          </a:solidFill>
        </p:spPr>
        <p:txBody>
          <a:bodyPr/>
          <a:lstStyle/>
          <a:p>
            <a:pPr algn="l"/>
            <a:r>
              <a:rPr kumimoji="1"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Residual radiation at the RCS </a:t>
            </a:r>
            <a:br>
              <a:rPr kumimoji="1"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kumimoji="1"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injection area</a:t>
            </a:r>
            <a:endParaRPr kumimoji="1" lang="ja-JP" altLang="en-US" sz="3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323528" y="6356176"/>
            <a:ext cx="19050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P.K. Saha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176"/>
            <a:ext cx="28956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Meeting at Fermilab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0437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47620" y="1124744"/>
            <a:ext cx="162012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M. Yoshimoto</a:t>
            </a:r>
            <a:endParaRPr lang="ja-JP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5301208"/>
            <a:ext cx="831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Residual radiation near the stripper foil is as high as </a:t>
            </a: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15 </a:t>
            </a:r>
            <a:r>
              <a:rPr lang="en-US" altLang="ja-JP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mSv</a:t>
            </a: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/h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on contact, 4 hours after 0.4 MW routine operation!</a:t>
            </a:r>
          </a:p>
        </p:txBody>
      </p:sp>
    </p:spTree>
    <p:extLst>
      <p:ext uri="{BB962C8B-B14F-4D97-AF65-F5344CB8AC3E}">
        <p14:creationId xmlns:p14="http://schemas.microsoft.com/office/powerpoint/2010/main" val="1721416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h-template2">
  <a:themeElements>
    <a:clrScheme name="nh-template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nh-template2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nh-template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-template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h-template2">
  <a:themeElements>
    <a:clrScheme name="nh-template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h-template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-template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-template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h-template2">
  <a:themeElements>
    <a:clrScheme name="nh-template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h-template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-template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-template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h-template2">
  <a:themeElements>
    <a:clrScheme name="nh-template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h-template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-template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-template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nh-template2">
  <a:themeElements>
    <a:clrScheme name="nh-template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h-template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-template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-template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nh-template2">
  <a:themeElements>
    <a:clrScheme name="nh-template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h-template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-template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-template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7823</TotalTime>
  <Words>3445</Words>
  <Application>Microsoft Office PowerPoint</Application>
  <PresentationFormat>画面に合わせる (4:3)</PresentationFormat>
  <Paragraphs>676</Paragraphs>
  <Slides>34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34</vt:i4>
      </vt:variant>
    </vt:vector>
  </HeadingPairs>
  <TitlesOfParts>
    <vt:vector size="58" baseType="lpstr">
      <vt:lpstr>GreekC</vt:lpstr>
      <vt:lpstr>HGP創英角ﾎﾟｯﾌﾟ体</vt:lpstr>
      <vt:lpstr>HGS行書体</vt:lpstr>
      <vt:lpstr>HG創英角ﾎﾟｯﾌﾟ体</vt:lpstr>
      <vt:lpstr>ＭＳ Ｐゴシック</vt:lpstr>
      <vt:lpstr>NSimSun</vt:lpstr>
      <vt:lpstr>メイリオ</vt:lpstr>
      <vt:lpstr>Arial</vt:lpstr>
      <vt:lpstr>Book Antiqua</vt:lpstr>
      <vt:lpstr>Calibri</vt:lpstr>
      <vt:lpstr>Cambria Math</vt:lpstr>
      <vt:lpstr>MT Extra</vt:lpstr>
      <vt:lpstr>Symbol</vt:lpstr>
      <vt:lpstr>Times</vt:lpstr>
      <vt:lpstr>Times New Roman</vt:lpstr>
      <vt:lpstr>Wingdings</vt:lpstr>
      <vt:lpstr>Office ​​テーマ</vt:lpstr>
      <vt:lpstr>2_nh-template2</vt:lpstr>
      <vt:lpstr>nh-template2</vt:lpstr>
      <vt:lpstr>1_nh-template2</vt:lpstr>
      <vt:lpstr>3_nh-template2</vt:lpstr>
      <vt:lpstr>1_Office ​​テーマ</vt:lpstr>
      <vt:lpstr>4_nh-template2</vt:lpstr>
      <vt:lpstr>5_nh-template2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1. Introduction of J-PARC 3-GeV RCS</vt:lpstr>
      <vt:lpstr>Motivation</vt:lpstr>
      <vt:lpstr>Experience of stripper foil behaviors at  the SNS and J-PARC</vt:lpstr>
      <vt:lpstr>Energy deposition and foil temperature (Comparison between RCS and the SNS for 1 MW beam power)</vt:lpstr>
      <vt:lpstr>Residual radiation at the RCS  injection area</vt:lpstr>
      <vt:lpstr>Review of our earlier study for laser assisted  H- stripping at 400 MeV (same as SNS framework)</vt:lpstr>
      <vt:lpstr>Principle of H- stripping by only lasers at J-PARC</vt:lpstr>
      <vt:lpstr>PowerPoint プレゼンテーション</vt:lpstr>
      <vt:lpstr>Photodetachment, Photoionization cross sections and the corresponding laser power</vt:lpstr>
      <vt:lpstr>Lasers we have for the POP demonstration</vt:lpstr>
      <vt:lpstr>    JFY 2017 progress highlights</vt:lpstr>
      <vt:lpstr>Recent status and the strategy in detail</vt:lpstr>
      <vt:lpstr>PowerPoint プレゼンテーション</vt:lpstr>
      <vt:lpstr>PowerPoint プレゼンテーション</vt:lpstr>
      <vt:lpstr>POP experimental devices setup</vt:lpstr>
      <vt:lpstr>Vacuum chamber for POP experiment installed</vt:lpstr>
      <vt:lpstr>PowerPoint プレゼンテーション</vt:lpstr>
      <vt:lpstr>PowerPoint プレゼンテーション</vt:lpstr>
      <vt:lpstr>Reduction of laser power</vt:lpstr>
      <vt:lpstr>PowerPoint プレゼンテーション</vt:lpstr>
      <vt:lpstr>Optimization of betatron angular spread</vt:lpstr>
      <vt:lpstr>Trial optimization of the H- beam</vt:lpstr>
      <vt:lpstr>Measurement Strategy for POP demonstration,  expected signal</vt:lpstr>
      <vt:lpstr>How to cover 0.5 ms (~105 micro pulses) for practical application?</vt:lpstr>
      <vt:lpstr>Measurement method of stripping efficiency  of a single micro pulse</vt:lpstr>
      <vt:lpstr>Measurement techniques: Experimental results</vt:lpstr>
      <vt:lpstr>Analysis of individual micro pulse</vt:lpstr>
      <vt:lpstr>Laser stripping of 400 MeV H- beam --- Scheduled step by step</vt:lpstr>
      <vt:lpstr>PowerPoint プレゼンテーション</vt:lpstr>
      <vt:lpstr>Collaboration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U.S.-Japan Science and Technology Cooperation Program in High Energy Physics Presentation for the US-J committee Laser manipulation of H- beams</dc:title>
  <dc:creator>User</dc:creator>
  <cp:lastModifiedBy>Saha Pranab</cp:lastModifiedBy>
  <cp:revision>333</cp:revision>
  <cp:lastPrinted>2018-03-01T07:05:52Z</cp:lastPrinted>
  <dcterms:created xsi:type="dcterms:W3CDTF">2017-02-13T01:05:18Z</dcterms:created>
  <dcterms:modified xsi:type="dcterms:W3CDTF">2018-03-28T13:30:17Z</dcterms:modified>
</cp:coreProperties>
</file>