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7" r:id="rId2"/>
    <p:sldId id="285" r:id="rId3"/>
    <p:sldId id="284" r:id="rId4"/>
    <p:sldId id="263" r:id="rId5"/>
    <p:sldId id="258" r:id="rId6"/>
    <p:sldId id="277" r:id="rId7"/>
    <p:sldId id="282" r:id="rId8"/>
    <p:sldId id="279" r:id="rId9"/>
    <p:sldId id="275" r:id="rId10"/>
    <p:sldId id="265" r:id="rId11"/>
    <p:sldId id="276" r:id="rId12"/>
    <p:sldId id="278" r:id="rId13"/>
    <p:sldId id="269" r:id="rId14"/>
    <p:sldId id="268" r:id="rId15"/>
    <p:sldId id="286" r:id="rId16"/>
    <p:sldId id="270" r:id="rId17"/>
    <p:sldId id="267" r:id="rId18"/>
    <p:sldId id="259" r:id="rId19"/>
    <p:sldId id="261" r:id="rId20"/>
    <p:sldId id="262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58" y="54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16274-BEF7-4CCC-BACA-000933AA0EC5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9EEE3-BAE9-49C5-AFB3-8E4A2466A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C086A-EF22-42CA-A2EA-EA27A00ED6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29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neutralization probability does not depend on the electron intensity</a:t>
            </a:r>
          </a:p>
          <a:p>
            <a:endParaRPr lang="en-US" dirty="0"/>
          </a:p>
          <a:p>
            <a:r>
              <a:rPr lang="en-US" dirty="0"/>
              <a:t>The fraction of</a:t>
            </a:r>
            <a:r>
              <a:rPr lang="en-US" baseline="0" dirty="0"/>
              <a:t> neutralized ions is given by… where….   </a:t>
            </a:r>
          </a:p>
          <a:p>
            <a:endParaRPr lang="en-US" baseline="0" dirty="0"/>
          </a:p>
          <a:p>
            <a:r>
              <a:rPr lang="en-US" baseline="0" dirty="0"/>
              <a:t>Select 1 micron</a:t>
            </a:r>
          </a:p>
          <a:p>
            <a:endParaRPr lang="en-US" baseline="0" dirty="0"/>
          </a:p>
          <a:p>
            <a:r>
              <a:rPr lang="en-US" baseline="0" dirty="0"/>
              <a:t>3) Laser flux -&gt; reduce area and size</a:t>
            </a:r>
          </a:p>
          <a:p>
            <a:r>
              <a:rPr lang="en-US" baseline="0" dirty="0"/>
              <a:t>    cross section -&gt; constant</a:t>
            </a:r>
          </a:p>
          <a:p>
            <a:r>
              <a:rPr lang="en-US" baseline="0" dirty="0"/>
              <a:t>    interaction time -&gt; maximize</a:t>
            </a:r>
          </a:p>
          <a:p>
            <a:endParaRPr lang="en-US" baseline="0" dirty="0"/>
          </a:p>
          <a:p>
            <a:r>
              <a:rPr lang="en-US" baseline="0" dirty="0"/>
              <a:t>If we create a single laser pulse for each notch (SINGLE PASS …show plot 4) </a:t>
            </a:r>
          </a:p>
          <a:p>
            <a:endParaRPr lang="en-US" baseline="0" dirty="0"/>
          </a:p>
          <a:p>
            <a:r>
              <a:rPr lang="en-US" baseline="0" dirty="0"/>
              <a:t>Rather than a sledge hammer, Create a scalpel.   tailor the laser to the bunch…5)</a:t>
            </a:r>
          </a:p>
          <a:p>
            <a:endParaRPr lang="en-US" baseline="0" dirty="0"/>
          </a:p>
          <a:p>
            <a:r>
              <a:rPr lang="en-US" baseline="0" dirty="0"/>
              <a:t>6) To further reduce pulse intensity increase time by increasing the number of interactions  -- zig-zag cavity</a:t>
            </a:r>
          </a:p>
          <a:p>
            <a:endParaRPr lang="en-US" baseline="0" dirty="0"/>
          </a:p>
          <a:p>
            <a:r>
              <a:rPr lang="en-US" baseline="0" dirty="0"/>
              <a:t>Ultimately, 2mJ /bunch-&gt; 32 </a:t>
            </a:r>
            <a:r>
              <a:rPr lang="en-US" baseline="0" dirty="0" err="1"/>
              <a:t>mJ</a:t>
            </a:r>
            <a:r>
              <a:rPr lang="en-US" baseline="0" dirty="0"/>
              <a:t>/notch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268FF-779F-4B36-B075-E2ADD364027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07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Wanted to measure neutralization</a:t>
            </a:r>
            <a:r>
              <a:rPr lang="en-US" baseline="0" dirty="0"/>
              <a:t> vs pulse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Varied pulse 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Measured total energy in dump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Calculated pulse 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Measured notch depth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Plotted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Using parameters discussed earlier calculate neutralization vs pulse energy for 21 and 23 interactions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268FF-779F-4B36-B075-E2ADD364027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73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C086A-EF22-42CA-A2EA-EA27A00ED6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8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4" y="1149350"/>
            <a:ext cx="4356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75267" y="3559284"/>
            <a:ext cx="10035117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75267" y="4841093"/>
            <a:ext cx="10035117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38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03665"/>
            <a:ext cx="8435083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00" y="6441832"/>
            <a:ext cx="1018403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2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28-March-2018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401800F4-4579-43AA-8D1C-4C601C6F9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1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28-March-2018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1456F2F-62F8-4BD5-83E6-D3C20E36C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9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5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28-March-2018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4F8A-A4D5-4456-AF3F-D990255E9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30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26FAA0E-EE57-3945-A3AC-4469626D46E5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5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6127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28-March-2018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267" y="6515100"/>
            <a:ext cx="716491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15100"/>
            <a:ext cx="5969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0E6ED46-57A2-47C0-A64C-B6DFECAB6C7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08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2.wmf"/><Relationship Id="rId10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5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389107" y="2994971"/>
            <a:ext cx="11245174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</a:rPr>
              <a:t>Fermilab Linac Laser Notcher:</a:t>
            </a:r>
            <a:br>
              <a:rPr lang="en-US" altLang="en-US" dirty="0">
                <a:latin typeface="Helvetica" panose="020B0604020202020204" pitchFamily="34" charset="0"/>
              </a:rPr>
            </a:br>
            <a:r>
              <a:rPr lang="en-US" altLang="en-US" dirty="0">
                <a:latin typeface="Helvetica" panose="020B0604020202020204" pitchFamily="34" charset="0"/>
              </a:rPr>
              <a:t>Motivation, Method, and First Operational Experience 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2330449" y="4841876"/>
            <a:ext cx="8743951" cy="174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David Johnson, Todd Johnson, David Slimmer, Kevin Duel, Pat Karns, Brian Schupbach, Kiyomi Seiya, Salah Chaurize, Chandra Bhat, Bill Pellico</a:t>
            </a:r>
          </a:p>
          <a:p>
            <a:endParaRPr lang="en-US" altLang="en-US" dirty="0">
              <a:latin typeface="Helvetica" panose="020B0604020202020204" pitchFamily="34" charset="0"/>
            </a:endParaRPr>
          </a:p>
          <a:p>
            <a:r>
              <a:rPr lang="en-US" altLang="en-US" dirty="0">
                <a:latin typeface="Helvetica" panose="020B0604020202020204" pitchFamily="34" charset="0"/>
              </a:rPr>
              <a:t>US-Japan Meeting on Laser Manipulation of H- Beams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28-March-2018</a:t>
            </a:r>
          </a:p>
          <a:p>
            <a:endParaRPr lang="en-US" altLang="en-US" dirty="0"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EB0CC-B16F-4B4C-B8B6-951A9BA5C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281" y="6032673"/>
            <a:ext cx="2081719" cy="8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95B7B-B769-40C3-A68B-623E772D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Laser System Block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8AB21-59A3-4A10-B385-566B9BF37B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0D76D-C402-475C-A4E6-E8E815EA86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B0889-9D5E-451C-8D9B-0BD409BBDD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3DE88CF-523B-43B4-8878-49039553D5A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" y="1014665"/>
            <a:ext cx="6739467" cy="5189134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22FD53-5020-44FB-AFAB-F0D5C4BF2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FCF03-EBB1-4BBC-8569-560A16A151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7766" r="24652" b="15165"/>
          <a:stretch/>
        </p:blipFill>
        <p:spPr>
          <a:xfrm>
            <a:off x="7586505" y="1017000"/>
            <a:ext cx="4325282" cy="492687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ACA3E8-76F6-498B-A190-2BA1CFD7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2614" y="2351314"/>
            <a:ext cx="1835402" cy="3032686"/>
          </a:xfrm>
        </p:spPr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003A29-CA5C-436E-A8EF-8104F4187C86}"/>
              </a:ext>
            </a:extLst>
          </p:cNvPr>
          <p:cNvSpPr/>
          <p:nvPr/>
        </p:nvSpPr>
        <p:spPr>
          <a:xfrm>
            <a:off x="2869042" y="4021679"/>
            <a:ext cx="2285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Transverse profile shaping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1F1A3-688A-4BC0-928E-D55E1168D447}"/>
              </a:ext>
            </a:extLst>
          </p:cNvPr>
          <p:cNvSpPr/>
          <p:nvPr/>
        </p:nvSpPr>
        <p:spPr>
          <a:xfrm>
            <a:off x="2575624" y="2972604"/>
            <a:ext cx="3312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Must lock to 200MHz Linac bunch</a:t>
            </a:r>
          </a:p>
          <a:p>
            <a:r>
              <a:rPr lang="en-US" sz="1200" dirty="0"/>
              <a:t>Must lock to Booster RF</a:t>
            </a:r>
          </a:p>
          <a:p>
            <a:r>
              <a:rPr lang="en-US" sz="1200" dirty="0"/>
              <a:t>Cogging system must lock to notch</a:t>
            </a:r>
          </a:p>
          <a:p>
            <a:r>
              <a:rPr lang="en-US" sz="1200" dirty="0"/>
              <a:t>Booster must lock to existing notches</a:t>
            </a:r>
          </a:p>
          <a:p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5966E-0693-4A7D-BD11-8D7EBB3D44D1}"/>
              </a:ext>
            </a:extLst>
          </p:cNvPr>
          <p:cNvSpPr/>
          <p:nvPr/>
        </p:nvSpPr>
        <p:spPr>
          <a:xfrm>
            <a:off x="2528456" y="1072484"/>
            <a:ext cx="4258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MOPA system utilizing Hybrid Amplifiers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449D18-C4C3-4DEC-A262-732222AF9281}"/>
              </a:ext>
            </a:extLst>
          </p:cNvPr>
          <p:cNvSpPr txBox="1"/>
          <p:nvPr/>
        </p:nvSpPr>
        <p:spPr>
          <a:xfrm>
            <a:off x="7703265" y="1040528"/>
            <a:ext cx="1734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Pulsed fiber Amp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4A48B-C246-43D6-93DE-D779EFA73A87}"/>
              </a:ext>
            </a:extLst>
          </p:cNvPr>
          <p:cNvSpPr txBox="1"/>
          <p:nvPr/>
        </p:nvSpPr>
        <p:spPr>
          <a:xfrm>
            <a:off x="7703265" y="3007604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st</a:t>
            </a:r>
            <a:r>
              <a:rPr lang="en-US" sz="1600" dirty="0">
                <a:solidFill>
                  <a:schemeClr val="bg1"/>
                </a:solidFill>
              </a:rPr>
              <a:t> DPSS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2A58D6-B2E3-4777-B467-34E65EA9DA02}"/>
              </a:ext>
            </a:extLst>
          </p:cNvPr>
          <p:cNvSpPr txBox="1"/>
          <p:nvPr/>
        </p:nvSpPr>
        <p:spPr>
          <a:xfrm>
            <a:off x="7703265" y="4141812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baseline="30000" dirty="0">
                <a:solidFill>
                  <a:schemeClr val="bg1"/>
                </a:solidFill>
              </a:rPr>
              <a:t>nd</a:t>
            </a:r>
            <a:r>
              <a:rPr lang="en-US" sz="1600" dirty="0">
                <a:solidFill>
                  <a:schemeClr val="bg1"/>
                </a:solidFill>
              </a:rPr>
              <a:t>  DPSS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E6D1B-1841-4329-A0F3-7E29396150A7}"/>
              </a:ext>
            </a:extLst>
          </p:cNvPr>
          <p:cNvSpPr txBox="1"/>
          <p:nvPr/>
        </p:nvSpPr>
        <p:spPr>
          <a:xfrm>
            <a:off x="7857811" y="500131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Dump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38366B-7758-4508-ABCC-D826A157320B}"/>
              </a:ext>
            </a:extLst>
          </p:cNvPr>
          <p:cNvCxnSpPr/>
          <p:nvPr/>
        </p:nvCxnSpPr>
        <p:spPr>
          <a:xfrm>
            <a:off x="7938198" y="1647930"/>
            <a:ext cx="0" cy="7033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7E855C-8C74-4B82-92CA-B5C3C2E8CFB8}"/>
              </a:ext>
            </a:extLst>
          </p:cNvPr>
          <p:cNvSpPr/>
          <p:nvPr/>
        </p:nvSpPr>
        <p:spPr>
          <a:xfrm>
            <a:off x="1294937" y="5339870"/>
            <a:ext cx="228600" cy="2285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6CC899-3247-4641-ABCC-A7DC5FCFE5E1}"/>
              </a:ext>
            </a:extLst>
          </p:cNvPr>
          <p:cNvSpPr/>
          <p:nvPr/>
        </p:nvSpPr>
        <p:spPr>
          <a:xfrm>
            <a:off x="2737029" y="5339870"/>
            <a:ext cx="228600" cy="2285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2D85DF-E918-4224-B3C2-DA24B5C7534F}"/>
              </a:ext>
            </a:extLst>
          </p:cNvPr>
          <p:cNvSpPr/>
          <p:nvPr/>
        </p:nvSpPr>
        <p:spPr>
          <a:xfrm>
            <a:off x="3802420" y="5339870"/>
            <a:ext cx="228600" cy="2285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14B3E34-91E2-4C16-ACE8-D9C8A4524666}"/>
              </a:ext>
            </a:extLst>
          </p:cNvPr>
          <p:cNvSpPr/>
          <p:nvPr/>
        </p:nvSpPr>
        <p:spPr>
          <a:xfrm>
            <a:off x="6828681" y="4311089"/>
            <a:ext cx="228600" cy="2285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09220"/>
            <a:ext cx="7886700" cy="580831"/>
          </a:xfrm>
        </p:spPr>
        <p:txBody>
          <a:bodyPr/>
          <a:lstStyle/>
          <a:p>
            <a:r>
              <a:rPr lang="en-US" dirty="0"/>
              <a:t>Preliminary Neutralization Efficiency – Summer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6244"/>
          <a:stretch/>
        </p:blipFill>
        <p:spPr>
          <a:xfrm>
            <a:off x="7661701" y="1729843"/>
            <a:ext cx="4328948" cy="3613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395" y="1181642"/>
            <a:ext cx="382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Vary laser pulse energy </a:t>
            </a:r>
          </a:p>
          <a:p>
            <a:r>
              <a:rPr lang="en-US" dirty="0"/>
              <a:t>Compare with estimation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8361" y="129938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goal is 2 </a:t>
            </a:r>
            <a:r>
              <a:rPr lang="en-US" dirty="0" err="1"/>
              <a:t>mJ</a:t>
            </a:r>
            <a:r>
              <a:rPr lang="en-US" dirty="0"/>
              <a:t>/pulse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54" y="2028793"/>
            <a:ext cx="2770347" cy="212093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28-March-2018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7C2BA-DB8A-4BC3-BB33-71F44945164B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6A708E-84B5-4CB5-8345-F65010B886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t="15833" r="4168" b="18125"/>
          <a:stretch/>
        </p:blipFill>
        <p:spPr>
          <a:xfrm>
            <a:off x="304801" y="916908"/>
            <a:ext cx="4100514" cy="2685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C3696-3AB4-4A25-B7FE-B3E1C52F0C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6666"/>
          <a:stretch/>
        </p:blipFill>
        <p:spPr>
          <a:xfrm>
            <a:off x="266703" y="3748804"/>
            <a:ext cx="4579359" cy="2452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4CB9DF-CAB4-481D-8EAC-8178670C8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7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262B-6944-4F35-9B52-28DE6A5F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Neutralization Efficiency -- Summer 2017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A3C7B1-68FA-453F-92D8-874195197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1014884"/>
            <a:ext cx="3518940" cy="26392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2313B-9031-45A6-8952-AAD35FB5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1583F-CED2-406F-8946-1C14FA31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24DD6-4049-45CC-95BB-A52776BE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10B02-EFDE-4B51-A9B9-C8E1DE2D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18" y="3808607"/>
            <a:ext cx="3197862" cy="1942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A1A6E8-5A34-4C22-96A4-3E679D13DFC0}"/>
              </a:ext>
            </a:extLst>
          </p:cNvPr>
          <p:cNvSpPr txBox="1"/>
          <p:nvPr/>
        </p:nvSpPr>
        <p:spPr>
          <a:xfrm>
            <a:off x="8889364" y="5750867"/>
            <a:ext cx="343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Notch data from 07-06-2017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9CD56-FEFD-4120-A8FA-CDC0A19222D3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1EF09-8439-4696-9E35-635184A76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b="21902"/>
          <a:stretch/>
        </p:blipFill>
        <p:spPr>
          <a:xfrm>
            <a:off x="1489220" y="1014884"/>
            <a:ext cx="5595937" cy="2880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D83B82-DCFC-4643-BE14-F301D4265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5" y="3966475"/>
            <a:ext cx="2641771" cy="1569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1C0D14-59F2-46F3-A881-140B6BE9A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79" y="3966476"/>
            <a:ext cx="2654790" cy="15771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CC8DB9-A924-42C6-898E-48B22B92C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61" y="4015809"/>
            <a:ext cx="2571750" cy="15278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45E0FD-4434-4251-A3C3-F984B3E51783}"/>
              </a:ext>
            </a:extLst>
          </p:cNvPr>
          <p:cNvSpPr txBox="1"/>
          <p:nvPr/>
        </p:nvSpPr>
        <p:spPr>
          <a:xfrm>
            <a:off x="3448934" y="343927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Linac WCM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8FA4F8-8FCF-4A4F-827A-569133907C51}"/>
              </a:ext>
            </a:extLst>
          </p:cNvPr>
          <p:cNvSpPr txBox="1"/>
          <p:nvPr/>
        </p:nvSpPr>
        <p:spPr>
          <a:xfrm>
            <a:off x="2621821" y="566424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 Phase Detector at injection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8C6AE0-4CDC-47E7-84A0-5DF76FFBB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25C2F5-4893-4747-9AC6-5F1AA013D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5660571"/>
            <a:ext cx="4037192" cy="3773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A9FB2E-DD3E-4B9E-B260-193722D4E9F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551570"/>
            <a:ext cx="5240787" cy="393058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D68BF8-CE7F-4F08-8FDB-83134B1D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Laser System Installed in Linac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630B8-594D-450D-BB3F-DA8E6641D51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526F3-694C-499C-8185-2449563A52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A784E-1760-42E9-BF5D-C2B9961DC56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1456F2F-62F8-4BD5-83E6-D3C20E36CF7A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2341B7-531F-4AD2-BC21-1F3C83CC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915" y="1557181"/>
            <a:ext cx="5285720" cy="3964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BEDCA-967B-4D53-B28C-F0BC86F41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294" y="1563296"/>
            <a:ext cx="5227381" cy="3920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DAC6C3-41E4-48C7-8EAA-9D5E13FF8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2032" y="1548248"/>
            <a:ext cx="5214259" cy="3910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DB8DC1-E936-4498-BA57-3256D0A43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2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B189-C208-4CE4-8476-5ED49038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Wall Current Monitor &amp; Photodiode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12CF3C-6703-499C-8E79-825D580B5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903514"/>
            <a:ext cx="11168743" cy="52686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F7529-68EA-4CB3-B197-70726FD7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BBD27-60D6-4D90-927E-3FFD3493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5CAB-AA01-47DD-B342-C306A449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2EBE6-18C4-4262-8FC2-9DE2919CD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1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7B8D-B4A9-4B08-9725-1BBAD523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79110A-E99B-4618-B9D4-1A483A6C2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1" y="905627"/>
            <a:ext cx="8414753" cy="53349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64F34-E177-43AA-81E1-21287937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0D59E-C787-4A76-B471-EB6599FB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60E1-D7A1-4E85-BC45-E1A35019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A5F554-65ED-400E-A77C-F541FE86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F94F92-594F-477B-95B6-DD9E9F0E9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7F3034-1067-4970-AB1B-3EEBF5FC173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1" y="826495"/>
            <a:ext cx="9471437" cy="540013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167E50-94AF-4E92-B216-593A5C18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8CD35-3147-48F4-B94F-792E7005D8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12C2B-F149-4C6B-B8A4-DB5AB29D19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F612E-9472-4949-95A9-9AFBA989BD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1456F2F-62F8-4BD5-83E6-D3C20E36CF7A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EE42F2-90D8-4E64-A4BF-C612620AF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64954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1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B50C-AACC-4B25-A0D1-579015F7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Notch survival in Booster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04205E-7CB4-40FB-B017-3D0D91E92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97" y="858055"/>
            <a:ext cx="4767942" cy="532778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860EB-D95C-4749-96E9-405D1711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3D89C-4DB8-46CB-A28A-595E58CB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EBFA8-B64E-457C-A64F-8E41F2A8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08F5A6-DE78-43FE-A7CA-87131C046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" y="893557"/>
            <a:ext cx="6747753" cy="2401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697DA1-BBB1-4337-8BD6-55BBBF414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" y="3330358"/>
            <a:ext cx="3347146" cy="2933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299BFD-328D-4EB9-9391-2859302FA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89" y="3330358"/>
            <a:ext cx="3337910" cy="294730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31F879-9A84-4285-AD11-1E5D9F3CF7B4}"/>
              </a:ext>
            </a:extLst>
          </p:cNvPr>
          <p:cNvCxnSpPr>
            <a:cxnSpLocks/>
          </p:cNvCxnSpPr>
          <p:nvPr/>
        </p:nvCxnSpPr>
        <p:spPr>
          <a:xfrm flipV="1">
            <a:off x="3761210" y="2665121"/>
            <a:ext cx="0" cy="3604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0F60EA-2D68-4EF1-8032-8726E60635AA}"/>
              </a:ext>
            </a:extLst>
          </p:cNvPr>
          <p:cNvSpPr txBox="1"/>
          <p:nvPr/>
        </p:nvSpPr>
        <p:spPr>
          <a:xfrm>
            <a:off x="1133465" y="9329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injection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1A083B-FE67-48EB-864B-EC31243E9996}"/>
              </a:ext>
            </a:extLst>
          </p:cNvPr>
          <p:cNvCxnSpPr>
            <a:cxnSpLocks/>
          </p:cNvCxnSpPr>
          <p:nvPr/>
        </p:nvCxnSpPr>
        <p:spPr>
          <a:xfrm>
            <a:off x="1221210" y="1270000"/>
            <a:ext cx="0" cy="5177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BAE81CC-DDC8-4D1F-A4C9-9A6257DDA061}"/>
              </a:ext>
            </a:extLst>
          </p:cNvPr>
          <p:cNvSpPr txBox="1"/>
          <p:nvPr/>
        </p:nvSpPr>
        <p:spPr>
          <a:xfrm>
            <a:off x="4487646" y="26117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acceleration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4D471C-E5FB-4A8A-B606-13DB0E1F8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98E183-3372-4212-AD83-9741AB3AF1BA}"/>
              </a:ext>
            </a:extLst>
          </p:cNvPr>
          <p:cNvSpPr txBox="1"/>
          <p:nvPr/>
        </p:nvSpPr>
        <p:spPr>
          <a:xfrm>
            <a:off x="320963" y="568095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 MHz bunch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3A7F99-B0BC-4CB6-A483-67F20D55A311}"/>
              </a:ext>
            </a:extLst>
          </p:cNvPr>
          <p:cNvSpPr txBox="1"/>
          <p:nvPr/>
        </p:nvSpPr>
        <p:spPr>
          <a:xfrm>
            <a:off x="3761210" y="561051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38 MHz bunch</a:t>
            </a:r>
          </a:p>
        </p:txBody>
      </p:sp>
    </p:spTree>
    <p:extLst>
      <p:ext uri="{BB962C8B-B14F-4D97-AF65-F5344CB8AC3E}">
        <p14:creationId xmlns:p14="http://schemas.microsoft.com/office/powerpoint/2010/main" val="417704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431800" y="0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Impact of laser Notcher on Booster throughput 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28-March-2018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D. Johnson et. al.        US-Japan Meeting on Laser Manipulation of H- Beams</a:t>
            </a:r>
            <a:endParaRPr lang="en-US" altLang="en-US" sz="9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fld id="{BEB160C5-AA0C-455C-8AD8-AC58C32009B6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9EA6F-98E2-4A48-9445-B58988B8B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C2A46-1A66-4567-B122-9A777AACB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35" y="1069834"/>
            <a:ext cx="5877745" cy="4715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C74892-E157-45CB-9150-FD00175C6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" y="1069834"/>
            <a:ext cx="5877745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885E-E4D8-4485-A92A-1071C9245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68" y="93337"/>
            <a:ext cx="8435083" cy="641739"/>
          </a:xfrm>
        </p:spPr>
        <p:txBody>
          <a:bodyPr/>
          <a:lstStyle/>
          <a:p>
            <a:r>
              <a:rPr lang="en-US" dirty="0"/>
              <a:t>Normalized Booster Losses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5E6BED-CB96-44EB-8C8F-E2FA6F69A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3" y="1098550"/>
            <a:ext cx="6096000" cy="4876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4D3E-B26D-42B3-B383-85888B5E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0CE3F-B3C3-47FD-B82D-7E2B5F30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9E729-65F3-444F-A290-BD35B2A4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C057F6-C088-488F-A4AA-E13EE77AD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6731A5-7DF0-4071-9006-22208F11A869}"/>
              </a:ext>
            </a:extLst>
          </p:cNvPr>
          <p:cNvSpPr txBox="1"/>
          <p:nvPr/>
        </p:nvSpPr>
        <p:spPr>
          <a:xfrm>
            <a:off x="5719517" y="214787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Laser 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558B6-5433-45D0-BB3C-D7D143F952C0}"/>
              </a:ext>
            </a:extLst>
          </p:cNvPr>
          <p:cNvSpPr txBox="1"/>
          <p:nvPr/>
        </p:nvSpPr>
        <p:spPr>
          <a:xfrm>
            <a:off x="5695040" y="16933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E4BEE"/>
                </a:solidFill>
              </a:rPr>
              <a:t>Laser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000CA-6446-445B-A498-EB7D8E17A66E}"/>
              </a:ext>
            </a:extLst>
          </p:cNvPr>
          <p:cNvSpPr txBox="1"/>
          <p:nvPr/>
        </p:nvSpPr>
        <p:spPr>
          <a:xfrm rot="20715633">
            <a:off x="3308017" y="2092707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Absorber for</a:t>
            </a:r>
          </a:p>
          <a:p>
            <a:pPr algn="ctr"/>
            <a:r>
              <a:rPr lang="en-US" dirty="0"/>
              <a:t>Booster notching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294397-7F90-4E5F-829C-1EA6892E6B5E}"/>
              </a:ext>
            </a:extLst>
          </p:cNvPr>
          <p:cNvSpPr txBox="1"/>
          <p:nvPr/>
        </p:nvSpPr>
        <p:spPr>
          <a:xfrm rot="16200000">
            <a:off x="2403240" y="20215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B6D0-8017-49F9-ACD8-94E4B6260C32}"/>
              </a:ext>
            </a:extLst>
          </p:cNvPr>
          <p:cNvSpPr txBox="1"/>
          <p:nvPr/>
        </p:nvSpPr>
        <p:spPr>
          <a:xfrm rot="16200000">
            <a:off x="1726760" y="20857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F2A81-52DF-4E85-AC0F-4D085448E2D1}"/>
              </a:ext>
            </a:extLst>
          </p:cNvPr>
          <p:cNvSpPr txBox="1"/>
          <p:nvPr/>
        </p:nvSpPr>
        <p:spPr>
          <a:xfrm rot="16200000">
            <a:off x="1001486" y="269100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E69A40-5AAE-4711-9087-391D2F0DDAAF}"/>
              </a:ext>
            </a:extLst>
          </p:cNvPr>
          <p:cNvCxnSpPr>
            <a:cxnSpLocks/>
          </p:cNvCxnSpPr>
          <p:nvPr/>
        </p:nvCxnSpPr>
        <p:spPr>
          <a:xfrm flipV="1">
            <a:off x="4114801" y="1586109"/>
            <a:ext cx="0" cy="41123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87DA7B9-0D42-4E19-A31C-2DFBB408A414}"/>
              </a:ext>
            </a:extLst>
          </p:cNvPr>
          <p:cNvSpPr/>
          <p:nvPr/>
        </p:nvSpPr>
        <p:spPr>
          <a:xfrm>
            <a:off x="4424117" y="996484"/>
            <a:ext cx="1295400" cy="344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8B204D-F794-4C8A-9E8A-E6E9DD6EEAB4}"/>
              </a:ext>
            </a:extLst>
          </p:cNvPr>
          <p:cNvCxnSpPr/>
          <p:nvPr/>
        </p:nvCxnSpPr>
        <p:spPr>
          <a:xfrm flipV="1">
            <a:off x="5719517" y="1153582"/>
            <a:ext cx="1573309" cy="9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7A02581-52A0-498F-BACD-FB0687E449E2}"/>
              </a:ext>
            </a:extLst>
          </p:cNvPr>
          <p:cNvSpPr txBox="1"/>
          <p:nvPr/>
        </p:nvSpPr>
        <p:spPr>
          <a:xfrm>
            <a:off x="7848599" y="89823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4.5E12 p/pulse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B92CE6-71F2-4372-8DEB-B65D401BE841}"/>
              </a:ext>
            </a:extLst>
          </p:cNvPr>
          <p:cNvSpPr txBox="1"/>
          <p:nvPr/>
        </p:nvSpPr>
        <p:spPr>
          <a:xfrm>
            <a:off x="8021724" y="13240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2.2E17 p/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0A3B79-1108-4AD9-863E-72DDC9818710}"/>
              </a:ext>
            </a:extLst>
          </p:cNvPr>
          <p:cNvSpPr/>
          <p:nvPr/>
        </p:nvSpPr>
        <p:spPr>
          <a:xfrm>
            <a:off x="6011333" y="5418667"/>
            <a:ext cx="1098400" cy="556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587570-CBD4-4599-B15C-9FE1255BC55D}"/>
              </a:ext>
            </a:extLst>
          </p:cNvPr>
          <p:cNvCxnSpPr>
            <a:cxnSpLocks/>
          </p:cNvCxnSpPr>
          <p:nvPr/>
        </p:nvCxnSpPr>
        <p:spPr>
          <a:xfrm flipH="1">
            <a:off x="7292826" y="2247889"/>
            <a:ext cx="5557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20F411-655A-4C66-8003-62849E2247E8}"/>
              </a:ext>
            </a:extLst>
          </p:cNvPr>
          <p:cNvSpPr txBox="1"/>
          <p:nvPr/>
        </p:nvSpPr>
        <p:spPr>
          <a:xfrm>
            <a:off x="7981300" y="204654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Administrative Limit</a:t>
            </a:r>
          </a:p>
        </p:txBody>
      </p:sp>
    </p:spTree>
    <p:extLst>
      <p:ext uri="{BB962C8B-B14F-4D97-AF65-F5344CB8AC3E}">
        <p14:creationId xmlns:p14="http://schemas.microsoft.com/office/powerpoint/2010/main" val="206073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4A7F-5ED7-40E7-956B-DF9B3FD3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0F61F-F26F-4033-9CAD-F850A107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D744-DF08-4E5D-8707-AEE25EBA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BB48-8DA9-4359-BA4C-AAAFD910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2855A8-30C8-42E3-9328-3D682F65B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Proton Improvement Plan Intensity Goals</a:t>
            </a:r>
          </a:p>
          <a:p>
            <a:pPr lvl="1"/>
            <a:r>
              <a:rPr lang="en-US" sz="2000" dirty="0"/>
              <a:t>Ultimate goal: 2.2E17 protons delivered/hr @ 15 HZ  by 2016.</a:t>
            </a:r>
          </a:p>
          <a:p>
            <a:pPr lvl="1"/>
            <a:r>
              <a:rPr lang="en-US" sz="2000" dirty="0"/>
              <a:t>Assuming 90% acceleration eff. -&gt; 1E9/200MHz bunch injected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Booster runs at Administrative loss limit</a:t>
            </a:r>
          </a:p>
          <a:p>
            <a:r>
              <a:rPr lang="en-US" sz="2000" dirty="0"/>
              <a:t>Notching in the Booster ring deposits the removed bunches into dedicated Absorbers. This represents on the order of 30% of Booster beam power loss ( few % of beam intensity). </a:t>
            </a:r>
          </a:p>
          <a:p>
            <a:r>
              <a:rPr lang="en-US" sz="2000" dirty="0"/>
              <a:t>Ultimately one needs about 80 ns notch in the beam at extraction time for the extraction kicker rise time and the 8 GeV Recycler injection kicker</a:t>
            </a:r>
          </a:p>
          <a:p>
            <a:r>
              <a:rPr lang="en-US" sz="2000" dirty="0"/>
              <a:t>In the 200 MHz beam structure this would correspond to ~16 200 MHz bunches every 2.2 us and for 16 turns this would be a total of about 256 bunches or about 1-2% of injected beam.</a:t>
            </a:r>
          </a:p>
          <a:p>
            <a:pPr lvl="1"/>
            <a:r>
              <a:rPr lang="en-US" sz="1800" dirty="0"/>
              <a:t>When we started in 2011, it was 10-12 bunches and 10 turns… </a:t>
            </a:r>
          </a:p>
          <a:p>
            <a:r>
              <a:rPr lang="en-US" sz="2000" dirty="0"/>
              <a:t>We would like to remove this loss from the ring and safely dispose of the notched ions.</a:t>
            </a:r>
          </a:p>
          <a:p>
            <a:r>
              <a:rPr lang="en-US" sz="2000" dirty="0"/>
              <a:t>Techniques developed here may be applicable in other projects such as laser stripping and laser chopping.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20E11-75C8-4A86-AD13-A3CDC0AF2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05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6C19-0DEF-43CE-A863-BA562D04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Operational Performance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75FB9C-9BC3-4077-9610-F8E74DA6C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03" y="905873"/>
            <a:ext cx="6377668" cy="510213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3444-5A43-48BB-8346-345F8F5B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DE02F-7AD5-401F-BF4C-4760785E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622A8-E80C-412C-8412-B7BDEEEF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E6DC0-53EF-49C2-9E8A-BE2EC580E4D9}"/>
              </a:ext>
            </a:extLst>
          </p:cNvPr>
          <p:cNvSpPr txBox="1"/>
          <p:nvPr/>
        </p:nvSpPr>
        <p:spPr>
          <a:xfrm>
            <a:off x="5355771" y="1786745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LASER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5AD46-D8D6-4BA1-8985-1B50B889FDAD}"/>
              </a:ext>
            </a:extLst>
          </p:cNvPr>
          <p:cNvSpPr txBox="1"/>
          <p:nvPr/>
        </p:nvSpPr>
        <p:spPr>
          <a:xfrm>
            <a:off x="7838739" y="3864427"/>
            <a:ext cx="315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Reduced Energy Lost at Extraction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EADE6-6250-43F8-9731-3E8DC45EFB19}"/>
              </a:ext>
            </a:extLst>
          </p:cNvPr>
          <p:cNvSpPr txBox="1"/>
          <p:nvPr/>
        </p:nvSpPr>
        <p:spPr>
          <a:xfrm>
            <a:off x="8435055" y="2408654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Increased protons/</a:t>
            </a:r>
            <a:r>
              <a:rPr lang="en-US" sz="1400" b="1" dirty="0" err="1"/>
              <a:t>hr</a:t>
            </a:r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4CF1BA-0894-487E-87D4-41BD445C2F7C}"/>
              </a:ext>
            </a:extLst>
          </p:cNvPr>
          <p:cNvSpPr txBox="1"/>
          <p:nvPr/>
        </p:nvSpPr>
        <p:spPr>
          <a:xfrm>
            <a:off x="7838739" y="4936217"/>
            <a:ext cx="3195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Reduced Loss on notcher absorber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3BF6A-FBB1-4B52-A277-10F3AB2F9B50}"/>
              </a:ext>
            </a:extLst>
          </p:cNvPr>
          <p:cNvSpPr txBox="1"/>
          <p:nvPr/>
        </p:nvSpPr>
        <p:spPr>
          <a:xfrm>
            <a:off x="7388166" y="2439432"/>
            <a:ext cx="9011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2.3E+17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1A617E-3347-4E56-89E3-3CCB8687E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42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A6B29-43AB-437F-BB47-0F32E356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2E83-C647-4FAC-82B8-2F19C4E01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developed a unique bunch-by-bunch laser system for H- neutralization</a:t>
            </a:r>
          </a:p>
          <a:p>
            <a:r>
              <a:rPr lang="en-US" dirty="0"/>
              <a:t>System was installed for Operation at the end of January 2018.</a:t>
            </a:r>
          </a:p>
          <a:p>
            <a:r>
              <a:rPr lang="en-US" dirty="0"/>
              <a:t>The Booster losses were ultimately reduced ~30% and the beam throughput to the Experiments (particularly BNB) was increased by ~30%</a:t>
            </a:r>
          </a:p>
          <a:p>
            <a:r>
              <a:rPr lang="en-US" dirty="0"/>
              <a:t>Improvements continue to be made to the complete system as we gain operational experience.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9FA3E-95A1-4938-BD9E-DADBC795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8817-6A70-43A7-8FAE-B5F87CE0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2FDA-717F-4C26-B8F9-638D5C2C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B05ED-0638-4B41-9C91-734F227E7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7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179" y="1580984"/>
            <a:ext cx="8229600" cy="366384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In 2001, Ray Tomlin reported on a successful experiment to create notches in the CW linac beam in the H- 750 </a:t>
            </a:r>
            <a:r>
              <a:rPr lang="en-US" sz="2000" dirty="0" err="1"/>
              <a:t>keV</a:t>
            </a:r>
            <a:r>
              <a:rPr lang="en-US" sz="2000" dirty="0"/>
              <a:t> beam line and have this notch survive at Booster injection.</a:t>
            </a:r>
          </a:p>
          <a:p>
            <a:r>
              <a:rPr lang="en-US" sz="2000" dirty="0"/>
              <a:t>He created a 25 ns notch utilizing a 200 </a:t>
            </a:r>
            <a:r>
              <a:rPr lang="en-US" sz="2000" dirty="0" err="1"/>
              <a:t>mJ</a:t>
            </a:r>
            <a:r>
              <a:rPr lang="en-US" sz="2000" dirty="0"/>
              <a:t> 5 ns laser pulse.</a:t>
            </a:r>
          </a:p>
          <a:p>
            <a:r>
              <a:rPr lang="en-US" sz="2000" dirty="0"/>
              <a:t>To create multiple notches in the </a:t>
            </a:r>
            <a:r>
              <a:rPr lang="en-US" sz="2000" dirty="0" err="1"/>
              <a:t>linac</a:t>
            </a:r>
            <a:r>
              <a:rPr lang="en-US" sz="2000" dirty="0"/>
              <a:t> pulse he </a:t>
            </a:r>
          </a:p>
          <a:p>
            <a:pPr marL="0" indent="0">
              <a:buNone/>
            </a:pPr>
            <a:r>
              <a:rPr lang="en-US" sz="2000" dirty="0"/>
              <a:t>     proposed a </a:t>
            </a:r>
          </a:p>
          <a:p>
            <a:pPr lvl="1"/>
            <a:r>
              <a:rPr lang="en-US" sz="1800" dirty="0"/>
              <a:t>    “4 pass bow-tie cavity some 665 meters</a:t>
            </a:r>
          </a:p>
          <a:p>
            <a:pPr marL="365760" lvl="1" indent="0">
              <a:buNone/>
            </a:pPr>
            <a:r>
              <a:rPr lang="en-US" sz="1800" dirty="0"/>
              <a:t>          long  (with a storage time of 2.22 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/>
              <a:t>s</a:t>
            </a:r>
            <a:r>
              <a:rPr lang="en-US" sz="1800" dirty="0"/>
              <a:t>)”. Large </a:t>
            </a:r>
            <a:r>
              <a:rPr lang="en-US" sz="1800" dirty="0" err="1"/>
              <a:t>Pockels</a:t>
            </a:r>
            <a:endParaRPr lang="en-US" sz="1800" dirty="0"/>
          </a:p>
          <a:p>
            <a:pPr marL="365760" lvl="1" indent="0">
              <a:buNone/>
            </a:pPr>
            <a:r>
              <a:rPr lang="en-US" sz="1800" dirty="0"/>
              <a:t>          cells would shuttle the laser  to and from the delay line.</a:t>
            </a:r>
          </a:p>
          <a:p>
            <a:r>
              <a:rPr lang="en-US" sz="2000" dirty="0"/>
              <a:t> A disk gain section would restore optical losses. </a:t>
            </a:r>
          </a:p>
          <a:p>
            <a:r>
              <a:rPr lang="en-US" sz="2000" dirty="0"/>
              <a:t>Average laser pulse energy of 103 </a:t>
            </a:r>
            <a:r>
              <a:rPr lang="en-US" sz="2000" dirty="0" err="1"/>
              <a:t>mJ</a:t>
            </a:r>
            <a:r>
              <a:rPr lang="en-US" sz="2000" dirty="0"/>
              <a:t> </a:t>
            </a:r>
          </a:p>
          <a:p>
            <a:r>
              <a:rPr lang="en-US" sz="2000" dirty="0"/>
              <a:t>Peak power of ~20 MW to strip  99.9% of the ions.</a:t>
            </a:r>
          </a:p>
          <a:p>
            <a:r>
              <a:rPr lang="en-US" sz="2000" dirty="0"/>
              <a:t>This was not implemented.</a:t>
            </a:r>
          </a:p>
          <a:p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1521B6F-2A9E-4206-A664-C134F741033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68" y="1118681"/>
            <a:ext cx="8229600" cy="291830"/>
          </a:xfrm>
        </p:spPr>
        <p:txBody>
          <a:bodyPr>
            <a:noAutofit/>
          </a:bodyPr>
          <a:lstStyle/>
          <a:p>
            <a:r>
              <a:rPr lang="en-US" sz="2000" dirty="0"/>
              <a:t>First Laser Notching Experiment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5779" y="1042315"/>
            <a:ext cx="1924209" cy="162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124" y="2547818"/>
            <a:ext cx="3971310" cy="349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28-March-2018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D. Johnson et. al.        US-Japan Meeting on Laser Manipulation of H- Beams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66020-3FE0-40DA-9C38-94B099498706}"/>
              </a:ext>
            </a:extLst>
          </p:cNvPr>
          <p:cNvSpPr/>
          <p:nvPr/>
        </p:nvSpPr>
        <p:spPr>
          <a:xfrm>
            <a:off x="0" y="0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B32FDB-CAAF-417D-8312-FE01D01E2B63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77585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Laser Notching of Linac H- at Fermilab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5AA60C-1ABB-4B4A-B6F2-CDB579A5DFC4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A3416C-EDF0-4DD9-B188-C1FEBFA8A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Laser Activities at Fermilab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3FF45EB-51D6-49AD-A035-1EB8BC82A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873714"/>
            <a:ext cx="11074400" cy="4987867"/>
          </a:xfrm>
        </p:spPr>
        <p:txBody>
          <a:bodyPr/>
          <a:lstStyle/>
          <a:p>
            <a:r>
              <a:rPr lang="en-US" sz="1800" dirty="0"/>
              <a:t>NML Photo-injector  (creation of electron beam for SCL cavities)</a:t>
            </a:r>
          </a:p>
          <a:p>
            <a:pPr lvl="1"/>
            <a:r>
              <a:rPr lang="en-US" sz="1600" dirty="0"/>
              <a:t>Operational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Linac Laser Notcher (bunch-bunch neutralization of H- beams</a:t>
            </a:r>
          </a:p>
          <a:p>
            <a:pPr lvl="1"/>
            <a:r>
              <a:rPr lang="en-US" sz="1600" dirty="0"/>
              <a:t>Operational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Booster 400 MeV line Laser wire (transverse profile for H- beams at 400 MeV)</a:t>
            </a:r>
          </a:p>
          <a:p>
            <a:pPr lvl="1"/>
            <a:r>
              <a:rPr lang="en-US" sz="1600" dirty="0"/>
              <a:t>Developed/installed – needs minor mods &amp; re-commissioning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PIP-II Injector low power laser wire  (transverse &amp; longitudinal for H- beams 2.1 MeV)</a:t>
            </a:r>
          </a:p>
          <a:p>
            <a:pPr lvl="1"/>
            <a:r>
              <a:rPr lang="en-US" sz="1600" dirty="0"/>
              <a:t>Development in process</a:t>
            </a:r>
          </a:p>
          <a:p>
            <a:r>
              <a:rPr lang="en-US" sz="1800" dirty="0"/>
              <a:t>Photo-injector development laser system (IARC)</a:t>
            </a:r>
          </a:p>
          <a:p>
            <a:pPr lvl="1"/>
            <a:r>
              <a:rPr lang="en-US" sz="1600" dirty="0"/>
              <a:t>Being setup for R&amp;D</a:t>
            </a:r>
          </a:p>
          <a:p>
            <a:r>
              <a:rPr lang="en-US" sz="1800" dirty="0"/>
              <a:t>Inverse Compton Scattering Experiment at FAST (electrons)</a:t>
            </a:r>
          </a:p>
          <a:p>
            <a:pPr lvl="1"/>
            <a:r>
              <a:rPr lang="en-US" sz="1600" dirty="0"/>
              <a:t>Proposal  for 2019-2020 time frame</a:t>
            </a:r>
          </a:p>
          <a:p>
            <a:r>
              <a:rPr lang="en-US" sz="1800" dirty="0"/>
              <a:t>Laser Optical Stochastic Cooling Experiment at FAST (electrons</a:t>
            </a:r>
          </a:p>
          <a:p>
            <a:pPr lvl="1"/>
            <a:r>
              <a:rPr lang="en-US" sz="1600" dirty="0"/>
              <a:t>Proposal (NIU PhD Thesis)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Further development of bunch-by-bunch laser system for longitudinal collimation</a:t>
            </a:r>
          </a:p>
          <a:p>
            <a:pPr lvl="1"/>
            <a:r>
              <a:rPr lang="en-US" sz="1600" dirty="0"/>
              <a:t>LDRD to start later this year</a:t>
            </a:r>
          </a:p>
          <a:p>
            <a:r>
              <a:rPr lang="en-US" sz="1800" dirty="0" err="1"/>
              <a:t>Holometer</a:t>
            </a:r>
            <a:r>
              <a:rPr lang="en-US" sz="1800" dirty="0"/>
              <a:t>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FAA0E-EE57-3945-A3AC-4469626D46E5}" type="slidenum">
              <a:rPr lang="en-US" smtClean="0"/>
              <a:pPr/>
              <a:t>4</a:t>
            </a:fld>
            <a:endParaRPr lang="en-US"/>
          </a:p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380C4C-32E4-47BB-9B76-6F633EF17635}"/>
              </a:ext>
            </a:extLst>
          </p:cNvPr>
          <p:cNvSpPr/>
          <p:nvPr/>
        </p:nvSpPr>
        <p:spPr>
          <a:xfrm>
            <a:off x="11099142" y="6524017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BB0F7-CE24-487C-9903-B0279BF8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60B3D-48EF-40DB-BE4A-0055424A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46EDF-1E61-42AF-8CC2-3FA999F1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300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370194" y="64547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A Little Background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28-March-2018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D. Johnson et. al.        US-Japan Meeting on Laser Manipulation of H- Beams</a:t>
            </a:r>
            <a:endParaRPr lang="en-US" altLang="en-US" sz="9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fld id="{BEB160C5-AA0C-455C-8AD8-AC58C32009B6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9EA6F-98E2-4A48-9445-B58988B8B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A38CE0B-AEA1-40B3-B8A1-083C2F5EB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0" y="921584"/>
            <a:ext cx="6332873" cy="5194936"/>
          </a:xfr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9771C8C-A22F-4638-B699-CD319BDEA3A5}"/>
              </a:ext>
            </a:extLst>
          </p:cNvPr>
          <p:cNvGrpSpPr/>
          <p:nvPr/>
        </p:nvGrpSpPr>
        <p:grpSpPr>
          <a:xfrm>
            <a:off x="1202419" y="897624"/>
            <a:ext cx="10195349" cy="5241845"/>
            <a:chOff x="502851" y="2246950"/>
            <a:chExt cx="10195349" cy="524184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3D85FCE-E7B0-44FB-8808-B033287F1AA3}"/>
                </a:ext>
              </a:extLst>
            </p:cNvPr>
            <p:cNvGrpSpPr/>
            <p:nvPr/>
          </p:nvGrpSpPr>
          <p:grpSpPr>
            <a:xfrm>
              <a:off x="502851" y="2246950"/>
              <a:ext cx="10195349" cy="5241845"/>
              <a:chOff x="1868524" y="893245"/>
              <a:chExt cx="10195349" cy="524184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9811C89-39FF-4AF0-9C02-75F8A120C683}"/>
                  </a:ext>
                </a:extLst>
              </p:cNvPr>
              <p:cNvGrpSpPr/>
              <p:nvPr/>
            </p:nvGrpSpPr>
            <p:grpSpPr>
              <a:xfrm>
                <a:off x="1868524" y="1090016"/>
                <a:ext cx="9872224" cy="5045074"/>
                <a:chOff x="1695769" y="1067985"/>
                <a:chExt cx="10008452" cy="5278787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1259EA6-9D2A-4805-AD6E-B7690F9E089A}"/>
                    </a:ext>
                  </a:extLst>
                </p:cNvPr>
                <p:cNvSpPr/>
                <p:nvPr/>
              </p:nvSpPr>
              <p:spPr>
                <a:xfrm>
                  <a:off x="1695769" y="1067985"/>
                  <a:ext cx="10008452" cy="5278787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>
                  <a:outerShdw dist="23000"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41A9412-C731-45E1-9886-4D51AD0A83C8}"/>
                    </a:ext>
                  </a:extLst>
                </p:cNvPr>
                <p:cNvSpPr/>
                <p:nvPr/>
              </p:nvSpPr>
              <p:spPr>
                <a:xfrm>
                  <a:off x="3618689" y="1285211"/>
                  <a:ext cx="6498077" cy="9334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EB2E612-B89A-491B-B197-41D69B193F7F}"/>
                    </a:ext>
                  </a:extLst>
                </p:cNvPr>
                <p:cNvSpPr/>
                <p:nvPr/>
              </p:nvSpPr>
              <p:spPr>
                <a:xfrm>
                  <a:off x="11293813" y="2947481"/>
                  <a:ext cx="58366" cy="4571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C07DB56-2B86-44B6-888E-4DE7764BE363}"/>
                    </a:ext>
                  </a:extLst>
                </p:cNvPr>
                <p:cNvSpPr/>
                <p:nvPr/>
              </p:nvSpPr>
              <p:spPr>
                <a:xfrm>
                  <a:off x="10515415" y="1237197"/>
                  <a:ext cx="433329" cy="165371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C235435-18F1-4B00-92C3-7ADF9128F14F}"/>
                    </a:ext>
                  </a:extLst>
                </p:cNvPr>
                <p:cNvSpPr/>
                <p:nvPr/>
              </p:nvSpPr>
              <p:spPr>
                <a:xfrm>
                  <a:off x="11002850" y="1161841"/>
                  <a:ext cx="313312" cy="3599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EA7C8B2-C291-4194-B3A4-35FED729DF61}"/>
                    </a:ext>
                  </a:extLst>
                </p:cNvPr>
                <p:cNvSpPr/>
                <p:nvPr/>
              </p:nvSpPr>
              <p:spPr>
                <a:xfrm rot="20216449" flipV="1">
                  <a:off x="2484571" y="1554802"/>
                  <a:ext cx="1155756" cy="4783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85533E-246B-48D1-8DB3-7A30387CF2B9}"/>
                  </a:ext>
                </a:extLst>
              </p:cNvPr>
              <p:cNvSpPr txBox="1"/>
              <p:nvPr/>
            </p:nvSpPr>
            <p:spPr>
              <a:xfrm>
                <a:off x="10483986" y="924011"/>
                <a:ext cx="6695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RFQ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B0DC423-963A-449F-BFF1-E732EF8F07C8}"/>
                  </a:ext>
                </a:extLst>
              </p:cNvPr>
              <p:cNvSpPr txBox="1"/>
              <p:nvPr/>
            </p:nvSpPr>
            <p:spPr>
              <a:xfrm>
                <a:off x="9749214" y="924011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MEBT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02A248-AFEA-4113-BC00-EF7675767822}"/>
                  </a:ext>
                </a:extLst>
              </p:cNvPr>
              <p:cNvSpPr txBox="1"/>
              <p:nvPr/>
            </p:nvSpPr>
            <p:spPr>
              <a:xfrm>
                <a:off x="6889869" y="893245"/>
                <a:ext cx="142859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Linac</a:t>
                </a:r>
              </a:p>
              <a:p>
                <a:endParaRPr lang="en-US" dirty="0"/>
              </a:p>
              <a:p>
                <a:r>
                  <a:rPr lang="en-US" dirty="0"/>
                  <a:t>201.25 MHz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C964FA9-2332-407C-9F38-D21B0BE37A00}"/>
                  </a:ext>
                </a:extLst>
              </p:cNvPr>
              <p:cNvSpPr txBox="1"/>
              <p:nvPr/>
            </p:nvSpPr>
            <p:spPr>
              <a:xfrm>
                <a:off x="9269684" y="1342933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750 keV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9B91A3-F510-45E6-9785-7A79E02DBBFF}"/>
                  </a:ext>
                </a:extLst>
              </p:cNvPr>
              <p:cNvSpPr txBox="1"/>
              <p:nvPr/>
            </p:nvSpPr>
            <p:spPr>
              <a:xfrm>
                <a:off x="3684080" y="1366268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400 MeV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A22CFE-A58A-41E8-BC7D-071AEF58199F}"/>
                  </a:ext>
                </a:extLst>
              </p:cNvPr>
              <p:cNvSpPr txBox="1"/>
              <p:nvPr/>
            </p:nvSpPr>
            <p:spPr>
              <a:xfrm>
                <a:off x="11393498" y="1101625"/>
                <a:ext cx="6703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Ion</a:t>
                </a:r>
              </a:p>
              <a:p>
                <a:pPr algn="ctr"/>
                <a:r>
                  <a:rPr lang="en-US" sz="1200" dirty="0"/>
                  <a:t>Source</a:t>
                </a: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AF58002-4AC7-4542-A2D2-ACB86B074028}"/>
                </a:ext>
              </a:extLst>
            </p:cNvPr>
            <p:cNvSpPr/>
            <p:nvPr/>
          </p:nvSpPr>
          <p:spPr>
            <a:xfrm>
              <a:off x="8904557" y="2613332"/>
              <a:ext cx="160126" cy="1580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D975C5B-1018-41FF-9AD8-9F535BB62A97}"/>
              </a:ext>
            </a:extLst>
          </p:cNvPr>
          <p:cNvGrpSpPr/>
          <p:nvPr/>
        </p:nvGrpSpPr>
        <p:grpSpPr>
          <a:xfrm>
            <a:off x="928433" y="1826815"/>
            <a:ext cx="3215589" cy="2499360"/>
            <a:chOff x="842667" y="1805360"/>
            <a:chExt cx="3215589" cy="249936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CE0A0B4-5C61-4F8D-84F3-2BF8BF186CAA}"/>
                </a:ext>
              </a:extLst>
            </p:cNvPr>
            <p:cNvGrpSpPr/>
            <p:nvPr/>
          </p:nvGrpSpPr>
          <p:grpSpPr>
            <a:xfrm>
              <a:off x="842667" y="1805360"/>
              <a:ext cx="3104030" cy="2499360"/>
              <a:chOff x="842667" y="1805360"/>
              <a:chExt cx="3104030" cy="2499360"/>
            </a:xfrm>
          </p:grpSpPr>
          <p:pic>
            <p:nvPicPr>
              <p:cNvPr id="44" name="Content Placeholder 6">
                <a:extLst>
                  <a:ext uri="{FF2B5EF4-FFF2-40B4-BE49-F238E27FC236}">
                    <a16:creationId xmlns:a16="http://schemas.microsoft.com/office/drawing/2014/main" id="{3A6A8713-6D77-47ED-A509-284D8A1288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35" b="22139"/>
              <a:stretch/>
            </p:blipFill>
            <p:spPr>
              <a:xfrm>
                <a:off x="842667" y="1805360"/>
                <a:ext cx="3104030" cy="2068374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280290E-4746-409B-8FFC-6FDF1FC13D44}"/>
                  </a:ext>
                </a:extLst>
              </p:cNvPr>
              <p:cNvSpPr/>
              <p:nvPr/>
            </p:nvSpPr>
            <p:spPr>
              <a:xfrm>
                <a:off x="1102676" y="3984704"/>
                <a:ext cx="2073003" cy="320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Script MT Bold" panose="03040602040607080904" pitchFamily="66" charset="0"/>
                  </a:rPr>
                  <a:t>F</a:t>
                </a:r>
                <a:r>
                  <a:rPr lang="en-US" sz="1600" baseline="-25000" dirty="0"/>
                  <a:t>RF</a:t>
                </a:r>
                <a:r>
                  <a:rPr lang="en-US" sz="1600" dirty="0"/>
                  <a:t> (injection)  38 MHz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0D7A8A-C9E3-4D4B-B70F-0F21F8D6DD41}"/>
                  </a:ext>
                </a:extLst>
              </p:cNvPr>
              <p:cNvSpPr txBox="1"/>
              <p:nvPr/>
            </p:nvSpPr>
            <p:spPr>
              <a:xfrm>
                <a:off x="1456873" y="2434654"/>
                <a:ext cx="1625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latin typeface="Symbol" panose="05050102010706020507" pitchFamily="18" charset="2"/>
                  </a:rPr>
                  <a:t>t</a:t>
                </a:r>
                <a:r>
                  <a:rPr lang="en-US" sz="1800" baseline="-25000" dirty="0" err="1"/>
                  <a:t>REV</a:t>
                </a:r>
                <a:r>
                  <a:rPr lang="en-US" sz="1800" dirty="0"/>
                  <a:t> ~ 2.21 </a:t>
                </a:r>
                <a:r>
                  <a:rPr lang="en-US" sz="1800" dirty="0" err="1">
                    <a:latin typeface="Symbol" panose="05050102010706020507" pitchFamily="18" charset="2"/>
                  </a:rPr>
                  <a:t>m</a:t>
                </a:r>
                <a:r>
                  <a:rPr lang="en-US" sz="1800" dirty="0" err="1"/>
                  <a:t>s</a:t>
                </a:r>
                <a:endParaRPr lang="en-US" sz="1800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530DE38-459A-416A-91AD-86F00B005BA7}"/>
                  </a:ext>
                </a:extLst>
              </p:cNvPr>
              <p:cNvSpPr txBox="1"/>
              <p:nvPr/>
            </p:nvSpPr>
            <p:spPr>
              <a:xfrm>
                <a:off x="1517153" y="3223070"/>
                <a:ext cx="993349" cy="3782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Booster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0CFDDAF-C16F-451B-8776-7A5AE301E826}"/>
                  </a:ext>
                </a:extLst>
              </p:cNvPr>
              <p:cNvSpPr txBox="1"/>
              <p:nvPr/>
            </p:nvSpPr>
            <p:spPr>
              <a:xfrm>
                <a:off x="3007088" y="3503915"/>
                <a:ext cx="931665" cy="436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 GeV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0331F4A-A895-487B-BD4C-7AA025B36EEA}"/>
                </a:ext>
              </a:extLst>
            </p:cNvPr>
            <p:cNvCxnSpPr/>
            <p:nvPr/>
          </p:nvCxnSpPr>
          <p:spPr>
            <a:xfrm>
              <a:off x="2180658" y="3834842"/>
              <a:ext cx="1877598" cy="0"/>
            </a:xfrm>
            <a:prstGeom prst="line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307A160D-DF4E-4361-A8F0-55A471EBF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865" y="2668442"/>
            <a:ext cx="4151749" cy="165540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03B34E-0063-4D24-B221-DCC136DD077C}"/>
              </a:ext>
            </a:extLst>
          </p:cNvPr>
          <p:cNvSpPr txBox="1"/>
          <p:nvPr/>
        </p:nvSpPr>
        <p:spPr>
          <a:xfrm>
            <a:off x="3288865" y="2297925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Notch created in Booster @ 400 MeV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BCC30B6-AB70-4C02-AE5E-E5E303D4CDE1}"/>
              </a:ext>
            </a:extLst>
          </p:cNvPr>
          <p:cNvSpPr txBox="1"/>
          <p:nvPr/>
        </p:nvSpPr>
        <p:spPr>
          <a:xfrm>
            <a:off x="706272" y="467380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this process out of the Booster tunnel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96CD30-D420-4A61-B840-7DE79D3F6D05}"/>
              </a:ext>
            </a:extLst>
          </p:cNvPr>
          <p:cNvGrpSpPr/>
          <p:nvPr/>
        </p:nvGrpSpPr>
        <p:grpSpPr>
          <a:xfrm>
            <a:off x="9403412" y="1063783"/>
            <a:ext cx="861134" cy="1305722"/>
            <a:chOff x="9656221" y="3958215"/>
            <a:chExt cx="861134" cy="1305722"/>
          </a:xfrm>
        </p:grpSpPr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DC186875-CF49-466E-9264-63733F60FDB2}"/>
                </a:ext>
              </a:extLst>
            </p:cNvPr>
            <p:cNvSpPr/>
            <p:nvPr/>
          </p:nvSpPr>
          <p:spPr>
            <a:xfrm>
              <a:off x="10035118" y="3958215"/>
              <a:ext cx="81065" cy="793723"/>
            </a:xfrm>
            <a:custGeom>
              <a:avLst/>
              <a:gdLst>
                <a:gd name="connsiteX0" fmla="*/ 24765 w 26670"/>
                <a:gd name="connsiteY0" fmla="*/ 822960 h 822960"/>
                <a:gd name="connsiteX1" fmla="*/ 26670 w 26670"/>
                <a:gd name="connsiteY1" fmla="*/ 211455 h 822960"/>
                <a:gd name="connsiteX2" fmla="*/ 15240 w 26670"/>
                <a:gd name="connsiteY2" fmla="*/ 361950 h 822960"/>
                <a:gd name="connsiteX3" fmla="*/ 19050 w 26670"/>
                <a:gd name="connsiteY3" fmla="*/ 213360 h 822960"/>
                <a:gd name="connsiteX4" fmla="*/ 9525 w 26670"/>
                <a:gd name="connsiteY4" fmla="*/ 361950 h 822960"/>
                <a:gd name="connsiteX5" fmla="*/ 11430 w 26670"/>
                <a:gd name="connsiteY5" fmla="*/ 211455 h 822960"/>
                <a:gd name="connsiteX6" fmla="*/ 0 w 26670"/>
                <a:gd name="connsiteY6" fmla="*/ 363855 h 822960"/>
                <a:gd name="connsiteX7" fmla="*/ 3810 w 26670"/>
                <a:gd name="connsiteY7" fmla="*/ 0 h 822960"/>
                <a:gd name="connsiteX8" fmla="*/ 3810 w 26670"/>
                <a:gd name="connsiteY8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822960">
                  <a:moveTo>
                    <a:pt x="24765" y="822960"/>
                  </a:moveTo>
                  <a:lnTo>
                    <a:pt x="26670" y="211455"/>
                  </a:lnTo>
                  <a:lnTo>
                    <a:pt x="15240" y="361950"/>
                  </a:lnTo>
                  <a:lnTo>
                    <a:pt x="19050" y="213360"/>
                  </a:lnTo>
                  <a:lnTo>
                    <a:pt x="9525" y="361950"/>
                  </a:lnTo>
                  <a:lnTo>
                    <a:pt x="11430" y="211455"/>
                  </a:lnTo>
                  <a:lnTo>
                    <a:pt x="0" y="363855"/>
                  </a:lnTo>
                  <a:lnTo>
                    <a:pt x="3810" y="0"/>
                  </a:lnTo>
                  <a:lnTo>
                    <a:pt x="381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E867E6C-8868-42AE-A5C5-9A9B7A273CF1}"/>
                </a:ext>
              </a:extLst>
            </p:cNvPr>
            <p:cNvSpPr txBox="1"/>
            <p:nvPr/>
          </p:nvSpPr>
          <p:spPr>
            <a:xfrm>
              <a:off x="9656221" y="4740717"/>
              <a:ext cx="861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Laser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Notcher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E7639BF-29AA-4696-B597-38C0CD130653}"/>
              </a:ext>
            </a:extLst>
          </p:cNvPr>
          <p:cNvSpPr txBox="1"/>
          <p:nvPr/>
        </p:nvSpPr>
        <p:spPr>
          <a:xfrm>
            <a:off x="5824636" y="4674977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</a:rPr>
              <a:t>Create Notch in linac at 750 keV  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0D236-9C71-4260-A344-69504CFE19D2}"/>
              </a:ext>
            </a:extLst>
          </p:cNvPr>
          <p:cNvGrpSpPr/>
          <p:nvPr/>
        </p:nvGrpSpPr>
        <p:grpSpPr>
          <a:xfrm>
            <a:off x="1528040" y="5351057"/>
            <a:ext cx="8400178" cy="934047"/>
            <a:chOff x="713509" y="2896875"/>
            <a:chExt cx="8400178" cy="934047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5AA812A-F219-4328-B127-20FD8BDA951E}"/>
                </a:ext>
              </a:extLst>
            </p:cNvPr>
            <p:cNvCxnSpPr/>
            <p:nvPr/>
          </p:nvCxnSpPr>
          <p:spPr>
            <a:xfrm>
              <a:off x="720562" y="3511926"/>
              <a:ext cx="6634701" cy="921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100">
              <a:extLst>
                <a:ext uri="{FF2B5EF4-FFF2-40B4-BE49-F238E27FC236}">
                  <a16:creationId xmlns:a16="http://schemas.microsoft.com/office/drawing/2014/main" id="{53001833-E232-4C43-A06B-A4FA24497E0D}"/>
                </a:ext>
              </a:extLst>
            </p:cNvPr>
            <p:cNvSpPr txBox="1"/>
            <p:nvPr/>
          </p:nvSpPr>
          <p:spPr>
            <a:xfrm>
              <a:off x="2434249" y="346159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~35.5 us  (~ 16 Booster turns)</a:t>
              </a:r>
            </a:p>
          </p:txBody>
        </p:sp>
        <p:sp>
          <p:nvSpPr>
            <p:cNvPr id="78" name="TextBox 119">
              <a:extLst>
                <a:ext uri="{FF2B5EF4-FFF2-40B4-BE49-F238E27FC236}">
                  <a16:creationId xmlns:a16="http://schemas.microsoft.com/office/drawing/2014/main" id="{C9AFF4DF-D075-4591-8FD7-F941F9B930B6}"/>
                </a:ext>
              </a:extLst>
            </p:cNvPr>
            <p:cNvSpPr txBox="1"/>
            <p:nvPr/>
          </p:nvSpPr>
          <p:spPr>
            <a:xfrm>
              <a:off x="7428610" y="298306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LINAC PULSE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2B7E7C7-979F-4F2B-93FE-2C9E471C9224}"/>
                </a:ext>
              </a:extLst>
            </p:cNvPr>
            <p:cNvSpPr/>
            <p:nvPr/>
          </p:nvSpPr>
          <p:spPr>
            <a:xfrm>
              <a:off x="713509" y="2896875"/>
              <a:ext cx="6612102" cy="4964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923B2D1-7AEF-4802-BADE-9D212493AD00}"/>
              </a:ext>
            </a:extLst>
          </p:cNvPr>
          <p:cNvGrpSpPr/>
          <p:nvPr/>
        </p:nvGrpSpPr>
        <p:grpSpPr>
          <a:xfrm>
            <a:off x="1823855" y="5138459"/>
            <a:ext cx="6061945" cy="725047"/>
            <a:chOff x="992565" y="2882164"/>
            <a:chExt cx="6061945" cy="507487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B435BD2-A0C0-41B1-A895-5E5F679A16B6}"/>
                </a:ext>
              </a:extLst>
            </p:cNvPr>
            <p:cNvSpPr/>
            <p:nvPr/>
          </p:nvSpPr>
          <p:spPr>
            <a:xfrm>
              <a:off x="2192254" y="2885842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9F8FEA6-EF55-42DC-BD3E-8A4DBCB033E1}"/>
                </a:ext>
              </a:extLst>
            </p:cNvPr>
            <p:cNvSpPr/>
            <p:nvPr/>
          </p:nvSpPr>
          <p:spPr>
            <a:xfrm>
              <a:off x="6187198" y="2887416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D32D66B-34AA-4085-98E9-AE607FFC3AD3}"/>
                </a:ext>
              </a:extLst>
            </p:cNvPr>
            <p:cNvSpPr/>
            <p:nvPr/>
          </p:nvSpPr>
          <p:spPr>
            <a:xfrm>
              <a:off x="2655325" y="2882164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5A2497D-70FB-43AD-8CAA-AFBE304EF8DA}"/>
                </a:ext>
              </a:extLst>
            </p:cNvPr>
            <p:cNvSpPr/>
            <p:nvPr/>
          </p:nvSpPr>
          <p:spPr>
            <a:xfrm>
              <a:off x="3131683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EEDF4DF-2EC5-4DC2-A4C9-8B7BB871E8EB}"/>
                </a:ext>
              </a:extLst>
            </p:cNvPr>
            <p:cNvSpPr/>
            <p:nvPr/>
          </p:nvSpPr>
          <p:spPr>
            <a:xfrm>
              <a:off x="3573879" y="2892932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F4A32A4-7F73-42BA-8F8E-B88872D4E526}"/>
                </a:ext>
              </a:extLst>
            </p:cNvPr>
            <p:cNvSpPr/>
            <p:nvPr/>
          </p:nvSpPr>
          <p:spPr>
            <a:xfrm>
              <a:off x="4004687" y="288768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9776763-38FA-443F-B3C0-E4E8F9DBE879}"/>
                </a:ext>
              </a:extLst>
            </p:cNvPr>
            <p:cNvSpPr/>
            <p:nvPr/>
          </p:nvSpPr>
          <p:spPr>
            <a:xfrm>
              <a:off x="4448591" y="2889255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75D7C2C-613D-4C63-A14D-FC6B17222289}"/>
                </a:ext>
              </a:extLst>
            </p:cNvPr>
            <p:cNvSpPr/>
            <p:nvPr/>
          </p:nvSpPr>
          <p:spPr>
            <a:xfrm>
              <a:off x="4866304" y="2887416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F473985-6665-4E4F-B0FE-83507530B3D6}"/>
                </a:ext>
              </a:extLst>
            </p:cNvPr>
            <p:cNvSpPr/>
            <p:nvPr/>
          </p:nvSpPr>
          <p:spPr>
            <a:xfrm>
              <a:off x="5302617" y="2893197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BA9AD08-F419-44DA-A972-9BE5A2EAFBA3}"/>
                </a:ext>
              </a:extLst>
            </p:cNvPr>
            <p:cNvSpPr/>
            <p:nvPr/>
          </p:nvSpPr>
          <p:spPr>
            <a:xfrm>
              <a:off x="5796245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188314C-0EC5-4A80-926A-31187481DB3C}"/>
                </a:ext>
              </a:extLst>
            </p:cNvPr>
            <p:cNvSpPr/>
            <p:nvPr/>
          </p:nvSpPr>
          <p:spPr>
            <a:xfrm>
              <a:off x="1810344" y="2889784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75C2109-298A-47B1-A1FF-0ED39DD47E87}"/>
                </a:ext>
              </a:extLst>
            </p:cNvPr>
            <p:cNvSpPr/>
            <p:nvPr/>
          </p:nvSpPr>
          <p:spPr>
            <a:xfrm>
              <a:off x="1392974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B9703FF-8CFB-41F7-B44E-AEA3E988807A}"/>
                </a:ext>
              </a:extLst>
            </p:cNvPr>
            <p:cNvSpPr/>
            <p:nvPr/>
          </p:nvSpPr>
          <p:spPr>
            <a:xfrm>
              <a:off x="992565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3E35554-22B4-4F3F-9D29-BB9D01A7CE9B}"/>
                </a:ext>
              </a:extLst>
            </p:cNvPr>
            <p:cNvSpPr/>
            <p:nvPr/>
          </p:nvSpPr>
          <p:spPr>
            <a:xfrm>
              <a:off x="6565950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0CF9117-3044-4403-8FA5-22697F8F43BE}"/>
                </a:ext>
              </a:extLst>
            </p:cNvPr>
            <p:cNvSpPr/>
            <p:nvPr/>
          </p:nvSpPr>
          <p:spPr>
            <a:xfrm>
              <a:off x="6953735" y="2889520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7416" name="Group 17415">
            <a:extLst>
              <a:ext uri="{FF2B5EF4-FFF2-40B4-BE49-F238E27FC236}">
                <a16:creationId xmlns:a16="http://schemas.microsoft.com/office/drawing/2014/main" id="{6E0652EA-93A8-475E-9D76-377DDB2C1AB8}"/>
              </a:ext>
            </a:extLst>
          </p:cNvPr>
          <p:cNvGrpSpPr/>
          <p:nvPr/>
        </p:nvGrpSpPr>
        <p:grpSpPr>
          <a:xfrm>
            <a:off x="7288494" y="2291629"/>
            <a:ext cx="4356125" cy="2233486"/>
            <a:chOff x="7288494" y="2291629"/>
            <a:chExt cx="4356125" cy="2233486"/>
          </a:xfrm>
        </p:grpSpPr>
        <p:grpSp>
          <p:nvGrpSpPr>
            <p:cNvPr id="17408" name="Group 17407">
              <a:extLst>
                <a:ext uri="{FF2B5EF4-FFF2-40B4-BE49-F238E27FC236}">
                  <a16:creationId xmlns:a16="http://schemas.microsoft.com/office/drawing/2014/main" id="{AC73BFD0-6D75-49B0-834F-8806B338C9A4}"/>
                </a:ext>
              </a:extLst>
            </p:cNvPr>
            <p:cNvGrpSpPr/>
            <p:nvPr/>
          </p:nvGrpSpPr>
          <p:grpSpPr>
            <a:xfrm>
              <a:off x="9346063" y="2616681"/>
              <a:ext cx="2298556" cy="1908434"/>
              <a:chOff x="9346063" y="2616681"/>
              <a:chExt cx="2298556" cy="1908434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8B83ECB-7AEF-4C6B-A5EE-B3E647D0A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063" y="2616681"/>
                <a:ext cx="2298556" cy="1908434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7A395A7-2C1E-4F06-B503-9B947BF942C8}"/>
                  </a:ext>
                </a:extLst>
              </p:cNvPr>
              <p:cNvSpPr txBox="1"/>
              <p:nvPr/>
            </p:nvSpPr>
            <p:spPr>
              <a:xfrm>
                <a:off x="10111478" y="2767110"/>
                <a:ext cx="141096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Loss from Booster Notcher</a:t>
                </a: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526DDBD5-3070-411B-A349-3A88E3D4CDAC}"/>
                  </a:ext>
                </a:extLst>
              </p:cNvPr>
              <p:cNvCxnSpPr/>
              <p:nvPr/>
            </p:nvCxnSpPr>
            <p:spPr>
              <a:xfrm flipH="1">
                <a:off x="9979941" y="2982554"/>
                <a:ext cx="507527" cy="12670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15" name="Rectangle 17414">
              <a:extLst>
                <a:ext uri="{FF2B5EF4-FFF2-40B4-BE49-F238E27FC236}">
                  <a16:creationId xmlns:a16="http://schemas.microsoft.com/office/drawing/2014/main" id="{8D60CAF5-72E3-4EA0-AA1D-CB735B0A0C1C}"/>
                </a:ext>
              </a:extLst>
            </p:cNvPr>
            <p:cNvSpPr/>
            <p:nvPr/>
          </p:nvSpPr>
          <p:spPr>
            <a:xfrm>
              <a:off x="7288494" y="2291629"/>
              <a:ext cx="2589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-&gt; 30% total power loss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46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Technique: Photoneutralization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28-March-2018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3251" y="4959102"/>
            <a:ext cx="3088209" cy="831594"/>
            <a:chOff x="869429" y="3671888"/>
            <a:chExt cx="3357797" cy="1047750"/>
          </a:xfrm>
        </p:grpSpPr>
        <p:sp>
          <p:nvSpPr>
            <p:cNvPr id="12" name="Rectangle 11"/>
            <p:cNvSpPr/>
            <p:nvPr/>
          </p:nvSpPr>
          <p:spPr>
            <a:xfrm>
              <a:off x="1499016" y="3851724"/>
              <a:ext cx="2368134" cy="110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1416" y="4468819"/>
              <a:ext cx="2358609" cy="103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466850" y="3786188"/>
              <a:ext cx="2595563" cy="933450"/>
            </a:xfrm>
            <a:custGeom>
              <a:avLst/>
              <a:gdLst>
                <a:gd name="connsiteX0" fmla="*/ 0 w 2595563"/>
                <a:gd name="connsiteY0" fmla="*/ 933450 h 933450"/>
                <a:gd name="connsiteX1" fmla="*/ 190500 w 2595563"/>
                <a:gd name="connsiteY1" fmla="*/ 176212 h 933450"/>
                <a:gd name="connsiteX2" fmla="*/ 271463 w 2595563"/>
                <a:gd name="connsiteY2" fmla="*/ 661987 h 933450"/>
                <a:gd name="connsiteX3" fmla="*/ 357188 w 2595563"/>
                <a:gd name="connsiteY3" fmla="*/ 180975 h 933450"/>
                <a:gd name="connsiteX4" fmla="*/ 452438 w 2595563"/>
                <a:gd name="connsiteY4" fmla="*/ 671512 h 933450"/>
                <a:gd name="connsiteX5" fmla="*/ 538163 w 2595563"/>
                <a:gd name="connsiteY5" fmla="*/ 171450 h 933450"/>
                <a:gd name="connsiteX6" fmla="*/ 647700 w 2595563"/>
                <a:gd name="connsiteY6" fmla="*/ 661987 h 933450"/>
                <a:gd name="connsiteX7" fmla="*/ 752475 w 2595563"/>
                <a:gd name="connsiteY7" fmla="*/ 180975 h 933450"/>
                <a:gd name="connsiteX8" fmla="*/ 852488 w 2595563"/>
                <a:gd name="connsiteY8" fmla="*/ 666750 h 933450"/>
                <a:gd name="connsiteX9" fmla="*/ 981075 w 2595563"/>
                <a:gd name="connsiteY9" fmla="*/ 180975 h 933450"/>
                <a:gd name="connsiteX10" fmla="*/ 1104900 w 2595563"/>
                <a:gd name="connsiteY10" fmla="*/ 666750 h 933450"/>
                <a:gd name="connsiteX11" fmla="*/ 1223963 w 2595563"/>
                <a:gd name="connsiteY11" fmla="*/ 176212 h 933450"/>
                <a:gd name="connsiteX12" fmla="*/ 1352550 w 2595563"/>
                <a:gd name="connsiteY12" fmla="*/ 676275 h 933450"/>
                <a:gd name="connsiteX13" fmla="*/ 1481138 w 2595563"/>
                <a:gd name="connsiteY13" fmla="*/ 185737 h 933450"/>
                <a:gd name="connsiteX14" fmla="*/ 1590675 w 2595563"/>
                <a:gd name="connsiteY14" fmla="*/ 666750 h 933450"/>
                <a:gd name="connsiteX15" fmla="*/ 1738313 w 2595563"/>
                <a:gd name="connsiteY15" fmla="*/ 185737 h 933450"/>
                <a:gd name="connsiteX16" fmla="*/ 1866900 w 2595563"/>
                <a:gd name="connsiteY16" fmla="*/ 661987 h 933450"/>
                <a:gd name="connsiteX17" fmla="*/ 2005013 w 2595563"/>
                <a:gd name="connsiteY17" fmla="*/ 190500 h 933450"/>
                <a:gd name="connsiteX18" fmla="*/ 2128838 w 2595563"/>
                <a:gd name="connsiteY18" fmla="*/ 666750 h 933450"/>
                <a:gd name="connsiteX19" fmla="*/ 2276475 w 2595563"/>
                <a:gd name="connsiteY19" fmla="*/ 180975 h 933450"/>
                <a:gd name="connsiteX20" fmla="*/ 2405063 w 2595563"/>
                <a:gd name="connsiteY20" fmla="*/ 671512 h 933450"/>
                <a:gd name="connsiteX21" fmla="*/ 2595563 w 2595563"/>
                <a:gd name="connsiteY21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95563" h="933450">
                  <a:moveTo>
                    <a:pt x="0" y="933450"/>
                  </a:moveTo>
                  <a:lnTo>
                    <a:pt x="190500" y="176212"/>
                  </a:lnTo>
                  <a:lnTo>
                    <a:pt x="271463" y="661987"/>
                  </a:lnTo>
                  <a:lnTo>
                    <a:pt x="357188" y="180975"/>
                  </a:lnTo>
                  <a:lnTo>
                    <a:pt x="452438" y="671512"/>
                  </a:lnTo>
                  <a:lnTo>
                    <a:pt x="538163" y="171450"/>
                  </a:lnTo>
                  <a:lnTo>
                    <a:pt x="647700" y="661987"/>
                  </a:lnTo>
                  <a:lnTo>
                    <a:pt x="752475" y="180975"/>
                  </a:lnTo>
                  <a:lnTo>
                    <a:pt x="852488" y="666750"/>
                  </a:lnTo>
                  <a:lnTo>
                    <a:pt x="981075" y="180975"/>
                  </a:lnTo>
                  <a:lnTo>
                    <a:pt x="1104900" y="666750"/>
                  </a:lnTo>
                  <a:lnTo>
                    <a:pt x="1223963" y="176212"/>
                  </a:lnTo>
                  <a:lnTo>
                    <a:pt x="1352550" y="676275"/>
                  </a:lnTo>
                  <a:lnTo>
                    <a:pt x="1481138" y="185737"/>
                  </a:lnTo>
                  <a:lnTo>
                    <a:pt x="1590675" y="666750"/>
                  </a:lnTo>
                  <a:lnTo>
                    <a:pt x="1738313" y="185737"/>
                  </a:lnTo>
                  <a:lnTo>
                    <a:pt x="1866900" y="661987"/>
                  </a:lnTo>
                  <a:lnTo>
                    <a:pt x="2005013" y="190500"/>
                  </a:lnTo>
                  <a:lnTo>
                    <a:pt x="2128838" y="666750"/>
                  </a:lnTo>
                  <a:lnTo>
                    <a:pt x="2276475" y="180975"/>
                  </a:lnTo>
                  <a:lnTo>
                    <a:pt x="2405063" y="671512"/>
                  </a:lnTo>
                  <a:lnTo>
                    <a:pt x="2595563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57638" y="3671888"/>
              <a:ext cx="204787" cy="952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124262" y="4197246"/>
              <a:ext cx="3102964" cy="1499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69429" y="3957403"/>
              <a:ext cx="465713" cy="465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H-</a:t>
              </a:r>
            </a:p>
          </p:txBody>
        </p:sp>
      </p:grpSp>
      <p:graphicFrame>
        <p:nvGraphicFramePr>
          <p:cNvPr id="31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013384"/>
              </p:ext>
            </p:extLst>
          </p:nvPr>
        </p:nvGraphicFramePr>
        <p:xfrm>
          <a:off x="449896" y="942100"/>
          <a:ext cx="4072446" cy="7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4" imgW="1955520" imgH="342720" progId="Equation.3">
                  <p:embed/>
                </p:oleObj>
              </mc:Choice>
              <mc:Fallback>
                <p:oleObj name="Equation" r:id="rId4" imgW="1955520" imgH="342720" progId="Equation.3">
                  <p:embed/>
                  <p:pic>
                    <p:nvPicPr>
                      <p:cNvPr id="31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896" y="942100"/>
                        <a:ext cx="4072446" cy="71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713389" y="1158498"/>
            <a:ext cx="4285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1 micron laser- near peak of cross section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358" y="2405469"/>
            <a:ext cx="4865206" cy="166508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49896" y="2004307"/>
            <a:ext cx="2686844" cy="2041481"/>
            <a:chOff x="806450" y="3823328"/>
            <a:chExt cx="2901026" cy="229400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50" y="3823328"/>
              <a:ext cx="2901026" cy="229400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986424" y="4181401"/>
              <a:ext cx="545544" cy="415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 J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11224" y="1513065"/>
            <a:ext cx="950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Want to make process efficient -&gt; minimize required laser  pulse energy/average power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36740" y="2120458"/>
            <a:ext cx="820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Match laser pulses to bunch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1701" y="4393655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Non-resonant optical cavity  (we call a zig-zag cavity)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C7FABC-4714-4B67-AEE5-C5C04E6DC129}"/>
              </a:ext>
            </a:extLst>
          </p:cNvPr>
          <p:cNvGrpSpPr/>
          <p:nvPr/>
        </p:nvGrpSpPr>
        <p:grpSpPr>
          <a:xfrm>
            <a:off x="8696376" y="1841945"/>
            <a:ext cx="3075426" cy="2306569"/>
            <a:chOff x="8545445" y="1985324"/>
            <a:chExt cx="3075426" cy="23065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CC2844-9200-425C-B877-CEE5FFF1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445" y="1985324"/>
              <a:ext cx="3075426" cy="23065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8AF02C-7F38-4FE7-B808-7C8E46E69AFE}"/>
                </a:ext>
              </a:extLst>
            </p:cNvPr>
            <p:cNvSpPr txBox="1"/>
            <p:nvPr/>
          </p:nvSpPr>
          <p:spPr>
            <a:xfrm>
              <a:off x="8998536" y="2182013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1E4BEE"/>
                  </a:solidFill>
                </a:rPr>
                <a:t>43 mJ/bunch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4BBE4B-EC32-4C46-A84E-942FD771E960}"/>
                </a:ext>
              </a:extLst>
            </p:cNvPr>
            <p:cNvSpPr txBox="1"/>
            <p:nvPr/>
          </p:nvSpPr>
          <p:spPr>
            <a:xfrm>
              <a:off x="9045824" y="2517989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1E4BEE"/>
                  </a:solidFill>
                </a:rPr>
                <a:t>~0.5J/notch</a:t>
              </a:r>
            </a:p>
          </p:txBody>
        </p:sp>
      </p:grpSp>
      <p:graphicFrame>
        <p:nvGraphicFramePr>
          <p:cNvPr id="30" name="Object 2">
            <a:extLst>
              <a:ext uri="{FF2B5EF4-FFF2-40B4-BE49-F238E27FC236}">
                <a16:creationId xmlns:a16="http://schemas.microsoft.com/office/drawing/2014/main" id="{5ABAB983-5E37-486F-BAE4-B61FE96F0C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824273"/>
              </p:ext>
            </p:extLst>
          </p:nvPr>
        </p:nvGraphicFramePr>
        <p:xfrm>
          <a:off x="5091144" y="5146334"/>
          <a:ext cx="2062439" cy="413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9" imgW="1206360" imgH="241200" progId="Equation.3">
                  <p:embed/>
                </p:oleObj>
              </mc:Choice>
              <mc:Fallback>
                <p:oleObj name="Equation" r:id="rId9" imgW="1206360" imgH="241200" progId="Equation.3">
                  <p:embed/>
                  <p:pic>
                    <p:nvPicPr>
                      <p:cNvPr id="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44" y="5146334"/>
                        <a:ext cx="2062439" cy="4130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CEF01DD-FCEC-4685-925B-473E021A5953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AFEAB5-2ADA-4E87-BF41-B621FA0270B7}"/>
              </a:ext>
            </a:extLst>
          </p:cNvPr>
          <p:cNvGrpSpPr/>
          <p:nvPr/>
        </p:nvGrpSpPr>
        <p:grpSpPr>
          <a:xfrm>
            <a:off x="8454884" y="4075262"/>
            <a:ext cx="3160468" cy="2057798"/>
            <a:chOff x="7159650" y="4214927"/>
            <a:chExt cx="3160468" cy="2057798"/>
          </a:xfrm>
        </p:grpSpPr>
        <p:grpSp>
          <p:nvGrpSpPr>
            <p:cNvPr id="47" name="Group 46"/>
            <p:cNvGrpSpPr/>
            <p:nvPr/>
          </p:nvGrpSpPr>
          <p:grpSpPr>
            <a:xfrm>
              <a:off x="7159650" y="4214927"/>
              <a:ext cx="3160468" cy="2057798"/>
              <a:chOff x="4969379" y="3791242"/>
              <a:chExt cx="3314956" cy="2381286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9379" y="3791242"/>
                <a:ext cx="3314956" cy="2381286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6447390" y="4102134"/>
                <a:ext cx="1444624" cy="427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 mJ/pulse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5405AB-D609-4B34-8949-A53AE914EEF2}"/>
                </a:ext>
              </a:extLst>
            </p:cNvPr>
            <p:cNvSpPr txBox="1"/>
            <p:nvPr/>
          </p:nvSpPr>
          <p:spPr>
            <a:xfrm>
              <a:off x="8568781" y="4789440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32 mJ/notch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A922A4-8CD4-4EA2-A22D-23843A70EAC6}"/>
              </a:ext>
            </a:extLst>
          </p:cNvPr>
          <p:cNvSpPr txBox="1"/>
          <p:nvPr/>
        </p:nvSpPr>
        <p:spPr>
          <a:xfrm>
            <a:off x="449896" y="5913577"/>
            <a:ext cx="1014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Need to develop 2 components:  interaction cavity &amp; laser system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EF83295-945E-48D0-B88B-588EA7CE47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0" grpId="0"/>
      <p:bldP spid="5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7BC1-8415-47FC-B4F4-E61E090D9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burst mode laser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6E9FE-410C-448D-8140-4B062C50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53B23-1AF7-446A-88C3-0D7750F5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6014E-150D-42BE-A122-CC56A8F0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EE1BE-C2B7-40AD-ACD3-8862B970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16" y="862348"/>
            <a:ext cx="8208652" cy="55358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9AA71D-687D-4D67-B0AB-C8FDC61D535F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62933-5E42-4B99-9637-CC1F67A80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2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18" y="46607"/>
            <a:ext cx="8229600" cy="572075"/>
          </a:xfrm>
        </p:spPr>
        <p:txBody>
          <a:bodyPr/>
          <a:lstStyle/>
          <a:p>
            <a:r>
              <a:rPr lang="en-US" dirty="0"/>
              <a:t>New 750 keV RFQ Injection Line (RIL)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Johnson et. al.        US-Japan Meeting on Laser Manipulation of H- Beams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CE32DE-CB89-45B5-AD6E-5A5F90957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62" y="869972"/>
            <a:ext cx="7182114" cy="5393838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770206-509B-44DC-80AA-0C5B0A9C2966}"/>
              </a:ext>
            </a:extLst>
          </p:cNvPr>
          <p:cNvGrpSpPr/>
          <p:nvPr/>
        </p:nvGrpSpPr>
        <p:grpSpPr>
          <a:xfrm>
            <a:off x="2807451" y="1012323"/>
            <a:ext cx="6702136" cy="5109136"/>
            <a:chOff x="6053169" y="553910"/>
            <a:chExt cx="6008482" cy="45063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3CD5D9-38C1-4B70-8B2C-2F2FE21A77C3}"/>
                </a:ext>
              </a:extLst>
            </p:cNvPr>
            <p:cNvGrpSpPr/>
            <p:nvPr/>
          </p:nvGrpSpPr>
          <p:grpSpPr>
            <a:xfrm>
              <a:off x="6053169" y="553910"/>
              <a:ext cx="6008482" cy="4506362"/>
              <a:chOff x="3174887" y="871287"/>
              <a:chExt cx="6008482" cy="4506362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887" y="871287"/>
                <a:ext cx="6008482" cy="4506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179128" y="1100932"/>
                <a:ext cx="27158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Must fit in this space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7200150" y="1425275"/>
                <a:ext cx="878889" cy="79011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ounded Rectangle 6"/>
            <p:cNvSpPr/>
            <p:nvPr/>
          </p:nvSpPr>
          <p:spPr>
            <a:xfrm>
              <a:off x="8483153" y="1183665"/>
              <a:ext cx="1420428" cy="35066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BDC29-F150-4453-8984-EF62FA3D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461" y="1022724"/>
            <a:ext cx="7182115" cy="50987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9A518F-58AF-4F61-ADAE-DD6E45EC66A7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7A345-6F41-4581-A2C1-F5F8B8C21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927" y="911259"/>
            <a:ext cx="6923181" cy="53112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039164-2464-4B0F-856C-3339579A2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BF954-D6D3-4D29-906D-64385F30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28-March-2018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D5773-1AA6-47F0-BA41-2AA4E393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7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7410"/>
            <a:ext cx="10567987" cy="588861"/>
          </a:xfrm>
        </p:spPr>
        <p:txBody>
          <a:bodyPr/>
          <a:lstStyle/>
          <a:p>
            <a:r>
              <a:rPr lang="en-US" dirty="0"/>
              <a:t>Optical Cavity Test  -- Demonstration Experiment   (January 2015)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28-March-2018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et. al.        US-Japan Meeting on Laser Manipulation of H-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648619" y="2970649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zig-zag Optical Cavity with Q-switch laser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0B5CE-299B-4953-8C4D-260F8EA5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" y="1048142"/>
            <a:ext cx="3605375" cy="2170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45520-740B-4165-AECB-DD33316E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10" y="950028"/>
            <a:ext cx="1908213" cy="223132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EC8918-70A7-4C5D-A4EF-B4BE9A3A67BA}"/>
              </a:ext>
            </a:extLst>
          </p:cNvPr>
          <p:cNvGrpSpPr/>
          <p:nvPr/>
        </p:nvGrpSpPr>
        <p:grpSpPr>
          <a:xfrm>
            <a:off x="20266869" y="21722885"/>
            <a:ext cx="21888748" cy="10428396"/>
            <a:chOff x="22180601" y="20467664"/>
            <a:chExt cx="20719999" cy="115634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3DAF597-0F47-4277-B20D-77A49270C7F7}"/>
                </a:ext>
              </a:extLst>
            </p:cNvPr>
            <p:cNvGrpSpPr/>
            <p:nvPr/>
          </p:nvGrpSpPr>
          <p:grpSpPr>
            <a:xfrm>
              <a:off x="22180601" y="20467664"/>
              <a:ext cx="20719999" cy="11563470"/>
              <a:chOff x="20362351" y="19081138"/>
              <a:chExt cx="22538250" cy="13227662"/>
            </a:xfrm>
          </p:grpSpPr>
          <p:sp>
            <p:nvSpPr>
              <p:cNvPr id="36" name="Rounded Rectangle 16">
                <a:extLst>
                  <a:ext uri="{FF2B5EF4-FFF2-40B4-BE49-F238E27FC236}">
                    <a16:creationId xmlns:a16="http://schemas.microsoft.com/office/drawing/2014/main" id="{CF750AE9-E639-4926-A3FD-876E76412B87}"/>
                  </a:ext>
                </a:extLst>
              </p:cNvPr>
              <p:cNvSpPr/>
              <p:nvPr/>
            </p:nvSpPr>
            <p:spPr>
              <a:xfrm>
                <a:off x="20362351" y="19099068"/>
                <a:ext cx="22538250" cy="13209732"/>
              </a:xfrm>
              <a:prstGeom prst="roundRect">
                <a:avLst/>
              </a:prstGeom>
              <a:solidFill>
                <a:schemeClr val="accent1">
                  <a:alpha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947C4A-EDA8-48C0-8E1E-40AFF7DF459A}"/>
                  </a:ext>
                </a:extLst>
              </p:cNvPr>
              <p:cNvSpPr txBox="1"/>
              <p:nvPr/>
            </p:nvSpPr>
            <p:spPr>
              <a:xfrm>
                <a:off x="26069432" y="19081138"/>
                <a:ext cx="13689219" cy="1654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00" dirty="0"/>
                  <a:t>Demonstration Experiment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2506397-F6E2-40EB-BC8F-ED362B2F6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79721" y="21824487"/>
                <a:ext cx="4640861" cy="322660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5B9990C-ADE0-45B8-9E08-1321CB30C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87009" y="21784419"/>
                <a:ext cx="5184261" cy="3266673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702207B-F54D-4D87-8B60-628B00170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60900" y="26195947"/>
                <a:ext cx="6248067" cy="468605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23D06A-AA2A-4A13-8CBC-681E4417DCB9}"/>
                  </a:ext>
                </a:extLst>
              </p:cNvPr>
              <p:cNvSpPr txBox="1"/>
              <p:nvPr/>
            </p:nvSpPr>
            <p:spPr>
              <a:xfrm>
                <a:off x="34433261" y="20735873"/>
                <a:ext cx="4550844" cy="739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Wall Current Monitor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3092FDD-FDC9-4F64-8054-9835781FACA5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15803" y="21087972"/>
                <a:ext cx="7786854" cy="5772431"/>
              </a:xfrm>
              <a:prstGeom prst="rect">
                <a:avLst/>
              </a:prstGeom>
              <a:noFill/>
            </p:spPr>
          </p:pic>
        </p:grpSp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B4E0F651-3A47-4D2E-B4EC-5134972CD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0577423" y="23037756"/>
              <a:ext cx="2474913" cy="1804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8CD54A-2FFB-4627-8F85-356D3981C47A}"/>
                </a:ext>
              </a:extLst>
            </p:cNvPr>
            <p:cNvSpPr txBox="1"/>
            <p:nvPr/>
          </p:nvSpPr>
          <p:spPr>
            <a:xfrm>
              <a:off x="30189621" y="25254862"/>
              <a:ext cx="31307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Laser profile used</a:t>
              </a:r>
            </a:p>
            <a:p>
              <a:r>
                <a:rPr lang="en-US" sz="3200" dirty="0"/>
                <a:t>in Experiment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D14CA4-9F7C-42A5-97EE-2DFD0D39AA7A}"/>
                </a:ext>
              </a:extLst>
            </p:cNvPr>
            <p:cNvSpPr txBox="1"/>
            <p:nvPr/>
          </p:nvSpPr>
          <p:spPr>
            <a:xfrm>
              <a:off x="22626344" y="27149709"/>
              <a:ext cx="83732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Experimental layout using installed Optical Cavity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BA1B65-B7C2-4EC8-8DE4-0D751506D85B}"/>
                </a:ext>
              </a:extLst>
            </p:cNvPr>
            <p:cNvSpPr txBox="1"/>
            <p:nvPr/>
          </p:nvSpPr>
          <p:spPr>
            <a:xfrm>
              <a:off x="37490400" y="25944769"/>
              <a:ext cx="4956713" cy="1126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We would like to thank the following who </a:t>
              </a:r>
            </a:p>
            <a:p>
              <a:r>
                <a:rPr lang="en-US" sz="2000" dirty="0"/>
                <a:t>contributed to the success of the Demonstration</a:t>
              </a:r>
            </a:p>
            <a:p>
              <a:r>
                <a:rPr lang="en-US" sz="2000" dirty="0"/>
                <a:t> Experiment.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A31627-5426-4294-B058-AF9D981D4C40}"/>
                </a:ext>
              </a:extLst>
            </p:cNvPr>
            <p:cNvSpPr txBox="1"/>
            <p:nvPr/>
          </p:nvSpPr>
          <p:spPr>
            <a:xfrm>
              <a:off x="31713386" y="31069716"/>
              <a:ext cx="54509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Comparison with measurement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042B00-1FA6-417E-8F1B-7B4A64A7A3B5}"/>
                </a:ext>
              </a:extLst>
            </p:cNvPr>
            <p:cNvSpPr txBox="1"/>
            <p:nvPr/>
          </p:nvSpPr>
          <p:spPr>
            <a:xfrm>
              <a:off x="23762158" y="27871645"/>
              <a:ext cx="46253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Demonstration  Experiment used </a:t>
              </a:r>
            </a:p>
            <a:p>
              <a:r>
                <a:rPr lang="en-US" sz="2400" dirty="0" err="1"/>
                <a:t>Quantel</a:t>
              </a:r>
              <a:r>
                <a:rPr lang="en-US" sz="2400" dirty="0"/>
                <a:t> 100 </a:t>
              </a:r>
              <a:r>
                <a:rPr lang="en-US" sz="2400" dirty="0" err="1"/>
                <a:t>mJ</a:t>
              </a:r>
              <a:r>
                <a:rPr lang="en-US" sz="2400" dirty="0"/>
                <a:t> Q-switched </a:t>
              </a:r>
              <a:r>
                <a:rPr lang="en-US" sz="2400" dirty="0" err="1"/>
                <a:t>Nd:YAG</a:t>
              </a:r>
              <a:endParaRPr lang="en-US" sz="2400" dirty="0"/>
            </a:p>
            <a:p>
              <a:r>
                <a:rPr lang="en-US" sz="2400" dirty="0"/>
                <a:t>laser  </a:t>
              </a:r>
            </a:p>
          </p:txBody>
        </p:sp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441BE7CB-6A23-41E9-BA16-A1F0D0541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177118" y="28026115"/>
              <a:ext cx="3120622" cy="452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C1D67D-FB2F-4CA6-A578-2613AD734A23}"/>
                </a:ext>
              </a:extLst>
            </p:cNvPr>
            <p:cNvSpPr txBox="1"/>
            <p:nvPr/>
          </p:nvSpPr>
          <p:spPr>
            <a:xfrm>
              <a:off x="23240999" y="29872784"/>
              <a:ext cx="30380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Profile from </a:t>
              </a:r>
              <a:r>
                <a:rPr lang="en-US" sz="2400" dirty="0" err="1"/>
                <a:t>Quanel</a:t>
              </a:r>
              <a:r>
                <a:rPr lang="en-US" sz="2400" dirty="0"/>
                <a:t> vs </a:t>
              </a:r>
            </a:p>
            <a:p>
              <a:r>
                <a:rPr lang="en-US" sz="2400" dirty="0"/>
                <a:t>Diode &amp; fiber amplifier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852CA8A-801A-4315-BDFA-62F84C610C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9635" y="1022433"/>
            <a:ext cx="2041180" cy="19276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DA92D18-E824-4A06-A37C-B41F5B144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3547" y="1022434"/>
            <a:ext cx="2061229" cy="19276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6A0143-24DB-4732-B4F3-C2CDDD77E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7508" y="1022434"/>
            <a:ext cx="1938924" cy="192763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C705D8A-1C17-423C-9638-82821100BEAF}"/>
              </a:ext>
            </a:extLst>
          </p:cNvPr>
          <p:cNvSpPr txBox="1"/>
          <p:nvPr/>
        </p:nvSpPr>
        <p:spPr>
          <a:xfrm>
            <a:off x="391134" y="3210286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Quantel</a:t>
            </a:r>
            <a:r>
              <a:rPr lang="en-US" dirty="0"/>
              <a:t> 100 mJ Q-switch laser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13FB19C-E954-4363-B7B3-19F8581A08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8"/>
          <a:stretch/>
        </p:blipFill>
        <p:spPr>
          <a:xfrm>
            <a:off x="4199407" y="3422673"/>
            <a:ext cx="3447231" cy="29068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7204DA-C12B-4F8E-853B-E9E692C220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5"/>
          <a:stretch/>
        </p:blipFill>
        <p:spPr>
          <a:xfrm>
            <a:off x="8677260" y="3247244"/>
            <a:ext cx="3341056" cy="290684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5C487E8-0D6A-4594-BF27-7090E157125B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1DD5B59-7868-4D59-A172-38CE5279A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419" y="3672410"/>
            <a:ext cx="3618817" cy="25135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C20CEC-7AC1-46AE-B2B3-EDEBD6AF20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684" y="6479242"/>
            <a:ext cx="955337" cy="3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1035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14486</TotalTime>
  <Words>1457</Words>
  <Application>Microsoft Office PowerPoint</Application>
  <PresentationFormat>Widescreen</PresentationFormat>
  <Paragraphs>241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MS PGothic</vt:lpstr>
      <vt:lpstr>MS PGothic</vt:lpstr>
      <vt:lpstr>Arial</vt:lpstr>
      <vt:lpstr>Calibri</vt:lpstr>
      <vt:lpstr>Helvetica</vt:lpstr>
      <vt:lpstr>Script MT Bold</vt:lpstr>
      <vt:lpstr>Symbol</vt:lpstr>
      <vt:lpstr>Wingdings</vt:lpstr>
      <vt:lpstr>FNAL_TemplateMac_060514</vt:lpstr>
      <vt:lpstr>Equation</vt:lpstr>
      <vt:lpstr>Fermilab Linac Laser Notcher: Motivation, Method, and First Operational Experience </vt:lpstr>
      <vt:lpstr>Motivation</vt:lpstr>
      <vt:lpstr>First Laser Notching Experiment</vt:lpstr>
      <vt:lpstr>Laser Activities at Fermilab</vt:lpstr>
      <vt:lpstr>A Little Background</vt:lpstr>
      <vt:lpstr>Technique: Photoneutralization</vt:lpstr>
      <vt:lpstr>Create a burst mode laser system</vt:lpstr>
      <vt:lpstr>New 750 keV RFQ Injection Line (RIL)</vt:lpstr>
      <vt:lpstr>Optical Cavity Test  -- Demonstration Experiment   (January 2015)</vt:lpstr>
      <vt:lpstr>Operational Laser System Block diagram</vt:lpstr>
      <vt:lpstr>Preliminary Neutralization Efficiency – Summer 2016</vt:lpstr>
      <vt:lpstr>Preliminary Neutralization Efficiency -- Summer 2017</vt:lpstr>
      <vt:lpstr>Operational Laser System Installed in Linac</vt:lpstr>
      <vt:lpstr>Linac Wall Current Monitor &amp; Photodiode</vt:lpstr>
      <vt:lpstr>Controls</vt:lpstr>
      <vt:lpstr>Laser System</vt:lpstr>
      <vt:lpstr>Notch survival in Booster</vt:lpstr>
      <vt:lpstr>Impact of laser Notcher on Booster throughput </vt:lpstr>
      <vt:lpstr>Normalized Booster Losses</vt:lpstr>
      <vt:lpstr>Impact on Operational Performance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Operational Experience with the Fermilab Linac Laser Notcher</dc:title>
  <dc:creator>David E. Johnson x2493 04214N</dc:creator>
  <cp:lastModifiedBy>David E. Johnson x2493 04214N</cp:lastModifiedBy>
  <cp:revision>93</cp:revision>
  <dcterms:created xsi:type="dcterms:W3CDTF">2018-03-09T21:11:45Z</dcterms:created>
  <dcterms:modified xsi:type="dcterms:W3CDTF">2018-03-28T03:10:06Z</dcterms:modified>
</cp:coreProperties>
</file>