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9" r:id="rId3"/>
    <p:sldId id="287" r:id="rId4"/>
    <p:sldId id="276" r:id="rId5"/>
    <p:sldId id="286" r:id="rId6"/>
    <p:sldId id="289" r:id="rId7"/>
    <p:sldId id="290" r:id="rId8"/>
    <p:sldId id="291" r:id="rId9"/>
    <p:sldId id="292" r:id="rId10"/>
    <p:sldId id="293" r:id="rId11"/>
    <p:sldId id="294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8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16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16599-D42D-42BD-9125-9BB45B89BCA5}" type="datetimeFigureOut">
              <a:rPr kumimoji="1" lang="ja-JP" altLang="en-US" smtClean="0"/>
              <a:t>18/03/29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8E0EF-E8A6-4F9D-9FB8-0EA52B877C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836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232E-CCF1-4D12-B151-77FB0BD6F463}" type="datetimeFigureOut">
              <a:rPr kumimoji="1" lang="ja-JP" altLang="en-US" smtClean="0"/>
              <a:t>18/03/29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895F-EC9A-43C5-9949-8AFA0FE670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485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232E-CCF1-4D12-B151-77FB0BD6F463}" type="datetimeFigureOut">
              <a:rPr kumimoji="1" lang="ja-JP" altLang="en-US" smtClean="0"/>
              <a:t>18/03/29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895F-EC9A-43C5-9949-8AFA0FE670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22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232E-CCF1-4D12-B151-77FB0BD6F463}" type="datetimeFigureOut">
              <a:rPr kumimoji="1" lang="ja-JP" altLang="en-US" smtClean="0"/>
              <a:t>18/03/29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895F-EC9A-43C5-9949-8AFA0FE670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58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232E-CCF1-4D12-B151-77FB0BD6F463}" type="datetimeFigureOut">
              <a:rPr kumimoji="1" lang="ja-JP" altLang="en-US" smtClean="0"/>
              <a:t>18/03/29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895F-EC9A-43C5-9949-8AFA0FE670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922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232E-CCF1-4D12-B151-77FB0BD6F463}" type="datetimeFigureOut">
              <a:rPr kumimoji="1" lang="ja-JP" altLang="en-US" smtClean="0"/>
              <a:t>18/03/29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895F-EC9A-43C5-9949-8AFA0FE670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484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232E-CCF1-4D12-B151-77FB0BD6F463}" type="datetimeFigureOut">
              <a:rPr kumimoji="1" lang="ja-JP" altLang="en-US" smtClean="0"/>
              <a:t>18/03/29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895F-EC9A-43C5-9949-8AFA0FE670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3605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232E-CCF1-4D12-B151-77FB0BD6F463}" type="datetimeFigureOut">
              <a:rPr kumimoji="1" lang="ja-JP" altLang="en-US" smtClean="0"/>
              <a:t>18/03/29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895F-EC9A-43C5-9949-8AFA0FE670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35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232E-CCF1-4D12-B151-77FB0BD6F463}" type="datetimeFigureOut">
              <a:rPr kumimoji="1" lang="ja-JP" altLang="en-US" smtClean="0"/>
              <a:t>18/03/29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895F-EC9A-43C5-9949-8AFA0FE670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73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232E-CCF1-4D12-B151-77FB0BD6F463}" type="datetimeFigureOut">
              <a:rPr kumimoji="1" lang="ja-JP" altLang="en-US" smtClean="0"/>
              <a:t>18/03/29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895F-EC9A-43C5-9949-8AFA0FE670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69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232E-CCF1-4D12-B151-77FB0BD6F463}" type="datetimeFigureOut">
              <a:rPr kumimoji="1" lang="ja-JP" altLang="en-US" smtClean="0"/>
              <a:t>18/03/29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895F-EC9A-43C5-9949-8AFA0FE670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243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232E-CCF1-4D12-B151-77FB0BD6F463}" type="datetimeFigureOut">
              <a:rPr kumimoji="1" lang="ja-JP" altLang="en-US" smtClean="0"/>
              <a:t>18/03/29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895F-EC9A-43C5-9949-8AFA0FE670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5694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E232E-CCF1-4D12-B151-77FB0BD6F463}" type="datetimeFigureOut">
              <a:rPr kumimoji="1" lang="ja-JP" altLang="en-US" smtClean="0"/>
              <a:t>18/03/29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3895F-EC9A-43C5-9949-8AFA0FE670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671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9.png"/><Relationship Id="rId5" Type="http://schemas.openxmlformats.org/officeDocument/2006/relationships/image" Target="../media/image4.gif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4.gif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4.gif"/><Relationship Id="rId9" Type="http://schemas.openxmlformats.org/officeDocument/2006/relationships/image" Target="../media/image10.jpeg"/><Relationship Id="rId10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2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7.png"/><Relationship Id="rId5" Type="http://schemas.openxmlformats.org/officeDocument/2006/relationships/image" Target="../media/image4.gif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43944" y="1122363"/>
            <a:ext cx="7933386" cy="2387600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Multi-laser-wire diagnostic system for measuring </a:t>
            </a:r>
            <a:r>
              <a:rPr lang="en-US" altLang="ja-JP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ja-JP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ja-JP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beam profiles at </a:t>
            </a:r>
            <a:r>
              <a:rPr lang="en-US" altLang="ja-JP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ja-JP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J-PARC</a:t>
            </a:r>
            <a:endParaRPr kumimoji="1" lang="ja-JP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17814" y="5079075"/>
            <a:ext cx="6858000" cy="1167345"/>
          </a:xfrm>
        </p:spPr>
        <p:txBody>
          <a:bodyPr/>
          <a:lstStyle/>
          <a:p>
            <a:r>
              <a:rPr kumimoji="1"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Akihiko</a:t>
            </a:r>
            <a:r>
              <a:rPr kumimoji="1"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Miura</a:t>
            </a:r>
          </a:p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J-PARC Linac, JAEA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15882" y="4139738"/>
            <a:ext cx="178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en-US" altLang="ja-JP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, Mar.,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554" y="5795096"/>
            <a:ext cx="719138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554" y="5129933"/>
            <a:ext cx="71913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838700" y="0"/>
            <a:ext cx="4305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 on Laser manipulation of H</a:t>
            </a:r>
            <a:r>
              <a:rPr lang="en-US" altLang="ja-JP" sz="1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ja-JP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beam under the US-Japan Collaboration for high intensity neutrino </a:t>
            </a:r>
            <a:r>
              <a:rPr lang="en-US" altLang="ja-JP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beams, Fermilab</a:t>
            </a:r>
            <a:r>
              <a:rPr lang="en-US" altLang="ja-JP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Batavia, </a:t>
            </a:r>
            <a:r>
              <a:rPr lang="en-US" altLang="ja-JP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Illinois, USA</a:t>
            </a:r>
            <a:endParaRPr kumimoji="1" lang="ja-JP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78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5914" y="4516"/>
            <a:ext cx="8178085" cy="858370"/>
          </a:xfrm>
        </p:spPr>
        <p:txBody>
          <a:bodyPr>
            <a:normAutofit/>
          </a:bodyPr>
          <a:lstStyle/>
          <a:p>
            <a:r>
              <a:rPr lang="en-US" altLang="ja-JP" sz="2800" dirty="0">
                <a:latin typeface="Arial" pitchFamily="34" charset="0"/>
                <a:cs typeface="Arial" pitchFamily="34" charset="0"/>
              </a:rPr>
              <a:t>5. Design of the multi-laser-wire profile monitor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5" y="707705"/>
            <a:ext cx="719138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5" y="42542"/>
            <a:ext cx="71913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図 1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695" y="3219450"/>
            <a:ext cx="3943760" cy="2795101"/>
          </a:xfrm>
          <a:prstGeom prst="rect">
            <a:avLst/>
          </a:prstGeom>
        </p:spPr>
      </p:pic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0" y="900000"/>
            <a:ext cx="4510087" cy="2867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0000"/>
              <a:buFontTx/>
              <a:buBlip>
                <a:blip r:embed="rId5"/>
              </a:buBlip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ja-JP" sz="2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 resolution and dynamic range</a:t>
            </a:r>
          </a:p>
          <a:p>
            <a:r>
              <a:rPr lang="en-US" altLang="ja-JP" sz="1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 beam size is 2.0 mm RMS. Less than 0.2-mm intervals are required.</a:t>
            </a:r>
          </a:p>
          <a:p>
            <a:r>
              <a:rPr lang="en-US" altLang="ja-JP" sz="1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beam halo appears around 1/10 magnitude of the beam core. Over 10</a:t>
            </a:r>
            <a:r>
              <a:rPr lang="en-US" altLang="ja-JP" sz="1800" baseline="30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1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dynamic range is required.</a:t>
            </a:r>
            <a:endParaRPr lang="ja-JP" alt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119063" y="6099175"/>
            <a:ext cx="4391025" cy="387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0000"/>
              <a:buFontTx/>
              <a:buBlip>
                <a:blip r:embed="rId5"/>
              </a:buBlip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ja-JP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Transverse profile taken by WSM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5204085" y="3763465"/>
            <a:ext cx="3356670" cy="2352773"/>
            <a:chOff x="5120793" y="960222"/>
            <a:chExt cx="3356670" cy="2352773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57174" y="1700166"/>
              <a:ext cx="252365" cy="1514188"/>
            </a:xfrm>
            <a:prstGeom prst="rect">
              <a:avLst/>
            </a:prstGeom>
          </p:spPr>
        </p:pic>
        <p:pic>
          <p:nvPicPr>
            <p:cNvPr id="19" name="図 18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01" b="10513"/>
            <a:stretch/>
          </p:blipFill>
          <p:spPr>
            <a:xfrm>
              <a:off x="8048193" y="1512335"/>
              <a:ext cx="214969" cy="1800659"/>
            </a:xfrm>
            <a:prstGeom prst="rect">
              <a:avLst/>
            </a:prstGeom>
          </p:spPr>
        </p:pic>
        <p:cxnSp>
          <p:nvCxnSpPr>
            <p:cNvPr id="20" name="直線コネクタ 19"/>
            <p:cNvCxnSpPr/>
            <p:nvPr/>
          </p:nvCxnSpPr>
          <p:spPr>
            <a:xfrm>
              <a:off x="5120793" y="2415369"/>
              <a:ext cx="33566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V="1">
              <a:off x="6709751" y="1451070"/>
              <a:ext cx="0" cy="186192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円/楕円 21"/>
            <p:cNvSpPr/>
            <p:nvPr/>
          </p:nvSpPr>
          <p:spPr>
            <a:xfrm>
              <a:off x="5121583" y="1473433"/>
              <a:ext cx="83061" cy="30029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grpSp>
          <p:nvGrpSpPr>
            <p:cNvPr id="23" name="グループ化 22"/>
            <p:cNvGrpSpPr/>
            <p:nvPr/>
          </p:nvGrpSpPr>
          <p:grpSpPr>
            <a:xfrm rot="327172">
              <a:off x="6262816" y="960222"/>
              <a:ext cx="221844" cy="457200"/>
              <a:chOff x="6268198" y="929807"/>
              <a:chExt cx="221844" cy="457200"/>
            </a:xfrm>
          </p:grpSpPr>
          <p:sp>
            <p:nvSpPr>
              <p:cNvPr id="24" name="正方形/長方形 23"/>
              <p:cNvSpPr/>
              <p:nvPr/>
            </p:nvSpPr>
            <p:spPr>
              <a:xfrm rot="18892338">
                <a:off x="6077074" y="1120931"/>
                <a:ext cx="457200" cy="749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正方形/長方形 24"/>
              <p:cNvSpPr/>
              <p:nvPr/>
            </p:nvSpPr>
            <p:spPr>
              <a:xfrm rot="18892338">
                <a:off x="6261844" y="1145825"/>
                <a:ext cx="279063" cy="177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26" name="直線コネクタ 25"/>
          <p:cNvCxnSpPr>
            <a:stCxn id="35" idx="6"/>
          </p:cNvCxnSpPr>
          <p:nvPr/>
        </p:nvCxnSpPr>
        <p:spPr>
          <a:xfrm flipV="1">
            <a:off x="6845127" y="4535113"/>
            <a:ext cx="1314824" cy="0"/>
          </a:xfrm>
          <a:prstGeom prst="line">
            <a:avLst/>
          </a:prstGeom>
          <a:ln w="12700">
            <a:solidFill>
              <a:schemeClr val="tx1"/>
            </a:solidFill>
            <a:headEnd type="none" w="sm" len="lg"/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5698772" y="5954348"/>
            <a:ext cx="2504307" cy="0"/>
          </a:xfrm>
          <a:prstGeom prst="line">
            <a:avLst/>
          </a:prstGeom>
          <a:ln w="12700">
            <a:solidFill>
              <a:schemeClr val="tx1"/>
            </a:solidFill>
            <a:headEnd w="sm" len="lg"/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V="1">
            <a:off x="5700049" y="4536710"/>
            <a:ext cx="2461286" cy="1420034"/>
          </a:xfrm>
          <a:prstGeom prst="line">
            <a:avLst/>
          </a:prstGeom>
          <a:ln w="12700">
            <a:solidFill>
              <a:schemeClr val="tx1"/>
            </a:solidFill>
            <a:headEnd type="arrow" w="sm" len="lg"/>
            <a:tailEnd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endCxn id="37" idx="2"/>
          </p:cNvCxnSpPr>
          <p:nvPr/>
        </p:nvCxnSpPr>
        <p:spPr>
          <a:xfrm>
            <a:off x="5625382" y="4795966"/>
            <a:ext cx="1115577" cy="0"/>
          </a:xfrm>
          <a:prstGeom prst="line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642146" y="4810255"/>
            <a:ext cx="2562530" cy="1144892"/>
          </a:xfrm>
          <a:prstGeom prst="line">
            <a:avLst/>
          </a:prstGeom>
          <a:ln w="12700">
            <a:solidFill>
              <a:schemeClr val="tx1"/>
            </a:solidFill>
            <a:headEnd type="arrow" w="sm" len="lg"/>
            <a:tailEnd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4818474" y="4535113"/>
            <a:ext cx="801709" cy="0"/>
          </a:xfrm>
          <a:prstGeom prst="line">
            <a:avLst/>
          </a:prstGeom>
          <a:ln w="12700">
            <a:solidFill>
              <a:schemeClr val="tx1"/>
            </a:solidFill>
            <a:headEnd type="none" w="sm" len="lg"/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6541878" y="5283988"/>
            <a:ext cx="353894" cy="417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kumimoji="1" lang="ja-JP" altLang="en-US" sz="1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294503" y="6183948"/>
            <a:ext cx="1094464" cy="417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Mirror</a:t>
            </a:r>
            <a:r>
              <a:rPr kumimoji="1" lang="ja-JP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856720" y="6183948"/>
            <a:ext cx="1094464" cy="417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Mirror</a:t>
            </a:r>
            <a:r>
              <a:rPr kumimoji="1" lang="ja-JP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6740959" y="4481478"/>
            <a:ext cx="104168" cy="112635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矢印コネクタ 35"/>
          <p:cNvCxnSpPr>
            <a:stCxn id="35" idx="1"/>
          </p:cNvCxnSpPr>
          <p:nvPr/>
        </p:nvCxnSpPr>
        <p:spPr>
          <a:xfrm flipH="1" flipV="1">
            <a:off x="6528562" y="4246452"/>
            <a:ext cx="227652" cy="251521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円/楕円 36"/>
          <p:cNvSpPr/>
          <p:nvPr/>
        </p:nvSpPr>
        <p:spPr>
          <a:xfrm>
            <a:off x="6740959" y="4739648"/>
            <a:ext cx="104168" cy="112635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矢印コネクタ 37"/>
          <p:cNvCxnSpPr>
            <a:stCxn id="37" idx="1"/>
          </p:cNvCxnSpPr>
          <p:nvPr/>
        </p:nvCxnSpPr>
        <p:spPr>
          <a:xfrm flipH="1" flipV="1">
            <a:off x="6528562" y="4246452"/>
            <a:ext cx="227652" cy="509691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円/楕円 38"/>
          <p:cNvSpPr/>
          <p:nvPr/>
        </p:nvSpPr>
        <p:spPr>
          <a:xfrm>
            <a:off x="6740959" y="4970678"/>
            <a:ext cx="104168" cy="112635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矢印コネクタ 39"/>
          <p:cNvCxnSpPr>
            <a:stCxn id="39" idx="1"/>
          </p:cNvCxnSpPr>
          <p:nvPr/>
        </p:nvCxnSpPr>
        <p:spPr>
          <a:xfrm flipH="1" flipV="1">
            <a:off x="6528562" y="4246452"/>
            <a:ext cx="227652" cy="740721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flipV="1">
            <a:off x="5644434" y="4536710"/>
            <a:ext cx="1116765" cy="0"/>
          </a:xfrm>
          <a:prstGeom prst="line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5941167" y="5029326"/>
            <a:ext cx="800544" cy="0"/>
          </a:xfrm>
          <a:prstGeom prst="line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円/楕円 49"/>
          <p:cNvSpPr/>
          <p:nvPr/>
        </p:nvSpPr>
        <p:spPr>
          <a:xfrm>
            <a:off x="6740959" y="5126321"/>
            <a:ext cx="104168" cy="112635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1" name="直線コネクタ 50"/>
          <p:cNvCxnSpPr/>
          <p:nvPr/>
        </p:nvCxnSpPr>
        <p:spPr>
          <a:xfrm>
            <a:off x="6103092" y="5184969"/>
            <a:ext cx="643382" cy="0"/>
          </a:xfrm>
          <a:prstGeom prst="line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>
            <a:stCxn id="50" idx="1"/>
          </p:cNvCxnSpPr>
          <p:nvPr/>
        </p:nvCxnSpPr>
        <p:spPr>
          <a:xfrm flipH="1" flipV="1">
            <a:off x="6528562" y="4246452"/>
            <a:ext cx="227652" cy="89636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6734949" y="3857914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 mirror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直線矢印コネクタ 53"/>
          <p:cNvCxnSpPr/>
          <p:nvPr/>
        </p:nvCxnSpPr>
        <p:spPr>
          <a:xfrm>
            <a:off x="6987212" y="4335534"/>
            <a:ext cx="0" cy="9913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図 5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5930" r="793" b="48568"/>
          <a:stretch/>
        </p:blipFill>
        <p:spPr>
          <a:xfrm>
            <a:off x="4836080" y="3214293"/>
            <a:ext cx="1579022" cy="446640"/>
          </a:xfrm>
          <a:prstGeom prst="rect">
            <a:avLst/>
          </a:prstGeom>
        </p:spPr>
      </p:pic>
      <p:sp>
        <p:nvSpPr>
          <p:cNvPr id="56" name="コンテンツ プレースホルダー 2"/>
          <p:cNvSpPr txBox="1">
            <a:spLocks/>
          </p:cNvSpPr>
          <p:nvPr/>
        </p:nvSpPr>
        <p:spPr>
          <a:xfrm>
            <a:off x="4510088" y="900000"/>
            <a:ext cx="4709198" cy="3378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0000"/>
              <a:buFontTx/>
              <a:buBlip>
                <a:blip r:embed="rId5"/>
              </a:buBlip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ja-JP" sz="2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intervals</a:t>
            </a:r>
          </a:p>
          <a:p>
            <a:r>
              <a:rPr lang="en-US" altLang="ja-JP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Accelerated beam duration is 3.01 ns intervals due to 324 MHz RF.</a:t>
            </a:r>
          </a:p>
          <a:p>
            <a:r>
              <a:rPr lang="en-US" altLang="ja-JP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of the laser beam round trip is 4</a:t>
            </a:r>
            <a:r>
              <a:rPr lang="en-US" altLang="ja-JP" sz="2000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ja-JP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ja-JP" sz="2000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ja-JP" sz="2000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ja-JP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ja-JP" sz="2000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000" baseline="-25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ja-JP" sz="2000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000" baseline="-25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</a:p>
          <a:p>
            <a:r>
              <a:rPr lang="en-US" altLang="ja-JP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 beam flight time should be in the RF repetition timing, </a:t>
            </a:r>
            <a:r>
              <a:rPr lang="en-US" altLang="ja-JP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e.,</a:t>
            </a:r>
          </a:p>
          <a:p>
            <a:pPr marL="0" indent="0">
              <a:buNone/>
            </a:pPr>
            <a:r>
              <a:rPr lang="en-US" altLang="ja-JP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.</a:t>
            </a:r>
            <a:endParaRPr lang="ja-JP" alt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43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5914" y="4516"/>
            <a:ext cx="8178085" cy="858370"/>
          </a:xfrm>
        </p:spPr>
        <p:txBody>
          <a:bodyPr>
            <a:normAutofit/>
          </a:bodyPr>
          <a:lstStyle/>
          <a:p>
            <a:r>
              <a:rPr lang="en-US" altLang="ja-JP" sz="2800" dirty="0">
                <a:latin typeface="Arial" pitchFamily="34" charset="0"/>
                <a:cs typeface="Arial" pitchFamily="34" charset="0"/>
              </a:rPr>
              <a:t>6. Conclusion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5" y="707705"/>
            <a:ext cx="719138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5" y="42542"/>
            <a:ext cx="71913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2821" y="841140"/>
            <a:ext cx="8435166" cy="54657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en-US" altLang="ja-JP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Advancement of the multi-laser profile monitor</a:t>
            </a:r>
          </a:p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 scanning device is required. </a:t>
            </a:r>
          </a:p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is non-destructive to the accelerated beam.</a:t>
            </a:r>
          </a:p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Fast data taking.</a:t>
            </a:r>
          </a:p>
          <a:p>
            <a:pPr marL="0" indent="0">
              <a:buNone/>
            </a:pP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Demonstration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of the multi-laser-wire formation was conducted.</a:t>
            </a:r>
          </a:p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We set the specification of the laser profile measurement.</a:t>
            </a:r>
            <a:endParaRPr lang="en-US" altLang="ja-JP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We proposed the design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policy of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the multi-laser-wire profile monitor.</a:t>
            </a:r>
          </a:p>
          <a:p>
            <a:endParaRPr lang="en-US" altLang="ja-JP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Future works / Discussions</a:t>
            </a:r>
          </a:p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Need to discus how to match a laser and H</a:t>
            </a:r>
            <a:r>
              <a:rPr lang="en-US" altLang="ja-JP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beam.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Need to decide the electron detector.</a:t>
            </a:r>
          </a:p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Design, fabrication and test at 3-MeV beam line.</a:t>
            </a:r>
          </a:p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to the 400-MeV beam line.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37153" y="6488668"/>
            <a:ext cx="6106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A. Miura, et. </a:t>
            </a:r>
            <a:r>
              <a:rPr lang="en-US" altLang="ja-JP" dirty="0"/>
              <a:t>a</a:t>
            </a:r>
            <a:r>
              <a:rPr kumimoji="1" lang="en-US" altLang="ja-JP" dirty="0" smtClean="0"/>
              <a:t>l., thal03, IBIC2016, Barcelona, Spain, Sept., 2016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6896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5914" y="4516"/>
            <a:ext cx="8178085" cy="858370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kumimoji="1" lang="ja-JP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9397" y="1146220"/>
            <a:ext cx="8229600" cy="5499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Multi-laser-wire diagnostic system for measuring H- beam profiles at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J-PARC</a:t>
            </a:r>
          </a:p>
          <a:p>
            <a:pPr marL="0" indent="0">
              <a:buNone/>
            </a:pP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Beam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specification of J-PARC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Introduction /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of the multi-laser-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wire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Demonstration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multi-laser-wire formation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of the multi-laser-wire profile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monitor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ja-JP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5" y="707705"/>
            <a:ext cx="719138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5" y="42542"/>
            <a:ext cx="71913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887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5914" y="4516"/>
            <a:ext cx="8178085" cy="858370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latin typeface="Arial" pitchFamily="34" charset="0"/>
                <a:cs typeface="Arial" pitchFamily="34" charset="0"/>
              </a:rPr>
              <a:t>1</a:t>
            </a:r>
            <a:r>
              <a:rPr lang="en-US" altLang="ja-JP" sz="3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ja-JP" sz="3200" dirty="0">
                <a:latin typeface="Arial" pitchFamily="34" charset="0"/>
                <a:cs typeface="Arial" pitchFamily="34" charset="0"/>
              </a:rPr>
              <a:t>Beam specification of J-PARC linac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5" y="707705"/>
            <a:ext cx="719138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5" y="42542"/>
            <a:ext cx="71913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54548" y="905064"/>
            <a:ext cx="43363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u="sng" dirty="0">
                <a:latin typeface="Arial" panose="020B0604020202020204" pitchFamily="34" charset="0"/>
                <a:cs typeface="Arial" panose="020B0604020202020204" pitchFamily="34" charset="0"/>
              </a:rPr>
              <a:t>Beam-line layout of J-PARC linac</a:t>
            </a:r>
            <a:endParaRPr lang="ja-JP" altLang="en-US" sz="2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図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787" y="1508879"/>
            <a:ext cx="4533123" cy="2909086"/>
          </a:xfrm>
          <a:prstGeom prst="rect">
            <a:avLst/>
          </a:prstGeom>
        </p:spPr>
      </p:pic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347972" y="4442313"/>
            <a:ext cx="4534512" cy="2215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0000"/>
              <a:buFontTx/>
              <a:buBlip>
                <a:blip r:embed="rId5"/>
              </a:buBlip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Linac accelerates the H</a:t>
            </a:r>
            <a:r>
              <a:rPr lang="en-US" altLang="ja-JP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beam up to 400 MeV.</a:t>
            </a:r>
          </a:p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8 matching sections where the transverse matching is conducted using the wire scanner monitors.</a:t>
            </a:r>
          </a:p>
          <a:p>
            <a:endParaRPr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49679" y="1945190"/>
            <a:ext cx="112144" cy="172528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361823" y="1843714"/>
            <a:ext cx="1722344" cy="375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0000"/>
              <a:buFontTx/>
              <a:buBlip>
                <a:blip r:embed="rId5"/>
              </a:buBlip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matching section</a:t>
            </a:r>
            <a:endParaRPr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01269" y="3573231"/>
            <a:ext cx="4226821" cy="2620659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SzPct val="60000"/>
              <a:buBlip>
                <a:blip r:embed="rId5"/>
              </a:buBlip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ja-JP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beam is accelerated by 324 MHz RF which is the smallest time structure (3.01 ns).</a:t>
            </a:r>
          </a:p>
          <a:p>
            <a:pPr marL="342900" indent="-342900">
              <a:spcBef>
                <a:spcPct val="20000"/>
              </a:spcBef>
              <a:buSzPct val="60000"/>
              <a:buBlip>
                <a:blip r:embed="rId5"/>
              </a:buBlip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Intermediate bunch with 560 ns is for the injection to the downstream RCS.</a:t>
            </a:r>
          </a:p>
          <a:p>
            <a:pPr marL="342900" indent="-342900">
              <a:spcBef>
                <a:spcPct val="20000"/>
              </a:spcBef>
              <a:buSzPct val="60000"/>
              <a:buBlip>
                <a:blip r:embed="rId5"/>
              </a:buBlip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The longest pulse duration is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0.5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ms.</a:t>
            </a:r>
            <a:endParaRPr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図 14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7910" y="1596979"/>
            <a:ext cx="4456089" cy="185768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4546118" y="905064"/>
            <a:ext cx="39909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2200" u="sng" dirty="0">
                <a:latin typeface="Arial" panose="020B0604020202020204" pitchFamily="34" charset="0"/>
                <a:cs typeface="Arial" panose="020B0604020202020204" pitchFamily="34" charset="0"/>
              </a:rPr>
              <a:t>Time structure of pulsed </a:t>
            </a:r>
            <a:r>
              <a:rPr lang="en-GB" altLang="ja-JP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endParaRPr kumimoji="1" lang="ja-JP" altLang="en-US" sz="2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826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5914" y="4516"/>
            <a:ext cx="8178085" cy="858370"/>
          </a:xfrm>
        </p:spPr>
        <p:txBody>
          <a:bodyPr>
            <a:normAutofit/>
          </a:bodyPr>
          <a:lstStyle/>
          <a:p>
            <a:r>
              <a:rPr lang="en-US" altLang="ja-JP" sz="32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altLang="ja-JP" sz="3200" dirty="0">
                <a:latin typeface="Arial" pitchFamily="34" charset="0"/>
                <a:cs typeface="Arial" pitchFamily="34" charset="0"/>
              </a:rPr>
              <a:t>Introduction / Objective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6457" y="1648498"/>
            <a:ext cx="7704964" cy="5100031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Beam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profile monitor plays am important role in the </a:t>
            </a:r>
            <a:r>
              <a:rPr lang="en-GB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high-current </a:t>
            </a:r>
            <a:r>
              <a:rPr lang="en-GB" altLang="ja-JP" dirty="0">
                <a:latin typeface="Arial" panose="020B0604020202020204" pitchFamily="34" charset="0"/>
                <a:cs typeface="Arial" panose="020B0604020202020204" pitchFamily="34" charset="0"/>
              </a:rPr>
              <a:t>and high-brilliance accelerators.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To avoid the thermal damage of the metallic wire scanner monitor and to reduce the radiation during an operation, the laser-wire method is the possible candidate for the profile measurement.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photon energy with only 0.75 eV is required for the photo detachment to generate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ja-JP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ja-JP" baseline="30000" dirty="0">
                <a:latin typeface="Arial" pitchFamily="34" charset="0"/>
                <a:cs typeface="Arial" pitchFamily="34" charset="0"/>
              </a:rPr>
              <a:t>-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5" y="707705"/>
            <a:ext cx="719138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5" y="42542"/>
            <a:ext cx="71913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54548" y="905064"/>
            <a:ext cx="4246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u="sng" dirty="0" smtClean="0">
                <a:latin typeface="Arial" pitchFamily="34" charset="0"/>
                <a:cs typeface="Arial" pitchFamily="34" charset="0"/>
              </a:rPr>
              <a:t>Laser-wire</a:t>
            </a:r>
            <a:r>
              <a:rPr lang="ja-JP" alt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800" u="sng" dirty="0" smtClean="0">
                <a:latin typeface="Arial" pitchFamily="34" charset="0"/>
                <a:cs typeface="Arial" pitchFamily="34" charset="0"/>
              </a:rPr>
              <a:t>profile monitor</a:t>
            </a:r>
            <a:endParaRPr lang="ja-JP" altLang="en-US" sz="2800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319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5914" y="4516"/>
            <a:ext cx="8178085" cy="858370"/>
          </a:xfrm>
        </p:spPr>
        <p:txBody>
          <a:bodyPr>
            <a:normAutofit/>
          </a:bodyPr>
          <a:lstStyle/>
          <a:p>
            <a:r>
              <a:rPr lang="en-US" altLang="ja-JP" sz="32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altLang="ja-JP" sz="3200" dirty="0">
                <a:latin typeface="Arial" pitchFamily="34" charset="0"/>
                <a:cs typeface="Arial" pitchFamily="34" charset="0"/>
              </a:rPr>
              <a:t>Introduction / </a:t>
            </a:r>
            <a:r>
              <a:rPr lang="en-US" altLang="ja-JP" sz="3200" dirty="0" smtClean="0">
                <a:latin typeface="Arial" pitchFamily="34" charset="0"/>
                <a:cs typeface="Arial" pitchFamily="34" charset="0"/>
              </a:rPr>
              <a:t>Objective</a:t>
            </a:r>
            <a:r>
              <a:rPr lang="ja-JP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3200" dirty="0" smtClean="0">
                <a:latin typeface="Arial" pitchFamily="34" charset="0"/>
                <a:cs typeface="Arial" pitchFamily="34" charset="0"/>
              </a:rPr>
              <a:t>(Cont.)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6457" y="1416677"/>
            <a:ext cx="7704964" cy="2356832"/>
          </a:xfrm>
        </p:spPr>
        <p:txBody>
          <a:bodyPr>
            <a:normAutofit/>
          </a:bodyPr>
          <a:lstStyle/>
          <a:p>
            <a:r>
              <a:rPr lang="en-GB" altLang="ja-JP" dirty="0">
                <a:latin typeface="Arial" panose="020B0604020202020204" pitchFamily="34" charset="0"/>
                <a:cs typeface="Arial" panose="020B0604020202020204" pitchFamily="34" charset="0"/>
              </a:rPr>
              <a:t>A simple optical design with only a pair of concave mirrors brings the multi-laser paths.</a:t>
            </a:r>
          </a:p>
          <a:p>
            <a:r>
              <a:rPr lang="en-GB" altLang="ja-JP" dirty="0">
                <a:latin typeface="Arial" panose="020B0604020202020204" pitchFamily="34" charset="0"/>
                <a:cs typeface="Arial" panose="020B0604020202020204" pitchFamily="34" charset="0"/>
              </a:rPr>
              <a:t>No scanning device and no multiple-shots of the accelerated beams are required for the system.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5" y="707705"/>
            <a:ext cx="719138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5" y="42542"/>
            <a:ext cx="71913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54548" y="905064"/>
            <a:ext cx="2626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u="sng" dirty="0">
                <a:latin typeface="Arial" pitchFamily="34" charset="0"/>
                <a:cs typeface="Arial" pitchFamily="34" charset="0"/>
              </a:rPr>
              <a:t>Multi-laser-wire</a:t>
            </a:r>
            <a:endParaRPr lang="ja-JP" altLang="en-US" sz="28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756457" y="4565563"/>
            <a:ext cx="7704964" cy="1732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latin typeface="Arial" panose="020B0604020202020204" pitchFamily="34" charset="0"/>
                <a:cs typeface="Arial" pitchFamily="34" charset="0"/>
              </a:rPr>
              <a:t>To design the system for the J-PARC linac, the feasibility check and the demonstration of the multi-laser-wire formation are key missions of our study.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4548" y="4053950"/>
            <a:ext cx="3640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u="sng" dirty="0">
                <a:latin typeface="Arial" pitchFamily="34" charset="0"/>
                <a:cs typeface="Arial" pitchFamily="34" charset="0"/>
              </a:rPr>
              <a:t>Objective of the study</a:t>
            </a:r>
            <a:endParaRPr lang="ja-JP" altLang="en-US" sz="2800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726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5914" y="4516"/>
            <a:ext cx="8178085" cy="858370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latin typeface="Arial" pitchFamily="34" charset="0"/>
                <a:cs typeface="Arial" pitchFamily="34" charset="0"/>
              </a:rPr>
              <a:t>3. Design of the multi-laser-wire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5" y="707705"/>
            <a:ext cx="719138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5" y="42542"/>
            <a:ext cx="71913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" t="34741" r="1672" b="37850"/>
          <a:stretch/>
        </p:blipFill>
        <p:spPr>
          <a:xfrm>
            <a:off x="5308286" y="2042459"/>
            <a:ext cx="2539013" cy="727969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6" r="24196" b="75065"/>
          <a:stretch/>
        </p:blipFill>
        <p:spPr>
          <a:xfrm>
            <a:off x="5308286" y="1401993"/>
            <a:ext cx="1376039" cy="662248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9" t="72274" r="21226" b="2657"/>
          <a:stretch/>
        </p:blipFill>
        <p:spPr>
          <a:xfrm>
            <a:off x="5308286" y="2748646"/>
            <a:ext cx="1500327" cy="66582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" t="57146" r="4629" b="2235"/>
          <a:stretch/>
        </p:blipFill>
        <p:spPr>
          <a:xfrm>
            <a:off x="5308286" y="5032365"/>
            <a:ext cx="3157269" cy="646982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8" t="2639" r="32394" b="60533"/>
          <a:stretch/>
        </p:blipFill>
        <p:spPr>
          <a:xfrm>
            <a:off x="5308286" y="4429853"/>
            <a:ext cx="1293962" cy="586596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t="1430" r="13316" b="68813"/>
          <a:stretch/>
        </p:blipFill>
        <p:spPr>
          <a:xfrm>
            <a:off x="5308286" y="5626292"/>
            <a:ext cx="1785668" cy="68148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4889334" y="3394043"/>
            <a:ext cx="4254666" cy="1112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0000"/>
              <a:buFontTx/>
              <a:buBlip>
                <a:blip r:embed="rId8"/>
              </a:buBlip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ja-JP" sz="2000" u="sng" dirty="0">
                <a:latin typeface="Arial" panose="020B0604020202020204" pitchFamily="34" charset="0"/>
                <a:cs typeface="Arial" panose="020B0604020202020204" pitchFamily="34" charset="0"/>
              </a:rPr>
              <a:t>The 1/e</a:t>
            </a:r>
            <a:r>
              <a:rPr lang="en-GB" altLang="ja-JP" sz="200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ja-JP" sz="2000" u="sng" dirty="0">
                <a:latin typeface="Arial" panose="020B0604020202020204" pitchFamily="34" charset="0"/>
                <a:cs typeface="Arial" panose="020B0604020202020204" pitchFamily="34" charset="0"/>
              </a:rPr>
              <a:t> radius</a:t>
            </a:r>
            <a:r>
              <a:rPr lang="en-GB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GB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……, </a:t>
            </a:r>
            <a:r>
              <a:rPr lang="en-GB" altLang="ja-JP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altLang="ja-JP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GB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……, </a:t>
            </a:r>
            <a:r>
              <a:rPr lang="en-GB" altLang="ja-JP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altLang="ja-JP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GB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a wave length</a:t>
            </a:r>
            <a:r>
              <a:rPr lang="en-GB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ja-JP" sz="2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GB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10545" y="1407728"/>
            <a:ext cx="4905566" cy="2958904"/>
            <a:chOff x="110545" y="1567748"/>
            <a:chExt cx="4905566" cy="2958904"/>
          </a:xfrm>
        </p:grpSpPr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19360" y="2240818"/>
              <a:ext cx="307621" cy="1845725"/>
            </a:xfrm>
            <a:prstGeom prst="rect">
              <a:avLst/>
            </a:prstGeom>
          </p:spPr>
        </p:pic>
        <p:pic>
          <p:nvPicPr>
            <p:cNvPr id="25" name="図 2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01" b="10513"/>
            <a:stretch/>
          </p:blipFill>
          <p:spPr>
            <a:xfrm>
              <a:off x="4377694" y="2011861"/>
              <a:ext cx="262037" cy="2194921"/>
            </a:xfrm>
            <a:prstGeom prst="rect">
              <a:avLst/>
            </a:prstGeom>
          </p:spPr>
        </p:pic>
        <p:cxnSp>
          <p:nvCxnSpPr>
            <p:cNvPr id="26" name="直線コネクタ 25"/>
            <p:cNvCxnSpPr/>
            <p:nvPr/>
          </p:nvCxnSpPr>
          <p:spPr>
            <a:xfrm>
              <a:off x="809327" y="3112618"/>
              <a:ext cx="409162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634090" y="2147466"/>
              <a:ext cx="3778302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sm" len="lg"/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flipV="1">
              <a:off x="1484281" y="2149305"/>
              <a:ext cx="0" cy="963314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lg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1412328" y="3877448"/>
              <a:ext cx="3052635" cy="0"/>
            </a:xfrm>
            <a:prstGeom prst="line">
              <a:avLst/>
            </a:prstGeom>
            <a:ln w="12700">
              <a:solidFill>
                <a:schemeClr val="tx1"/>
              </a:solidFill>
              <a:headEnd w="sm" len="lg"/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flipV="1">
              <a:off x="1413885" y="2149413"/>
              <a:ext cx="3000195" cy="1730956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sm" len="lg"/>
              <a:tailEnd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1340286" y="2472628"/>
              <a:ext cx="2036901" cy="0"/>
            </a:xfrm>
            <a:prstGeom prst="line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flipV="1">
              <a:off x="1886159" y="2472381"/>
              <a:ext cx="0" cy="640237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lg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1671201" y="3112618"/>
              <a:ext cx="0" cy="764348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sm" len="lg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1343303" y="2482851"/>
              <a:ext cx="3123606" cy="1395571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sm" len="lg"/>
              <a:tailEnd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>
              <a:off x="339285" y="2147466"/>
              <a:ext cx="977246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sm" len="lg"/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flipV="1">
              <a:off x="4532339" y="1676898"/>
              <a:ext cx="0" cy="26492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flipV="1">
              <a:off x="2745998" y="1676898"/>
              <a:ext cx="0" cy="26492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flipV="1">
              <a:off x="1277898" y="1676898"/>
              <a:ext cx="0" cy="26492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1276880" y="1809361"/>
              <a:ext cx="1470135" cy="0"/>
            </a:xfrm>
            <a:prstGeom prst="line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 flipV="1">
              <a:off x="2750836" y="1937181"/>
              <a:ext cx="0" cy="226960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>
              <a:off x="2744440" y="1809361"/>
              <a:ext cx="1789457" cy="0"/>
            </a:xfrm>
            <a:prstGeom prst="line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円/楕円 41"/>
            <p:cNvSpPr/>
            <p:nvPr/>
          </p:nvSpPr>
          <p:spPr>
            <a:xfrm>
              <a:off x="810290" y="1964441"/>
              <a:ext cx="101248" cy="3660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3" name="直線矢印コネクタ 42"/>
            <p:cNvCxnSpPr>
              <a:stCxn id="47" idx="0"/>
              <a:endCxn id="42" idx="3"/>
            </p:cNvCxnSpPr>
            <p:nvPr/>
          </p:nvCxnSpPr>
          <p:spPr>
            <a:xfrm flipV="1">
              <a:off x="738509" y="2276885"/>
              <a:ext cx="86608" cy="2483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テキスト ボックス 43"/>
            <p:cNvSpPr txBox="1"/>
            <p:nvPr/>
          </p:nvSpPr>
          <p:spPr>
            <a:xfrm>
              <a:off x="110545" y="1567748"/>
              <a:ext cx="1022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Injecting</a:t>
              </a:r>
              <a:r>
                <a:rPr kumimoji="1" lang="ja-JP" alt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Beam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1864634" y="1595109"/>
              <a:ext cx="3257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ja-JP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ja-JP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3377187" y="1595109"/>
              <a:ext cx="3257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ja-JP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ja-JP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110545" y="2525245"/>
              <a:ext cx="1255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Focal</a:t>
              </a:r>
              <a:r>
                <a:rPr kumimoji="1" lang="ja-JP" alt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Lens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1043848" y="3699973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ja-JP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ja-JP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4503562" y="3691347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altLang="ja-JP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ja-JP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2600795" y="306031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kumimoji="1" lang="ja-JP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2568735" y="2020548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ja-JP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1" lang="ja-JP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2568735" y="3813867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ja-JP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ja-JP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2568735" y="2375308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ja-JP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ja-JP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339285" y="2935184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axis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919542" y="4157320"/>
              <a:ext cx="973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Mirror</a:t>
              </a:r>
              <a:r>
                <a:rPr kumimoji="1" lang="ja-JP" alt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4042768" y="4157320"/>
              <a:ext cx="973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Mirror</a:t>
              </a:r>
              <a:r>
                <a:rPr kumimoji="1" lang="ja-JP" alt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1710784" y="2589766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ja-JP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ja-JP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1307905" y="2560369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ja-JP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1" lang="ja-JP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1484281" y="329785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ja-JP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ja-JP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936625" y="228394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ja-JP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ja-JP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4503562" y="1958092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altLang="ja-JP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1" lang="ja-JP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2" name="テキスト ボックス 61"/>
          <p:cNvSpPr txBox="1"/>
          <p:nvPr/>
        </p:nvSpPr>
        <p:spPr>
          <a:xfrm>
            <a:off x="281940" y="4396747"/>
            <a:ext cx="4541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pair of concave mirrors with different diameters to make multi-paths of laser beam, and the beam waists of the laser paths are aligned in principle.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057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5914" y="4516"/>
            <a:ext cx="8178085" cy="858370"/>
          </a:xfrm>
        </p:spPr>
        <p:txBody>
          <a:bodyPr>
            <a:normAutofit/>
          </a:bodyPr>
          <a:lstStyle/>
          <a:p>
            <a:r>
              <a:rPr lang="en-US" altLang="ja-JP" sz="2800" dirty="0">
                <a:latin typeface="Arial" pitchFamily="34" charset="0"/>
                <a:cs typeface="Arial" pitchFamily="34" charset="0"/>
              </a:rPr>
              <a:t>4. Demonstration of the multi-laser-wire formation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5" y="707705"/>
            <a:ext cx="719138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5" y="42542"/>
            <a:ext cx="71913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図 63" descr="spots2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36414" y="978762"/>
            <a:ext cx="3511933" cy="35476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図 6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8648" y="1933087"/>
            <a:ext cx="307621" cy="1845725"/>
          </a:xfrm>
          <a:prstGeom prst="rect">
            <a:avLst/>
          </a:prstGeom>
        </p:spPr>
      </p:pic>
      <p:pic>
        <p:nvPicPr>
          <p:cNvPr id="66" name="図 6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1" b="10513"/>
          <a:stretch/>
        </p:blipFill>
        <p:spPr>
          <a:xfrm>
            <a:off x="4246982" y="1704130"/>
            <a:ext cx="262037" cy="2194921"/>
          </a:xfrm>
          <a:prstGeom prst="rect">
            <a:avLst/>
          </a:prstGeom>
        </p:spPr>
      </p:pic>
      <p:cxnSp>
        <p:nvCxnSpPr>
          <p:cNvPr id="67" name="直線コネクタ 66"/>
          <p:cNvCxnSpPr/>
          <p:nvPr/>
        </p:nvCxnSpPr>
        <p:spPr>
          <a:xfrm>
            <a:off x="678615" y="2804887"/>
            <a:ext cx="409162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>
            <a:off x="503378" y="1839735"/>
            <a:ext cx="3778302" cy="0"/>
          </a:xfrm>
          <a:prstGeom prst="line">
            <a:avLst/>
          </a:prstGeom>
          <a:ln w="12700">
            <a:solidFill>
              <a:schemeClr val="tx1"/>
            </a:solidFill>
            <a:headEnd type="none" w="sm" len="lg"/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 flipV="1">
            <a:off x="1353569" y="1841574"/>
            <a:ext cx="0" cy="963314"/>
          </a:xfrm>
          <a:prstGeom prst="line">
            <a:avLst/>
          </a:prstGeom>
          <a:ln w="12700">
            <a:solidFill>
              <a:schemeClr val="tx1"/>
            </a:solidFill>
            <a:headEnd type="arrow" w="med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1281616" y="3569717"/>
            <a:ext cx="3052635" cy="0"/>
          </a:xfrm>
          <a:prstGeom prst="line">
            <a:avLst/>
          </a:prstGeom>
          <a:ln w="12700">
            <a:solidFill>
              <a:schemeClr val="tx1"/>
            </a:solidFill>
            <a:headEnd w="sm" len="lg"/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 flipV="1">
            <a:off x="1283173" y="1841682"/>
            <a:ext cx="3000195" cy="1730956"/>
          </a:xfrm>
          <a:prstGeom prst="line">
            <a:avLst/>
          </a:prstGeom>
          <a:ln w="12700">
            <a:solidFill>
              <a:schemeClr val="tx1"/>
            </a:solidFill>
            <a:headEnd type="arrow" w="sm" len="lg"/>
            <a:tailEnd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>
            <a:off x="1209574" y="2164897"/>
            <a:ext cx="2036901" cy="0"/>
          </a:xfrm>
          <a:prstGeom prst="line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 flipV="1">
            <a:off x="1755447" y="2164650"/>
            <a:ext cx="0" cy="640237"/>
          </a:xfrm>
          <a:prstGeom prst="line">
            <a:avLst/>
          </a:prstGeom>
          <a:ln w="12700">
            <a:solidFill>
              <a:schemeClr val="tx1"/>
            </a:solidFill>
            <a:headEnd type="arrow" w="med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 flipV="1">
            <a:off x="1540489" y="2804887"/>
            <a:ext cx="0" cy="764348"/>
          </a:xfrm>
          <a:prstGeom prst="line">
            <a:avLst/>
          </a:prstGeom>
          <a:ln w="12700">
            <a:solidFill>
              <a:schemeClr val="tx1"/>
            </a:solidFill>
            <a:headEnd type="arrow" w="sm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1212591" y="2175120"/>
            <a:ext cx="3123606" cy="1395571"/>
          </a:xfrm>
          <a:prstGeom prst="line">
            <a:avLst/>
          </a:prstGeom>
          <a:ln w="12700">
            <a:solidFill>
              <a:schemeClr val="tx1"/>
            </a:solidFill>
            <a:headEnd type="arrow" w="sm" len="lg"/>
            <a:tailEnd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>
            <a:off x="208573" y="1839735"/>
            <a:ext cx="977246" cy="0"/>
          </a:xfrm>
          <a:prstGeom prst="line">
            <a:avLst/>
          </a:prstGeom>
          <a:ln w="12700">
            <a:solidFill>
              <a:schemeClr val="tx1"/>
            </a:solidFill>
            <a:headEnd type="none" w="sm" len="lg"/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 flipV="1">
            <a:off x="4401627" y="1369167"/>
            <a:ext cx="0" cy="264926"/>
          </a:xfrm>
          <a:prstGeom prst="line">
            <a:avLst/>
          </a:prstGeom>
          <a:ln w="12700"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 flipV="1">
            <a:off x="2613391" y="1369167"/>
            <a:ext cx="0" cy="264926"/>
          </a:xfrm>
          <a:prstGeom prst="line">
            <a:avLst/>
          </a:prstGeom>
          <a:ln w="12700"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 flipV="1">
            <a:off x="1147186" y="1369167"/>
            <a:ext cx="0" cy="264926"/>
          </a:xfrm>
          <a:prstGeom prst="line">
            <a:avLst/>
          </a:prstGeom>
          <a:ln w="12700"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1146168" y="1501630"/>
            <a:ext cx="1470135" cy="0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 flipV="1">
            <a:off x="2611332" y="1629450"/>
            <a:ext cx="0" cy="2269601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>
            <a:off x="2613728" y="1501630"/>
            <a:ext cx="1789457" cy="0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円/楕円 82"/>
          <p:cNvSpPr/>
          <p:nvPr/>
        </p:nvSpPr>
        <p:spPr>
          <a:xfrm>
            <a:off x="679578" y="1656710"/>
            <a:ext cx="101248" cy="36605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4" name="直線矢印コネクタ 83"/>
          <p:cNvCxnSpPr>
            <a:stCxn id="88" idx="0"/>
            <a:endCxn id="83" idx="3"/>
          </p:cNvCxnSpPr>
          <p:nvPr/>
        </p:nvCxnSpPr>
        <p:spPr>
          <a:xfrm flipV="1">
            <a:off x="607797" y="1969154"/>
            <a:ext cx="86608" cy="2483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テキスト ボックス 84"/>
          <p:cNvSpPr txBox="1"/>
          <p:nvPr/>
        </p:nvSpPr>
        <p:spPr>
          <a:xfrm>
            <a:off x="-20167" y="1260017"/>
            <a:ext cx="1022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Injecting</a:t>
            </a:r>
            <a:r>
              <a:rPr kumimoji="1"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1733922" y="1287378"/>
            <a:ext cx="3257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ja-JP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3246475" y="1287378"/>
            <a:ext cx="3257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ja-JP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-20167" y="2217514"/>
            <a:ext cx="125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Focal</a:t>
            </a:r>
            <a:r>
              <a:rPr kumimoji="1"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Lens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913136" y="339224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ja-JP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4372850" y="338361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ja-JP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ja-JP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2267860" y="275257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kumimoji="1" lang="ja-JP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2235800" y="1712817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ja-JP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235800" y="350613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ja-JP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235800" y="2067577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ja-JP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208573" y="2627453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axis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788830" y="3849589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Mirror</a:t>
            </a:r>
            <a:r>
              <a:rPr kumimoji="1"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3912056" y="3849589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Mirror</a:t>
            </a:r>
            <a:r>
              <a:rPr kumimoji="1"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1580072" y="2282035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ja-JP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1177193" y="225263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ja-JP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1353569" y="2990123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ja-JP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805913" y="197621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ja-JP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4372850" y="165036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ja-JP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ja-JP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正方形/長方形 102"/>
          <p:cNvSpPr/>
          <p:nvPr/>
        </p:nvSpPr>
        <p:spPr>
          <a:xfrm>
            <a:off x="2587300" y="1668857"/>
            <a:ext cx="52182" cy="227889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4" name="直線矢印コネクタ 103"/>
          <p:cNvCxnSpPr>
            <a:endCxn id="103" idx="2"/>
          </p:cNvCxnSpPr>
          <p:nvPr/>
        </p:nvCxnSpPr>
        <p:spPr>
          <a:xfrm flipV="1">
            <a:off x="2611617" y="3947748"/>
            <a:ext cx="1774" cy="360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/>
          <p:cNvSpPr txBox="1"/>
          <p:nvPr/>
        </p:nvSpPr>
        <p:spPr>
          <a:xfrm>
            <a:off x="1810569" y="430774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 film plane</a:t>
            </a:r>
            <a:endParaRPr kumimoji="1" lang="ja-JP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角丸四角形 105"/>
          <p:cNvSpPr/>
          <p:nvPr/>
        </p:nvSpPr>
        <p:spPr>
          <a:xfrm>
            <a:off x="2523391" y="1674294"/>
            <a:ext cx="180000" cy="108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角丸四角形 106"/>
          <p:cNvSpPr/>
          <p:nvPr/>
        </p:nvSpPr>
        <p:spPr>
          <a:xfrm rot="21308866">
            <a:off x="7173586" y="2631812"/>
            <a:ext cx="834471" cy="3797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コンテンツ プレースホルダー 2"/>
          <p:cNvSpPr txBox="1">
            <a:spLocks/>
          </p:cNvSpPr>
          <p:nvPr/>
        </p:nvSpPr>
        <p:spPr>
          <a:xfrm>
            <a:off x="0" y="4578237"/>
            <a:ext cx="9144000" cy="1854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0000"/>
              <a:buFontTx/>
              <a:buBlip>
                <a:blip r:embed="rId7"/>
              </a:buBlip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ja-JP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thin film plane is inserted to observe the laser paths.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aligned multi-laser spots on the target is clearly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observed. </a:t>
            </a:r>
          </a:p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laser beam spots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approaching to “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We will use the top-half of the </a:t>
            </a:r>
            <a:r>
              <a:rPr lang="en-GB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confocal cavity</a:t>
            </a:r>
            <a:r>
              <a:rPr lang="en-GB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ja-JP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relation </a:t>
            </a:r>
            <a:r>
              <a:rPr lang="en-US" altLang="ja-JP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ja-JP" sz="20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/f</a:t>
            </a:r>
            <a:r>
              <a:rPr lang="en-US" altLang="ja-JP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ja-JP" sz="20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ja-JP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suggests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the spot size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decreases at  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f</a:t>
            </a:r>
            <a:r>
              <a:rPr lang="en-US" altLang="ja-JP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349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5" grpId="0"/>
      <p:bldP spid="86" grpId="0" animBg="1"/>
      <p:bldP spid="87" grpId="0" animBg="1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 animBg="1"/>
      <p:bldP spid="103" grpId="1" animBg="1"/>
      <p:bldP spid="105" grpId="0"/>
      <p:bldP spid="105" grpId="1"/>
      <p:bldP spid="106" grpId="0" animBg="1"/>
      <p:bldP spid="107" grpId="0" animBg="1"/>
      <p:bldP spid="109" grpId="0"/>
      <p:bldP spid="10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5914" y="4516"/>
            <a:ext cx="8178085" cy="858370"/>
          </a:xfrm>
        </p:spPr>
        <p:txBody>
          <a:bodyPr>
            <a:normAutofit/>
          </a:bodyPr>
          <a:lstStyle/>
          <a:p>
            <a:r>
              <a:rPr lang="en-US" altLang="ja-JP" sz="2800" dirty="0">
                <a:latin typeface="Arial" pitchFamily="34" charset="0"/>
                <a:cs typeface="Arial" pitchFamily="34" charset="0"/>
              </a:rPr>
              <a:t>4. Demonstration of the multi-laser-wire formation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5" y="707705"/>
            <a:ext cx="719138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5" y="42542"/>
            <a:ext cx="71913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グループ化 49"/>
          <p:cNvGrpSpPr/>
          <p:nvPr/>
        </p:nvGrpSpPr>
        <p:grpSpPr>
          <a:xfrm>
            <a:off x="5120793" y="960222"/>
            <a:ext cx="3356670" cy="2352773"/>
            <a:chOff x="5120793" y="960222"/>
            <a:chExt cx="3356670" cy="2352773"/>
          </a:xfrm>
        </p:grpSpPr>
        <p:pic>
          <p:nvPicPr>
            <p:cNvPr id="51" name="図 5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57174" y="1700166"/>
              <a:ext cx="252365" cy="1514188"/>
            </a:xfrm>
            <a:prstGeom prst="rect">
              <a:avLst/>
            </a:prstGeom>
          </p:spPr>
        </p:pic>
        <p:pic>
          <p:nvPicPr>
            <p:cNvPr id="52" name="図 5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01" b="10513"/>
            <a:stretch/>
          </p:blipFill>
          <p:spPr>
            <a:xfrm>
              <a:off x="8048193" y="1512335"/>
              <a:ext cx="214969" cy="1800659"/>
            </a:xfrm>
            <a:prstGeom prst="rect">
              <a:avLst/>
            </a:prstGeom>
          </p:spPr>
        </p:pic>
        <p:cxnSp>
          <p:nvCxnSpPr>
            <p:cNvPr id="53" name="直線コネクタ 52"/>
            <p:cNvCxnSpPr/>
            <p:nvPr/>
          </p:nvCxnSpPr>
          <p:spPr>
            <a:xfrm>
              <a:off x="5120793" y="2415369"/>
              <a:ext cx="33566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flipV="1">
              <a:off x="6709751" y="1451070"/>
              <a:ext cx="0" cy="186192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円/楕円 54"/>
            <p:cNvSpPr/>
            <p:nvPr/>
          </p:nvSpPr>
          <p:spPr>
            <a:xfrm>
              <a:off x="5121583" y="1473433"/>
              <a:ext cx="83061" cy="30029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grpSp>
          <p:nvGrpSpPr>
            <p:cNvPr id="56" name="グループ化 55"/>
            <p:cNvGrpSpPr/>
            <p:nvPr/>
          </p:nvGrpSpPr>
          <p:grpSpPr>
            <a:xfrm rot="327172">
              <a:off x="6262816" y="960222"/>
              <a:ext cx="221844" cy="457200"/>
              <a:chOff x="6268198" y="929807"/>
              <a:chExt cx="221844" cy="457200"/>
            </a:xfrm>
          </p:grpSpPr>
          <p:sp>
            <p:nvSpPr>
              <p:cNvPr id="57" name="正方形/長方形 56"/>
              <p:cNvSpPr/>
              <p:nvPr/>
            </p:nvSpPr>
            <p:spPr>
              <a:xfrm rot="18892338">
                <a:off x="6077074" y="1120931"/>
                <a:ext cx="457200" cy="749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正方形/長方形 57"/>
              <p:cNvSpPr/>
              <p:nvPr/>
            </p:nvSpPr>
            <p:spPr>
              <a:xfrm rot="18892338">
                <a:off x="6261844" y="1145825"/>
                <a:ext cx="279063" cy="177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5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8099404-2B6B-4852-80AA-D1CC886F899C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pic>
        <p:nvPicPr>
          <p:cNvPr id="60" name="図 5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3911" y="2905141"/>
            <a:ext cx="2560320" cy="2172513"/>
          </a:xfrm>
          <a:prstGeom prst="rect">
            <a:avLst/>
          </a:prstGeom>
        </p:spPr>
      </p:pic>
      <p:pic>
        <p:nvPicPr>
          <p:cNvPr id="61" name="図 60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305"/>
          <a:stretch/>
        </p:blipFill>
        <p:spPr>
          <a:xfrm>
            <a:off x="4743599" y="3673868"/>
            <a:ext cx="3691741" cy="3184132"/>
          </a:xfrm>
          <a:prstGeom prst="rect">
            <a:avLst/>
          </a:prstGeom>
        </p:spPr>
      </p:pic>
      <p:sp>
        <p:nvSpPr>
          <p:cNvPr id="62" name="テキスト ボックス 61"/>
          <p:cNvSpPr txBox="1"/>
          <p:nvPr/>
        </p:nvSpPr>
        <p:spPr>
          <a:xfrm>
            <a:off x="-379" y="904949"/>
            <a:ext cx="4115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laser intensity measurement using a </a:t>
            </a:r>
            <a:r>
              <a:rPr lang="en-GB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micro-mirror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直線コネクタ 62"/>
          <p:cNvCxnSpPr>
            <a:stCxn id="117" idx="6"/>
          </p:cNvCxnSpPr>
          <p:nvPr/>
        </p:nvCxnSpPr>
        <p:spPr>
          <a:xfrm flipV="1">
            <a:off x="6761835" y="1623582"/>
            <a:ext cx="1314824" cy="0"/>
          </a:xfrm>
          <a:prstGeom prst="line">
            <a:avLst/>
          </a:prstGeom>
          <a:ln w="12700">
            <a:solidFill>
              <a:schemeClr val="tx1"/>
            </a:solidFill>
            <a:headEnd type="none" w="sm" len="lg"/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>
          <a:xfrm>
            <a:off x="5615480" y="3042817"/>
            <a:ext cx="2504307" cy="0"/>
          </a:xfrm>
          <a:prstGeom prst="line">
            <a:avLst/>
          </a:prstGeom>
          <a:ln w="12700">
            <a:solidFill>
              <a:schemeClr val="tx1"/>
            </a:solidFill>
            <a:headEnd w="sm" len="lg"/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V="1">
            <a:off x="5616757" y="1625179"/>
            <a:ext cx="2461286" cy="1420034"/>
          </a:xfrm>
          <a:prstGeom prst="line">
            <a:avLst/>
          </a:prstGeom>
          <a:ln w="12700">
            <a:solidFill>
              <a:schemeClr val="tx1"/>
            </a:solidFill>
            <a:headEnd type="arrow" w="sm" len="lg"/>
            <a:tailEnd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>
            <a:endCxn id="119" idx="2"/>
          </p:cNvCxnSpPr>
          <p:nvPr/>
        </p:nvCxnSpPr>
        <p:spPr>
          <a:xfrm>
            <a:off x="5542090" y="1884435"/>
            <a:ext cx="1115577" cy="0"/>
          </a:xfrm>
          <a:prstGeom prst="line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/>
          <p:nvPr/>
        </p:nvCxnSpPr>
        <p:spPr>
          <a:xfrm>
            <a:off x="5558854" y="1898724"/>
            <a:ext cx="2562530" cy="1144892"/>
          </a:xfrm>
          <a:prstGeom prst="line">
            <a:avLst/>
          </a:prstGeom>
          <a:ln w="12700">
            <a:solidFill>
              <a:schemeClr val="tx1"/>
            </a:solidFill>
            <a:headEnd type="arrow" w="sm" len="lg"/>
            <a:tailEnd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>
            <a:off x="4735182" y="1623582"/>
            <a:ext cx="801709" cy="0"/>
          </a:xfrm>
          <a:prstGeom prst="line">
            <a:avLst/>
          </a:prstGeom>
          <a:ln w="12700">
            <a:solidFill>
              <a:schemeClr val="tx1"/>
            </a:solidFill>
            <a:headEnd type="none" w="sm" len="lg"/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テキスト ボックス 113"/>
          <p:cNvSpPr txBox="1"/>
          <p:nvPr/>
        </p:nvSpPr>
        <p:spPr>
          <a:xfrm>
            <a:off x="6458586" y="2372457"/>
            <a:ext cx="353894" cy="417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kumimoji="1" lang="ja-JP" altLang="en-US" sz="1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5211211" y="3272417"/>
            <a:ext cx="1094464" cy="417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Mirror</a:t>
            </a:r>
            <a:r>
              <a:rPr kumimoji="1" lang="ja-JP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7773428" y="3272417"/>
            <a:ext cx="1094464" cy="417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Mirror</a:t>
            </a:r>
            <a:r>
              <a:rPr kumimoji="1" lang="ja-JP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円/楕円 116"/>
          <p:cNvSpPr/>
          <p:nvPr/>
        </p:nvSpPr>
        <p:spPr>
          <a:xfrm>
            <a:off x="6657667" y="1569947"/>
            <a:ext cx="104168" cy="112635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8" name="直線矢印コネクタ 117"/>
          <p:cNvCxnSpPr>
            <a:stCxn id="117" idx="1"/>
            <a:endCxn id="58" idx="2"/>
          </p:cNvCxnSpPr>
          <p:nvPr/>
        </p:nvCxnSpPr>
        <p:spPr>
          <a:xfrm flipH="1" flipV="1">
            <a:off x="6445270" y="1334921"/>
            <a:ext cx="227652" cy="251521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円/楕円 118"/>
          <p:cNvSpPr/>
          <p:nvPr/>
        </p:nvSpPr>
        <p:spPr>
          <a:xfrm>
            <a:off x="6657667" y="1828117"/>
            <a:ext cx="104168" cy="112635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0" name="直線矢印コネクタ 119"/>
          <p:cNvCxnSpPr>
            <a:stCxn id="119" idx="1"/>
            <a:endCxn id="58" idx="2"/>
          </p:cNvCxnSpPr>
          <p:nvPr/>
        </p:nvCxnSpPr>
        <p:spPr>
          <a:xfrm flipH="1" flipV="1">
            <a:off x="6445270" y="1334921"/>
            <a:ext cx="227652" cy="509691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円/楕円 120"/>
          <p:cNvSpPr/>
          <p:nvPr/>
        </p:nvSpPr>
        <p:spPr>
          <a:xfrm>
            <a:off x="6657667" y="2059147"/>
            <a:ext cx="104168" cy="112635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2" name="直線矢印コネクタ 121"/>
          <p:cNvCxnSpPr>
            <a:stCxn id="121" idx="1"/>
            <a:endCxn id="58" idx="2"/>
          </p:cNvCxnSpPr>
          <p:nvPr/>
        </p:nvCxnSpPr>
        <p:spPr>
          <a:xfrm flipH="1" flipV="1">
            <a:off x="6445270" y="1334921"/>
            <a:ext cx="227652" cy="740721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/>
          <p:nvPr/>
        </p:nvCxnSpPr>
        <p:spPr>
          <a:xfrm flipV="1">
            <a:off x="5561142" y="1625179"/>
            <a:ext cx="1116765" cy="0"/>
          </a:xfrm>
          <a:prstGeom prst="line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>
            <a:off x="5857875" y="2117795"/>
            <a:ext cx="800544" cy="0"/>
          </a:xfrm>
          <a:prstGeom prst="line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円/楕円 124"/>
          <p:cNvSpPr/>
          <p:nvPr/>
        </p:nvSpPr>
        <p:spPr>
          <a:xfrm>
            <a:off x="6657667" y="2214790"/>
            <a:ext cx="104168" cy="112635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6" name="直線コネクタ 125"/>
          <p:cNvCxnSpPr/>
          <p:nvPr/>
        </p:nvCxnSpPr>
        <p:spPr>
          <a:xfrm>
            <a:off x="6019800" y="2273438"/>
            <a:ext cx="643382" cy="0"/>
          </a:xfrm>
          <a:prstGeom prst="line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矢印コネクタ 126"/>
          <p:cNvCxnSpPr>
            <a:stCxn id="125" idx="1"/>
            <a:endCxn id="58" idx="2"/>
          </p:cNvCxnSpPr>
          <p:nvPr/>
        </p:nvCxnSpPr>
        <p:spPr>
          <a:xfrm flipH="1" flipV="1">
            <a:off x="6445270" y="1334921"/>
            <a:ext cx="227652" cy="89636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テキスト ボックス 127"/>
          <p:cNvSpPr txBox="1"/>
          <p:nvPr/>
        </p:nvSpPr>
        <p:spPr>
          <a:xfrm>
            <a:off x="4903453" y="919624"/>
            <a:ext cx="1277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Photodiode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6651657" y="1054671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 mirror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0" name="直線矢印コネクタ 129"/>
          <p:cNvCxnSpPr/>
          <p:nvPr/>
        </p:nvCxnSpPr>
        <p:spPr>
          <a:xfrm>
            <a:off x="6903920" y="1424003"/>
            <a:ext cx="0" cy="9913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コンテンツ プレースホルダー 2"/>
          <p:cNvSpPr txBox="1">
            <a:spLocks/>
          </p:cNvSpPr>
          <p:nvPr/>
        </p:nvSpPr>
        <p:spPr>
          <a:xfrm>
            <a:off x="22481" y="1540723"/>
            <a:ext cx="4743180" cy="1504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0000"/>
              <a:buFontTx/>
              <a:buBlip>
                <a:blip r:embed="rId8"/>
              </a:buBlip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micro mirror is produced by </a:t>
            </a:r>
            <a:r>
              <a:rPr lang="en-GB" altLang="ja-JP" sz="2000" dirty="0" smtClean="0"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lang="en-GB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30um gold-wire with optical flat surface.</a:t>
            </a:r>
          </a:p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photodiode is used for the </a:t>
            </a:r>
            <a:r>
              <a:rPr lang="en-GB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quantitative measurement.</a:t>
            </a:r>
            <a:endParaRPr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コンテンツ プレースホルダー 2"/>
          <p:cNvSpPr txBox="1">
            <a:spLocks/>
          </p:cNvSpPr>
          <p:nvPr/>
        </p:nvSpPr>
        <p:spPr>
          <a:xfrm>
            <a:off x="22481" y="5065440"/>
            <a:ext cx="4743180" cy="1432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0000"/>
              <a:buFontTx/>
              <a:buBlip>
                <a:blip r:embed="rId8"/>
              </a:buBlip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could count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24-laser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spots at the top-half of the center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axis clearly.</a:t>
            </a:r>
          </a:p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Spots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are overlapped around the center axis. </a:t>
            </a:r>
            <a:endParaRPr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19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7" grpId="1" animBg="1"/>
      <p:bldP spid="119" grpId="0" animBg="1"/>
      <p:bldP spid="119" grpId="1" animBg="1"/>
      <p:bldP spid="121" grpId="0" animBg="1"/>
      <p:bldP spid="121" grpId="1" animBg="1"/>
      <p:bldP spid="1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5914" y="4516"/>
            <a:ext cx="8178085" cy="858370"/>
          </a:xfrm>
        </p:spPr>
        <p:txBody>
          <a:bodyPr>
            <a:normAutofit/>
          </a:bodyPr>
          <a:lstStyle/>
          <a:p>
            <a:r>
              <a:rPr lang="en-US" altLang="ja-JP" sz="2800" dirty="0">
                <a:latin typeface="Arial" pitchFamily="34" charset="0"/>
                <a:cs typeface="Arial" pitchFamily="34" charset="0"/>
              </a:rPr>
              <a:t>5. Design of the multi-laser-wire profile monitor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5" y="707705"/>
            <a:ext cx="719138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5" y="42542"/>
            <a:ext cx="71913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図 4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066" y="3354417"/>
            <a:ext cx="4504410" cy="3063815"/>
          </a:xfrm>
          <a:prstGeom prst="rect">
            <a:avLst/>
          </a:prstGeom>
        </p:spPr>
      </p:pic>
      <p:sp>
        <p:nvSpPr>
          <p:cNvPr id="44" name="テキスト ボックス 43"/>
          <p:cNvSpPr txBox="1"/>
          <p:nvPr/>
        </p:nvSpPr>
        <p:spPr>
          <a:xfrm>
            <a:off x="19050" y="2927350"/>
            <a:ext cx="3151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Wavelength of </a:t>
            </a:r>
            <a:r>
              <a:rPr lang="en-GB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laser beam</a:t>
            </a:r>
            <a:endParaRPr lang="ja-JP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1533524" y="3358504"/>
            <a:ext cx="2038351" cy="2621709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左右矢印 45"/>
          <p:cNvSpPr/>
          <p:nvPr/>
        </p:nvSpPr>
        <p:spPr>
          <a:xfrm>
            <a:off x="1450482" y="5292487"/>
            <a:ext cx="1125246" cy="649626"/>
          </a:xfrm>
          <a:prstGeom prst="leftRightArrow">
            <a:avLst>
              <a:gd name="adj1" fmla="val 66162"/>
              <a:gd name="adj2" fmla="val 2763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977603" y="3316675"/>
            <a:ext cx="169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region for large cross-section</a:t>
            </a:r>
            <a:endParaRPr lang="ja-JP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415064" y="5448023"/>
            <a:ext cx="1196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Visible light</a:t>
            </a:r>
            <a:endParaRPr lang="ja-JP" altLang="ja-JP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コンテンツ プレースホルダー 2"/>
          <p:cNvSpPr txBox="1">
            <a:spLocks/>
          </p:cNvSpPr>
          <p:nvPr/>
        </p:nvSpPr>
        <p:spPr>
          <a:xfrm>
            <a:off x="4644476" y="2927349"/>
            <a:ext cx="4391025" cy="32207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0000"/>
              <a:buFontTx/>
              <a:buBlip>
                <a:blip r:embed="rId5"/>
              </a:buBlip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Wavelength</a:t>
            </a:r>
            <a:r>
              <a:rPr lang="ja-JP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ja-JP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ja-JP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matched</a:t>
            </a:r>
            <a:r>
              <a:rPr lang="ja-JP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cross section of the photo detachment of H</a:t>
            </a:r>
            <a:r>
              <a:rPr lang="en-US" altLang="ja-JP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H</a:t>
            </a:r>
            <a:r>
              <a:rPr lang="en-US" altLang="ja-JP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Visible light (l = 380-800 nm) is included in the large cross sectional region.</a:t>
            </a:r>
          </a:p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we chose the longer or shorter wavelength, we can take a match to the largest cross section with incident angle described by following eq.</a:t>
            </a:r>
            <a:endParaRPr lang="ja-JP" altLang="en-US" sz="2000" dirty="0"/>
          </a:p>
        </p:txBody>
      </p:sp>
      <p:graphicFrame>
        <p:nvGraphicFramePr>
          <p:cNvPr id="64" name="表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338772"/>
              </p:ext>
            </p:extLst>
          </p:nvPr>
        </p:nvGraphicFramePr>
        <p:xfrm>
          <a:off x="2343150" y="1017351"/>
          <a:ext cx="4819650" cy="1859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09825"/>
                <a:gridCol w="2409825"/>
              </a:tblGrid>
              <a:tr h="22733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Requirements</a:t>
                      </a:r>
                      <a:r>
                        <a:rPr lang="ja-JP" alt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ja-JP" alt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ja-JP" alt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laser</a:t>
                      </a:r>
                      <a:r>
                        <a:rPr lang="ja-JP" alt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profile</a:t>
                      </a:r>
                      <a:r>
                        <a:rPr lang="ja-JP" alt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7330">
                <a:tc>
                  <a:txBody>
                    <a:bodyPr/>
                    <a:lstStyle/>
                    <a:p>
                      <a:r>
                        <a:rPr lang="en-US" altLang="ja-JP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Wavelength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– 1200 nm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7330">
                <a:tc>
                  <a:txBody>
                    <a:bodyPr/>
                    <a:lstStyle/>
                    <a:p>
                      <a:r>
                        <a:rPr lang="en-US" altLang="ja-JP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Horizontal resolution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0.2 mm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7330">
                <a:tc>
                  <a:txBody>
                    <a:bodyPr/>
                    <a:lstStyle/>
                    <a:p>
                      <a:r>
                        <a:rPr lang="en-US" altLang="ja-JP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Dynamic range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10</a:t>
                      </a:r>
                      <a:r>
                        <a:rPr lang="en-US" altLang="ja-JP" sz="18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7330">
                <a:tc>
                  <a:txBody>
                    <a:bodyPr/>
                    <a:lstStyle/>
                    <a:p>
                      <a:r>
                        <a:rPr lang="en-US" altLang="ja-JP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Measurement time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 mins / profile</a:t>
                      </a:r>
                      <a:endParaRPr kumimoji="1" lang="ja-JP" alt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5" name="図 6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43943" r="2332" b="28061"/>
          <a:stretch/>
        </p:blipFill>
        <p:spPr>
          <a:xfrm>
            <a:off x="5092665" y="5843892"/>
            <a:ext cx="2306248" cy="64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5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1909</TotalTime>
  <Words>1022</Words>
  <Application>Microsoft Macintosh PowerPoint</Application>
  <PresentationFormat>画面に合わせる (4:3)</PresentationFormat>
  <Paragraphs>139</Paragraphs>
  <Slides>11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Office テーマ</vt:lpstr>
      <vt:lpstr>Multi-laser-wire diagnostic system for measuring H- beam profiles at  J-PARC</vt:lpstr>
      <vt:lpstr>Contents</vt:lpstr>
      <vt:lpstr>1. Beam specification of J-PARC linac</vt:lpstr>
      <vt:lpstr>2. Introduction / Objective</vt:lpstr>
      <vt:lpstr>2. Introduction / Objective (Cont.)</vt:lpstr>
      <vt:lpstr>3. Design of the multi-laser-wire</vt:lpstr>
      <vt:lpstr>4. Demonstration of the multi-laser-wire formation</vt:lpstr>
      <vt:lpstr>4. Demonstration of the multi-laser-wire formation</vt:lpstr>
      <vt:lpstr>5. Design of the multi-laser-wire profile monitor</vt:lpstr>
      <vt:lpstr>5. Design of the multi-laser-wire profile monitor</vt:lpstr>
      <vt:lpstr>6. 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CNTワイヤの3 MeV負水素イオンビーム 照射試験</dc:title>
  <dc:creator>miura</dc:creator>
  <cp:lastModifiedBy>Akihiko Miura</cp:lastModifiedBy>
  <cp:revision>91</cp:revision>
  <dcterms:created xsi:type="dcterms:W3CDTF">2017-12-05T09:07:40Z</dcterms:created>
  <dcterms:modified xsi:type="dcterms:W3CDTF">2018-03-29T09:42:42Z</dcterms:modified>
</cp:coreProperties>
</file>