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9F1F-50B2-4FCE-BB98-9961F8BD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C0BE3-62F9-45E1-A58B-F3C9B59B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77BB7-B229-4F20-A6DC-0035FFD2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B626-AB32-407A-BCC0-1C42AAAB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2BD7C-3CAB-4CF2-B997-DB05C1AF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217D-BFF9-42F6-97E2-919EBFFF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0BE66-D990-459D-9BFC-2B6F8DD53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EF42-9C7A-4A5F-B974-AFBDF6B6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3FB9-F0FC-45DC-9F0A-27ED8143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7427-A514-4D46-A570-834AC74F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49E6E-8E91-47DC-900E-2579713BE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97C0A-6CFC-4CE8-8B2A-A2D6AAB8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EBFEC-FF66-4DB0-8D63-C920B15C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E625-A15C-4040-ABA0-2391DD85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1030A-26DB-45F3-9392-3F94AD61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3DAC-0AAB-4A49-82DE-F60D4259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12C0-97E3-400F-AB76-8D147339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22755-6CAB-4D3D-9098-B51EA88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65E7-3FEB-4D89-88B5-82691CA7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F473-411D-483B-B9B9-04802B45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78D8-756D-4200-80D1-5032C9FD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9A285-E366-4DD1-A999-E2AC0EBC9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86B6D-1E4E-4010-978F-540EBE1C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94BBA-9414-40D8-A112-35B55CE5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8B8D-A50F-4F37-A568-9D8D177E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A12A-CDA2-48E2-97E7-30516B44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A8F1-77A8-4B52-90AD-4291D09A4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54ED-1F7E-4770-B0EF-DCA42E0F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FE36A-E8FB-453B-AAC7-14D82EDB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48CAC-6A61-4FFB-8547-F40335CC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0C8D6-B0D0-4C36-A555-A188ACD2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6296-ABD3-446C-A016-FDCCE017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36695-3DAB-40D2-9ACF-CC3CA86F2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98C72-338D-4810-83D5-D9D66AAF9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33AD6-CE22-41D1-A68E-CAE1EF437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BBCAC-B74E-4AA7-BBD2-C1826EFB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73CE1-60DF-4E1D-AED3-CF573213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A952E-C1E2-48A9-87BF-9C7AB39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246ED-4F9A-4505-9DDD-899D479D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768F-0E47-41E2-9150-6D455102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D9A09-11D4-4F1C-A6AA-9FE91443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4DF84-BB58-4AAB-ADE7-7BB1E6E3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2F5BA-3659-44CF-BFEA-24F11423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5D5AD-EBAB-4EC5-A927-7D966A33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97D55-BD6E-4832-BD5F-92CA664E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098AC-B208-4D57-AC2B-7B336BA5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38C9-1BA4-486C-92ED-E852A348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673BF-AB19-48C9-A56B-637D88A4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D7118-FDB8-4075-B6FF-2559A63CE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2F8D2-0A7E-48E5-BD38-55B1256B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CCF63-6E85-414C-87EC-4A0537EB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1B748-103A-40B7-930F-D107EF21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BDD1-C066-4271-B2F2-9D2873E3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97AB0-0414-4F6E-B999-9A9056E0C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87893-C89D-4D09-A6F1-BB01A24A4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917E2-FA1B-4EC4-ADAE-98F094D7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12CBB-8F5E-448A-9082-1966C644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B7E21-0076-4070-910C-8DF4F630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CDE0A-2AFD-4EEF-B2D0-DCA53223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B7C34-954A-4400-9EC6-D34F36FC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6200-BA40-4D87-A10D-6475DA6B7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D3D7-E4B5-496C-9470-C3CEA0DB62B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B479-147E-4B4F-A75E-B0EEA19D0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E0FE-1CC2-4879-9670-2E93BA3B6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CB8F-B65F-47F0-99F1-974A2286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7842-B37A-429D-B259-B53E1E7D3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2162"/>
            <a:ext cx="9144000" cy="2387600"/>
          </a:xfrm>
        </p:spPr>
        <p:txBody>
          <a:bodyPr/>
          <a:lstStyle/>
          <a:p>
            <a:r>
              <a:rPr lang="en-US" dirty="0"/>
              <a:t>Optical Stochastic Cooling with Lasers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797D-4651-42F9-9E03-B60550B9F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311" y="4808225"/>
            <a:ext cx="9144000" cy="1655762"/>
          </a:xfrm>
        </p:spPr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Andorf</a:t>
            </a:r>
            <a:endParaRPr lang="en-US" dirty="0"/>
          </a:p>
          <a:p>
            <a:r>
              <a:rPr lang="en-US" dirty="0"/>
              <a:t>Northern Illinois University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4302D9F-CFAB-499A-AE8A-3E67C2F40001}"/>
              </a:ext>
            </a:extLst>
          </p:cNvPr>
          <p:cNvGrpSpPr>
            <a:grpSpLocks/>
          </p:cNvGrpSpPr>
          <p:nvPr/>
        </p:nvGrpSpPr>
        <p:grpSpPr bwMode="auto">
          <a:xfrm>
            <a:off x="1954696" y="173349"/>
            <a:ext cx="8001000" cy="1600200"/>
            <a:chOff x="762000" y="76200"/>
            <a:chExt cx="8001000" cy="1600200"/>
          </a:xfrm>
        </p:grpSpPr>
        <p:pic>
          <p:nvPicPr>
            <p:cNvPr id="5" name="Picture 25">
              <a:extLst>
                <a:ext uri="{FF2B5EF4-FFF2-40B4-BE49-F238E27FC236}">
                  <a16:creationId xmlns:a16="http://schemas.microsoft.com/office/drawing/2014/main" id="{584BD2F7-C4FE-4CD0-9696-282B21C7A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7013" y="76200"/>
              <a:ext cx="915987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6227E04-0BDC-4362-B8E7-B9EBC4C30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04800"/>
              <a:ext cx="3644900" cy="1301750"/>
              <a:chOff x="381000" y="304800"/>
              <a:chExt cx="3644900" cy="1301750"/>
            </a:xfrm>
          </p:grpSpPr>
          <p:pic>
            <p:nvPicPr>
              <p:cNvPr id="8" name="Picture 5" descr="FermilabLogo_100c56m0y23k.eps">
                <a:extLst>
                  <a:ext uri="{FF2B5EF4-FFF2-40B4-BE49-F238E27FC236}">
                    <a16:creationId xmlns:a16="http://schemas.microsoft.com/office/drawing/2014/main" id="{AC313FCB-6653-4A0E-B081-A44F8F37B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304800"/>
                <a:ext cx="2901950" cy="527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Blue-Seal_c100m56y0k23-Mark_SC_Horizontal.eps">
                <a:extLst>
                  <a:ext uri="{FF2B5EF4-FFF2-40B4-BE49-F238E27FC236}">
                    <a16:creationId xmlns:a16="http://schemas.microsoft.com/office/drawing/2014/main" id="{2746387C-E60D-4873-AE58-331DBE5D1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990600"/>
                <a:ext cx="3644900" cy="61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C463FAD3-0FCB-4FD2-B0F5-4AE87BA99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7180" y="381000"/>
              <a:ext cx="14414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2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B407D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tx1"/>
                  </a:solidFill>
                </a:rPr>
                <a:t>Northern </a:t>
              </a:r>
              <a:br>
                <a:rPr lang="en-US" altLang="en-US" sz="2000" b="1">
                  <a:solidFill>
                    <a:schemeClr val="tx1"/>
                  </a:solidFill>
                </a:rPr>
              </a:br>
              <a:r>
                <a:rPr lang="en-US" altLang="en-US" sz="2000" b="1">
                  <a:solidFill>
                    <a:schemeClr val="tx1"/>
                  </a:solidFill>
                </a:rPr>
                <a:t>Illinois </a:t>
              </a:r>
              <a:br>
                <a:rPr lang="en-US" altLang="en-US" sz="2000" b="1">
                  <a:solidFill>
                    <a:schemeClr val="tx1"/>
                  </a:solidFill>
                </a:rPr>
              </a:br>
              <a:r>
                <a:rPr lang="en-US" altLang="en-US" sz="2000" b="1">
                  <a:solidFill>
                    <a:schemeClr val="tx1"/>
                  </a:solidFill>
                </a:rPr>
                <a:t>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1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3D3467-6526-429F-96FC-C3704FC5163C}"/>
              </a:ext>
            </a:extLst>
          </p:cNvPr>
          <p:cNvSpPr txBox="1"/>
          <p:nvPr/>
        </p:nvSpPr>
        <p:spPr>
          <a:xfrm>
            <a:off x="167712" y="120591"/>
            <a:ext cx="117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Light Optics for the active OSC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BDCCF-79C3-4608-BE5B-1990BC37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" y="1658562"/>
            <a:ext cx="3770142" cy="2261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E902B-CC84-4103-89EE-6A4CF20DF4FB}"/>
              </a:ext>
            </a:extLst>
          </p:cNvPr>
          <p:cNvSpPr txBox="1"/>
          <p:nvPr/>
        </p:nvSpPr>
        <p:spPr>
          <a:xfrm>
            <a:off x="328700" y="588684"/>
            <a:ext cx="1053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passive OSC, light optics only purpose is imagining pickup radiation in the kicker. Giving a lot of flexibility.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DEBB2-D9B8-407E-B5F0-1B193170412A}"/>
              </a:ext>
            </a:extLst>
          </p:cNvPr>
          <p:cNvSpPr txBox="1"/>
          <p:nvPr/>
        </p:nvSpPr>
        <p:spPr>
          <a:xfrm>
            <a:off x="328700" y="1034727"/>
            <a:ext cx="10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active OSC pickup spot size at the amplifier must also be considered to keep laser pump power reasonable</a:t>
            </a:r>
            <a:r>
              <a:rPr lang="en-US" b="1" dirty="0"/>
              <a:t>. In the case of IOTA’s geometry this ruled out the –I transfer matrix. </a:t>
            </a:r>
            <a:r>
              <a:rPr lang="en-US" dirty="0"/>
              <a:t>Instead the +</a:t>
            </a:r>
            <a:r>
              <a:rPr lang="en-US" b="1" dirty="0"/>
              <a:t>I</a:t>
            </a:r>
            <a:r>
              <a:rPr lang="en-US" dirty="0"/>
              <a:t> transfer is used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2D475-D01F-4794-AB85-C0A62A55B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3" y="4176659"/>
            <a:ext cx="3937853" cy="2362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52821-9AD8-48A8-8BD8-3DE83BB14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771" y="3636134"/>
            <a:ext cx="1559333" cy="627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490B3-1B71-4DE2-9A38-95BBD318C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104" y="3583836"/>
            <a:ext cx="1776914" cy="682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8DDDB-96CE-4131-9979-678C13B37369}"/>
              </a:ext>
            </a:extLst>
          </p:cNvPr>
          <p:cNvSpPr txBox="1"/>
          <p:nvPr/>
        </p:nvSpPr>
        <p:spPr>
          <a:xfrm>
            <a:off x="3989769" y="4263933"/>
            <a:ext cx="758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SRW the spot radius (time domain) at the crystal is found to ~100 </a:t>
            </a:r>
            <a:r>
              <a:rPr lang="el-GR" dirty="0"/>
              <a:t>μ</a:t>
            </a:r>
            <a:r>
              <a:rPr lang="en-US" dirty="0"/>
              <a:t>m for workable lens placements.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E3565-4E97-4C80-9CFD-D3887E417160}"/>
              </a:ext>
            </a:extLst>
          </p:cNvPr>
          <p:cNvSpPr txBox="1"/>
          <p:nvPr/>
        </p:nvSpPr>
        <p:spPr>
          <a:xfrm>
            <a:off x="4224057" y="5942024"/>
            <a:ext cx="355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Pump power requirement is found to be 40 W.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9958A1E-73BF-4763-AADA-4A46F11A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DC1525-64BE-4FD2-8CD8-44EBE14AD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793" y="5108244"/>
            <a:ext cx="2647239" cy="17096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E7CF7-0A1F-4374-B83F-C87E97E7C30C}"/>
              </a:ext>
            </a:extLst>
          </p:cNvPr>
          <p:cNvSpPr/>
          <p:nvPr/>
        </p:nvSpPr>
        <p:spPr>
          <a:xfrm>
            <a:off x="9176812" y="5079651"/>
            <a:ext cx="2743200" cy="1709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4D60C-0D0A-459E-B44F-8BACCFCA5077}"/>
              </a:ext>
            </a:extLst>
          </p:cNvPr>
          <p:cNvSpPr txBox="1"/>
          <p:nvPr/>
        </p:nvSpPr>
        <p:spPr>
          <a:xfrm>
            <a:off x="9415391" y="4587099"/>
            <a:ext cx="326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Telescope parameters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19E708-831E-4483-8CCC-CD21E3305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71" y="1775815"/>
            <a:ext cx="6146614" cy="18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9A0E20-A43F-46CC-9211-F02525E20B90}"/>
              </a:ext>
            </a:extLst>
          </p:cNvPr>
          <p:cNvSpPr txBox="1"/>
          <p:nvPr/>
        </p:nvSpPr>
        <p:spPr>
          <a:xfrm>
            <a:off x="397565" y="278296"/>
            <a:ext cx="903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Thermal effects for the </a:t>
            </a:r>
            <a:r>
              <a:rPr lang="en-US" sz="2400" b="1" dirty="0" err="1">
                <a:solidFill>
                  <a:schemeClr val="accent1"/>
                </a:solidFill>
              </a:rPr>
              <a:t>Cr:ZnSe</a:t>
            </a:r>
            <a:r>
              <a:rPr lang="en-US" sz="2400" b="1" dirty="0">
                <a:solidFill>
                  <a:schemeClr val="accent1"/>
                </a:solidFill>
              </a:rPr>
              <a:t> amplifier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EFB57-2679-46D7-9A45-72499D31551A}"/>
              </a:ext>
            </a:extLst>
          </p:cNvPr>
          <p:cNvSpPr txBox="1"/>
          <p:nvPr/>
        </p:nvSpPr>
        <p:spPr>
          <a:xfrm>
            <a:off x="285024" y="781546"/>
            <a:ext cx="959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The photon energy of the pump is higher than emitted photons of amplifier, remaining energy goes into heat: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C5525-6BAE-4244-9558-8B42A7A27760}"/>
              </a:ext>
            </a:extLst>
          </p:cNvPr>
          <p:cNvSpPr txBox="1"/>
          <p:nvPr/>
        </p:nvSpPr>
        <p:spPr>
          <a:xfrm>
            <a:off x="397565" y="1800513"/>
            <a:ext cx="786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the 40 W of pump power only 8.8 W is absorbed and 2 W go into heating the crystal.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83230-67A9-40B3-84B2-20F721DABAF6}"/>
              </a:ext>
            </a:extLst>
          </p:cNvPr>
          <p:cNvSpPr txBox="1"/>
          <p:nvPr/>
        </p:nvSpPr>
        <p:spPr>
          <a:xfrm>
            <a:off x="285024" y="3214246"/>
            <a:ext cx="736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a flat-top pump distribution after a ~50 </a:t>
            </a:r>
            <a:r>
              <a:rPr lang="en-US" dirty="0" err="1"/>
              <a:t>μs</a:t>
            </a:r>
            <a:r>
              <a:rPr lang="en-US" dirty="0"/>
              <a:t> the temperature profile develops an r</a:t>
            </a:r>
            <a:r>
              <a:rPr lang="en-US" baseline="30000" dirty="0"/>
              <a:t>2</a:t>
            </a:r>
            <a:r>
              <a:rPr lang="en-US" dirty="0"/>
              <a:t> dependence. The index of refraction is linear in temperature giving a thermal lensing effect.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BDBA6E-9EE9-40C9-80FC-1A0D16A9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28" y="1187555"/>
            <a:ext cx="2067022" cy="563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D376D7-5697-4578-9B6B-A525D6038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53" y="1187555"/>
            <a:ext cx="3648075" cy="23431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ED9854-F50F-4FEE-9258-E94A7C25A9B0}"/>
              </a:ext>
            </a:extLst>
          </p:cNvPr>
          <p:cNvSpPr txBox="1"/>
          <p:nvPr/>
        </p:nvSpPr>
        <p:spPr>
          <a:xfrm>
            <a:off x="285024" y="2495989"/>
            <a:ext cx="750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nitrogen cooling increases thermal conductivity by~5 making temperature change from the center to edge acceptable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73D71-FF38-46D6-B8D8-E9924A45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214" y="4045045"/>
            <a:ext cx="3638550" cy="2314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A23236-96D4-4446-9506-2C90CFB2A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4" y="3715681"/>
            <a:ext cx="4219575" cy="27336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034AB7-C6CA-4C9A-B640-E101E6F7D99E}"/>
              </a:ext>
            </a:extLst>
          </p:cNvPr>
          <p:cNvSpPr txBox="1"/>
          <p:nvPr/>
        </p:nvSpPr>
        <p:spPr>
          <a:xfrm>
            <a:off x="397565" y="4600135"/>
            <a:ext cx="311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Focal length at equilibrium is 5.2 cm. Must be accounted in design of telescope.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E4256-501F-4446-930C-B54C2841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36597D-5C9D-4CED-9128-CE2E52ED5E78}"/>
              </a:ext>
            </a:extLst>
          </p:cNvPr>
          <p:cNvSpPr txBox="1"/>
          <p:nvPr/>
        </p:nvSpPr>
        <p:spPr>
          <a:xfrm>
            <a:off x="180535" y="337625"/>
            <a:ext cx="1183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Synchrotron Radiation Workshop (SRW) simulations for the active OSC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78EAE-D4CE-463D-ABD7-A501F35A3803}"/>
              </a:ext>
            </a:extLst>
          </p:cNvPr>
          <p:cNvSpPr txBox="1"/>
          <p:nvPr/>
        </p:nvSpPr>
        <p:spPr>
          <a:xfrm>
            <a:off x="6947094" y="1223889"/>
            <a:ext cx="479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predicted 7 dB gain is for a plane wave at the emission peak and does not directly give the amplitude growth of the undulator wave packet.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1FB36E-D30A-41B6-9504-7A342FE0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" y="927295"/>
            <a:ext cx="6486525" cy="396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FFD45D-4291-4A82-AD9A-42AC4D24C7AF}"/>
              </a:ext>
            </a:extLst>
          </p:cNvPr>
          <p:cNvSpPr txBox="1"/>
          <p:nvPr/>
        </p:nvSpPr>
        <p:spPr>
          <a:xfrm>
            <a:off x="6947094" y="2560320"/>
            <a:ext cx="4574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Pulse amplitude is reduced mainly by two 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Spectrum narrowing from finite bandwidth of the amplifier. </a:t>
            </a:r>
            <a:r>
              <a:rPr lang="en-US" b="1" dirty="0"/>
              <a:t>Amplitude is reduced by 14%.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GVD in the host material lengthens the pulse. </a:t>
            </a:r>
            <a:r>
              <a:rPr lang="en-US" b="1" dirty="0"/>
              <a:t>Amplitude is further reduced by 12%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DFDA1-7FF6-42DE-B862-6F7C3610CD24}"/>
              </a:ext>
            </a:extLst>
          </p:cNvPr>
          <p:cNvSpPr txBox="1"/>
          <p:nvPr/>
        </p:nvSpPr>
        <p:spPr>
          <a:xfrm>
            <a:off x="379828" y="5331655"/>
            <a:ext cx="970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Overall amplitude is increased by factor of 1.8. Since kick depends linearly on E</a:t>
            </a:r>
            <a:r>
              <a:rPr lang="en-US" sz="2000" b="1" baseline="-25000" dirty="0"/>
              <a:t>x</a:t>
            </a:r>
            <a:r>
              <a:rPr lang="en-US" sz="2000" b="1" dirty="0"/>
              <a:t> the amplifier is increasing the damping rate by this same amount.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F1B58-ED08-4C85-B427-A4A8BD8F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D95D06-6076-4441-BB05-30D7F933160D}"/>
              </a:ext>
            </a:extLst>
          </p:cNvPr>
          <p:cNvSpPr txBox="1"/>
          <p:nvPr/>
        </p:nvSpPr>
        <p:spPr>
          <a:xfrm>
            <a:off x="3233530" y="2413337"/>
            <a:ext cx="8441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311014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1337EB-AD6A-4A18-9BB8-47522EDB70F3}"/>
              </a:ext>
            </a:extLst>
          </p:cNvPr>
          <p:cNvSpPr txBox="1"/>
          <p:nvPr/>
        </p:nvSpPr>
        <p:spPr>
          <a:xfrm>
            <a:off x="182880" y="1147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Simulations with the OSC telescope for IOTA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D4ACF-9DAE-4484-B0D3-04F7E9382B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" y="3608308"/>
            <a:ext cx="4116436" cy="23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86299-AFAB-4C49-A463-8557437C35B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857"/>
            <a:ext cx="4482194" cy="23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F489-3240-44B0-97D9-C0E9AB03A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992" y="385577"/>
            <a:ext cx="3028128" cy="1254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0803E-1D7F-413F-B5F5-C6CDA03C21F8}"/>
              </a:ext>
            </a:extLst>
          </p:cNvPr>
          <p:cNvSpPr txBox="1"/>
          <p:nvPr/>
        </p:nvSpPr>
        <p:spPr>
          <a:xfrm>
            <a:off x="9115865" y="16245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IOTA telescope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454DA-FEC8-4D18-A197-4E2D9E004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992" y="1779622"/>
            <a:ext cx="3028128" cy="999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90C07B-2079-43E8-BDBD-5D1BFA896B09}"/>
              </a:ext>
            </a:extLst>
          </p:cNvPr>
          <p:cNvSpPr txBox="1"/>
          <p:nvPr/>
        </p:nvSpPr>
        <p:spPr>
          <a:xfrm>
            <a:off x="4315239" y="928745"/>
            <a:ext cx="4299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packet modulates in shape during its propagation through the kicker as light that was emitted from a location within the pickup is focused to the corresponding point in the kicker.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CB930-4137-40BF-968F-8A095C120714}"/>
              </a:ext>
            </a:extLst>
          </p:cNvPr>
          <p:cNvSpPr txBox="1"/>
          <p:nvPr/>
        </p:nvSpPr>
        <p:spPr>
          <a:xfrm>
            <a:off x="4245743" y="2818488"/>
            <a:ext cx="770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arrival of particle and wave packet is timed properly the particle follows peak of packet modulation. And thus sees a nearly constant field amplitude.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DC9D6-E5B5-4218-81AD-EE6B2E012F1D}"/>
              </a:ext>
            </a:extLst>
          </p:cNvPr>
          <p:cNvSpPr txBox="1"/>
          <p:nvPr/>
        </p:nvSpPr>
        <p:spPr>
          <a:xfrm>
            <a:off x="4138600" y="3792443"/>
            <a:ext cx="7816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decreases slightly away from kicker center. For light emerging from the edges of the undulator the effective aperture of the telescope has been reduced from </a:t>
            </a:r>
            <a:r>
              <a:rPr lang="el-GR" dirty="0"/>
              <a:t>γθ</a:t>
            </a:r>
            <a:r>
              <a:rPr lang="en-US" baseline="-25000" dirty="0"/>
              <a:t>m </a:t>
            </a:r>
            <a:r>
              <a:rPr lang="en-US" dirty="0"/>
              <a:t>=0.8 to 0.62</a:t>
            </a:r>
            <a:r>
              <a:rPr lang="en-US" b="1" dirty="0"/>
              <a:t>. Reducing kick ~10%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5AE753-E92E-4683-94E9-82B0C76D0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799" y="5895641"/>
            <a:ext cx="3082401" cy="327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AC5E84-8F3E-40C8-8A53-C193D92E3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0" y="4796031"/>
            <a:ext cx="3429000" cy="762000"/>
          </a:xfrm>
          <a:prstGeom prst="rect">
            <a:avLst/>
          </a:prstGeom>
        </p:spPr>
      </p:pic>
      <p:pic>
        <p:nvPicPr>
          <p:cNvPr id="15" name="Undulator_pulse_7period">
            <a:hlinkClick r:id="" action="ppaction://media"/>
            <a:extLst>
              <a:ext uri="{FF2B5EF4-FFF2-40B4-BE49-F238E27FC236}">
                <a16:creationId xmlns:a16="http://schemas.microsoft.com/office/drawing/2014/main" id="{93D997D4-7200-4889-A06C-1DE063A3C6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5232" y="4530193"/>
            <a:ext cx="2728179" cy="21574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492F2-8C94-475C-A9EA-DCE5EF41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B39650-97B5-4B30-8C15-14EE76B3119F}"/>
              </a:ext>
            </a:extLst>
          </p:cNvPr>
          <p:cNvSpPr txBox="1"/>
          <p:nvPr/>
        </p:nvSpPr>
        <p:spPr>
          <a:xfrm>
            <a:off x="182880" y="15474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Simulations with the OSC telescope for IOTA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88721-D958-4139-B2B9-2694789B83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3" y="717437"/>
            <a:ext cx="4447882" cy="32235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2FB2F0-C9FA-484D-B246-49F81A1BFB51}"/>
              </a:ext>
            </a:extLst>
          </p:cNvPr>
          <p:cNvSpPr txBox="1"/>
          <p:nvPr/>
        </p:nvSpPr>
        <p:spPr>
          <a:xfrm>
            <a:off x="7610622" y="819464"/>
            <a:ext cx="344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now evaluated numerically.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43299-240E-4AA9-9547-345CD4E9A6B4}"/>
              </a:ext>
            </a:extLst>
          </p:cNvPr>
          <p:cNvSpPr txBox="1"/>
          <p:nvPr/>
        </p:nvSpPr>
        <p:spPr>
          <a:xfrm>
            <a:off x="4785507" y="1363647"/>
            <a:ext cx="6465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electrons transverse amplitude is 93 </a:t>
            </a:r>
            <a:r>
              <a:rPr lang="el-GR" dirty="0"/>
              <a:t>μ</a:t>
            </a:r>
            <a:r>
              <a:rPr lang="en-US" dirty="0"/>
              <a:t>m, at this distance the field is reduced by ~5% However transverse field dependence reduces the kick by ~1%. </a:t>
            </a:r>
          </a:p>
          <a:p>
            <a:endParaRPr lang="en-US" dirty="0"/>
          </a:p>
          <a:p>
            <a:r>
              <a:rPr lang="en-US" dirty="0"/>
              <a:t>This is explained by noting that coupling between field and electron is strongest on axis since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 is maximum and off axis 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 is reducing towards zero. 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9E8D5E-03DC-4F2D-A0F7-1B3B7E5DC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71" y="3671971"/>
            <a:ext cx="3903649" cy="2888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C0772A-6CC7-478D-959F-E0D124D5AEC5}"/>
              </a:ext>
            </a:extLst>
          </p:cNvPr>
          <p:cNvSpPr txBox="1"/>
          <p:nvPr/>
        </p:nvSpPr>
        <p:spPr>
          <a:xfrm>
            <a:off x="125234" y="4364819"/>
            <a:ext cx="792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envelope of the kick value as a function of arrival time of the electron can be approximated as a Gaussian and used to estimated the number of particles per ‘slice’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A66C0D-3515-4D5A-932E-F3D63FA3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407" y="5224575"/>
            <a:ext cx="2647239" cy="563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98E854-DCAC-438D-AA74-D80D5A6A33BB}"/>
              </a:ext>
            </a:extLst>
          </p:cNvPr>
          <p:cNvSpPr txBox="1"/>
          <p:nvPr/>
        </p:nvSpPr>
        <p:spPr>
          <a:xfrm>
            <a:off x="182880" y="6047911"/>
            <a:ext cx="820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bunch length in IOTA (before OSC) is expected to be 14.2 cm and σ</a:t>
            </a:r>
            <a:r>
              <a:rPr lang="el-GR" baseline="-25000" dirty="0"/>
              <a:t>τ</a:t>
            </a:r>
            <a:r>
              <a:rPr lang="en-US" dirty="0"/>
              <a:t>=13.5 fs</a:t>
            </a:r>
            <a:endParaRPr lang="en-US" baseline="-25000" dirty="0"/>
          </a:p>
          <a:p>
            <a:r>
              <a:rPr lang="en-US" dirty="0"/>
              <a:t>Giving N</a:t>
            </a:r>
            <a:r>
              <a:rPr lang="en-US" baseline="-25000" dirty="0"/>
              <a:t>s/</a:t>
            </a:r>
            <a:r>
              <a:rPr lang="en-US" dirty="0"/>
              <a:t>N=7.1x10</a:t>
            </a:r>
            <a:r>
              <a:rPr lang="en-US" baseline="30000" dirty="0"/>
              <a:t>-5 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0B886-27BE-4AB4-8663-43A332C5D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228" y="571748"/>
            <a:ext cx="2393394" cy="7002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7DD0D-C2A3-4979-BB79-9C8A9853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89343-4BAE-40F0-9AEB-728119AB7072}"/>
              </a:ext>
            </a:extLst>
          </p:cNvPr>
          <p:cNvSpPr txBox="1"/>
          <p:nvPr/>
        </p:nvSpPr>
        <p:spPr>
          <a:xfrm>
            <a:off x="291852" y="160614"/>
            <a:ext cx="114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Introduction to Optical Stochastic Cooling (OSC)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463C2-652D-4395-8A8E-37879ACA3A78}"/>
              </a:ext>
            </a:extLst>
          </p:cNvPr>
          <p:cNvSpPr txBox="1"/>
          <p:nvPr/>
        </p:nvSpPr>
        <p:spPr>
          <a:xfrm>
            <a:off x="291852" y="732947"/>
            <a:ext cx="77933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proposed in mid 1990’s as an improvement over stochastic cooling</a:t>
            </a:r>
            <a:r>
              <a:rPr lang="en-US" sz="2000" baseline="30000" dirty="0"/>
              <a:t>1,2</a:t>
            </a:r>
            <a:r>
              <a:rPr lang="en-US" sz="2000" dirty="0"/>
              <a:t>. Working principles are the same as stochastic cooling but movement to much shorter wavelengths increases the bandwidth (W) of the cooling system by ~10</a:t>
            </a:r>
            <a:r>
              <a:rPr lang="en-US" sz="2000" baseline="30000" dirty="0"/>
              <a:t>4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Ordinary pickup/kicker are replaced by undulators.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A7DCE-F48D-4CB0-8D85-765587F4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90" y="1865795"/>
            <a:ext cx="5135310" cy="1941670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0C54A9-849F-4310-A9CD-0802B25CB8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773957" y="595259"/>
          <a:ext cx="1139484" cy="64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685800" imgH="393700" progId="Equation.DSMT4">
                  <p:embed/>
                </p:oleObj>
              </mc:Choice>
              <mc:Fallback>
                <p:oleObj r:id="rId4" imgW="685800" imgH="3937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0C54A9-849F-4310-A9CD-0802B25CB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3957" y="595259"/>
                        <a:ext cx="1139484" cy="646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719D35-5F9C-45B7-B0F3-42D91BB83646}"/>
              </a:ext>
            </a:extLst>
          </p:cNvPr>
          <p:cNvSpPr txBox="1"/>
          <p:nvPr/>
        </p:nvSpPr>
        <p:spPr>
          <a:xfrm>
            <a:off x="291852" y="3792344"/>
            <a:ext cx="1122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damping time is inversely related to the bandwidth OSC has the potential to decrease damping times by 3-4 orders of magnitude. </a:t>
            </a:r>
            <a:r>
              <a:rPr lang="en-US" sz="2000" b="1" dirty="0"/>
              <a:t>However a major challenge to achieving this is the design of the optical amplifier.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457A8-3B4D-4A3E-87F3-143ED5F81CFE}"/>
              </a:ext>
            </a:extLst>
          </p:cNvPr>
          <p:cNvSpPr txBox="1"/>
          <p:nvPr/>
        </p:nvSpPr>
        <p:spPr>
          <a:xfrm>
            <a:off x="291852" y="5053752"/>
            <a:ext cx="943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Ultimate purpose of OSC is for cooling of protons/ions. However proof-of-principle experiment can be done with low (~100 MeV) electrons as a major simplification.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C3D5E-B960-438B-9CAE-8FC572EFF8A1}"/>
              </a:ext>
            </a:extLst>
          </p:cNvPr>
          <p:cNvSpPr txBox="1"/>
          <p:nvPr/>
        </p:nvSpPr>
        <p:spPr>
          <a:xfrm>
            <a:off x="795130" y="6082748"/>
            <a:ext cx="729002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A.A.Mikhailichkenko, M.S. </a:t>
            </a:r>
            <a:r>
              <a:rPr lang="en-US" sz="1200" dirty="0" err="1"/>
              <a:t>Zolotorev</a:t>
            </a:r>
            <a:r>
              <a:rPr lang="en-US" sz="1200" dirty="0"/>
              <a:t>, Optical stochastic cooling Phys. Rev. Lett. 71, 4146 (1993).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M. S. </a:t>
            </a:r>
            <a:r>
              <a:rPr lang="en-US" sz="1200" dirty="0" err="1"/>
              <a:t>Zolotorev</a:t>
            </a:r>
            <a:r>
              <a:rPr lang="en-US" sz="1200" dirty="0"/>
              <a:t>, A. A. </a:t>
            </a:r>
            <a:r>
              <a:rPr lang="en-US" sz="1200" dirty="0" err="1"/>
              <a:t>Zholents</a:t>
            </a:r>
            <a:r>
              <a:rPr lang="en-US" sz="1200" dirty="0"/>
              <a:t>, Transit-time method of optical stochastic cooling, Phys. Rev. E 50, 3087 (1994)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8B46-44A1-40EA-A1DA-6D8D727D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6FB82-A00E-4159-BD52-B0C26A9BF092}"/>
              </a:ext>
            </a:extLst>
          </p:cNvPr>
          <p:cNvSpPr/>
          <p:nvPr/>
        </p:nvSpPr>
        <p:spPr>
          <a:xfrm>
            <a:off x="291852" y="675964"/>
            <a:ext cx="1023067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OSC kick is always longitudinal (energy kick). Presence of dispersion in the kicker allows for horizontal cooling. Coupling of x and y outside of cooling insertion allows for full 6D particle beam cooling. </a:t>
            </a:r>
          </a:p>
          <a:p>
            <a:br>
              <a:rPr lang="en-US" dirty="0"/>
            </a:br>
            <a:r>
              <a:rPr lang="en-US" sz="2000" dirty="0"/>
              <a:t>Energy kick  is determined by phase between transverse particle velocity and pickup radiation inside kicker.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714E3-FF5F-4BDA-970B-DD4E0E914204}"/>
              </a:ext>
            </a:extLst>
          </p:cNvPr>
          <p:cNvSpPr txBox="1"/>
          <p:nvPr/>
        </p:nvSpPr>
        <p:spPr>
          <a:xfrm>
            <a:off x="291852" y="160614"/>
            <a:ext cx="114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Introduction to Optical Stochastic Cooling (OSC)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A5479F-3775-4946-9A41-FB15192F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0" y="2918503"/>
            <a:ext cx="3228424" cy="23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FC78112-CB4C-4A24-9517-ABD8B068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21" y="2918503"/>
            <a:ext cx="3072285" cy="21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DF60A6-A729-426D-A7BF-127A0B78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63" y="2887671"/>
            <a:ext cx="2943767" cy="22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695991-8049-4512-A4FF-9B17D7D9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85" y="5763465"/>
            <a:ext cx="3263719" cy="527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C4C8C-193F-4045-97B3-5648896F0D48}"/>
              </a:ext>
            </a:extLst>
          </p:cNvPr>
          <p:cNvSpPr txBox="1"/>
          <p:nvPr/>
        </p:nvSpPr>
        <p:spPr>
          <a:xfrm>
            <a:off x="4600135" y="5364607"/>
            <a:ext cx="627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Radiation wavelength is resonant with electron motion. Leading to continuous energy exchange over total length of kicker.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EB73B0-7D21-4EAA-B4A5-2C0835DD2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162" y="2350807"/>
            <a:ext cx="2393394" cy="700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1A32D-FA32-47AD-A0AA-D227EC423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630" y="2519797"/>
            <a:ext cx="1668123" cy="49106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7EDE5-E413-41AC-BF10-27D580D7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D843E-9F87-4DFF-94E7-E135C0A8D739}"/>
              </a:ext>
            </a:extLst>
          </p:cNvPr>
          <p:cNvSpPr txBox="1"/>
          <p:nvPr/>
        </p:nvSpPr>
        <p:spPr>
          <a:xfrm>
            <a:off x="251791" y="159027"/>
            <a:ext cx="1194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OSC in IOTA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1A621-DFC3-4EB2-90C1-65BF0D4E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97" y="32474"/>
            <a:ext cx="3085069" cy="1727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66AC6-E4FA-4CC4-86B9-F0EC6072A265}"/>
              </a:ext>
            </a:extLst>
          </p:cNvPr>
          <p:cNvSpPr txBox="1"/>
          <p:nvPr/>
        </p:nvSpPr>
        <p:spPr>
          <a:xfrm>
            <a:off x="244909" y="763392"/>
            <a:ext cx="827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Integrable</a:t>
            </a:r>
            <a:r>
              <a:rPr lang="en-US" sz="2200" dirty="0"/>
              <a:t> Optics Test Accelerator (IOTA) at </a:t>
            </a:r>
            <a:r>
              <a:rPr lang="en-US" sz="2200" dirty="0" err="1"/>
              <a:t>Fermilab</a:t>
            </a:r>
            <a:r>
              <a:rPr lang="en-US" sz="2200" dirty="0"/>
              <a:t> has a ~6 m straight section reserved for proof-of-principle demonstration the OSC.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D740C-11D5-4B54-85A1-1F350623233F}"/>
              </a:ext>
            </a:extLst>
          </p:cNvPr>
          <p:cNvSpPr txBox="1"/>
          <p:nvPr/>
        </p:nvSpPr>
        <p:spPr>
          <a:xfrm>
            <a:off x="251791" y="1759801"/>
            <a:ext cx="587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Cooling will be demonstrated on 100 MeV electrons.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6A1B4-63E3-405C-BDD2-69687861A14A}"/>
              </a:ext>
            </a:extLst>
          </p:cNvPr>
          <p:cNvSpPr txBox="1"/>
          <p:nvPr/>
        </p:nvSpPr>
        <p:spPr>
          <a:xfrm>
            <a:off x="251791" y="2353236"/>
            <a:ext cx="744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Identical 7 period undulators will be used for kicker/pickup. Base wavelength 2.2 </a:t>
            </a:r>
            <a:r>
              <a:rPr lang="el-GR" sz="2000" dirty="0"/>
              <a:t>μ</a:t>
            </a:r>
            <a:r>
              <a:rPr lang="en-US" sz="2000" dirty="0"/>
              <a:t>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41BBB-7608-4EDA-96DF-103D00430C3F}"/>
              </a:ext>
            </a:extLst>
          </p:cNvPr>
          <p:cNvSpPr txBox="1"/>
          <p:nvPr/>
        </p:nvSpPr>
        <p:spPr>
          <a:xfrm>
            <a:off x="244909" y="3339589"/>
            <a:ext cx="7555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Experiment broken into two phases:</a:t>
            </a:r>
          </a:p>
          <a:p>
            <a:r>
              <a:rPr lang="en-US" sz="2000" b="1" dirty="0"/>
              <a:t>Phase 1 (passive OSC):</a:t>
            </a:r>
            <a:r>
              <a:rPr lang="en-US" sz="2000" dirty="0"/>
              <a:t>  Bunched cooling using only lenses to focus pickup radiation into kicker. Optics designed to suppress depth of field. </a:t>
            </a:r>
          </a:p>
          <a:p>
            <a:r>
              <a:rPr lang="en-US" sz="2000" b="1" dirty="0"/>
              <a:t>Phase 2 (active OSC):</a:t>
            </a:r>
            <a:r>
              <a:rPr lang="en-US" sz="2000" dirty="0"/>
              <a:t> An OA based on </a:t>
            </a:r>
            <a:r>
              <a:rPr lang="en-US" sz="2000" dirty="0" err="1"/>
              <a:t>Cr:ZnSe</a:t>
            </a:r>
            <a:r>
              <a:rPr lang="en-US" sz="2000" dirty="0"/>
              <a:t> is used to amplify pickup signal. </a:t>
            </a:r>
            <a:r>
              <a:rPr lang="en-US" sz="2000" b="1" dirty="0">
                <a:solidFill>
                  <a:srgbClr val="FF0000"/>
                </a:solidFill>
              </a:rPr>
              <a:t>Expected to increase damping rates by a factor of 1.8</a:t>
            </a:r>
            <a:r>
              <a:rPr lang="en-US" sz="2000" dirty="0"/>
              <a:t>. </a:t>
            </a:r>
          </a:p>
          <a:p>
            <a:endParaRPr lang="en-US" dirty="0"/>
          </a:p>
          <a:p>
            <a:r>
              <a:rPr lang="en-US" dirty="0"/>
              <a:t>-Additionally experiments with single electron are being considered.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F1EFB-BD42-42FA-9264-6293D245A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36" y="4298299"/>
            <a:ext cx="3408773" cy="1236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2D9F8-EA2D-4DE4-B45D-F6AAF31E2E51}"/>
              </a:ext>
            </a:extLst>
          </p:cNvPr>
          <p:cNvSpPr txBox="1"/>
          <p:nvPr/>
        </p:nvSpPr>
        <p:spPr>
          <a:xfrm>
            <a:off x="8011911" y="5802572"/>
            <a:ext cx="37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OSC damping times assumes x-y coupling outside cooling insertion.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2631D3-7224-4693-A454-699C7B0DB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45" y="1959856"/>
            <a:ext cx="3701818" cy="22671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36FE9-1AF8-4356-9EA1-99CE86E09D3E}"/>
              </a:ext>
            </a:extLst>
          </p:cNvPr>
          <p:cNvSpPr/>
          <p:nvPr/>
        </p:nvSpPr>
        <p:spPr>
          <a:xfrm>
            <a:off x="7981042" y="1953186"/>
            <a:ext cx="3818424" cy="3623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581482-DC83-409D-9417-527A53C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7BB30-CAD4-497C-8D7B-B179EA7B78D9}"/>
              </a:ext>
            </a:extLst>
          </p:cNvPr>
          <p:cNvSpPr/>
          <p:nvPr/>
        </p:nvSpPr>
        <p:spPr>
          <a:xfrm>
            <a:off x="180418" y="209586"/>
            <a:ext cx="624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Large Particle Amplitude and the Cooling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56A76-5F51-4D52-85E9-9F3B21B860DB}"/>
              </a:ext>
            </a:extLst>
          </p:cNvPr>
          <p:cNvSpPr txBox="1"/>
          <p:nvPr/>
        </p:nvSpPr>
        <p:spPr>
          <a:xfrm>
            <a:off x="180418" y="805308"/>
            <a:ext cx="1130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Cooling ranges can be defined as the ratio of cooling boundaries to </a:t>
            </a:r>
            <a:r>
              <a:rPr lang="en-US" sz="2200" dirty="0" err="1"/>
              <a:t>rms</a:t>
            </a:r>
            <a:r>
              <a:rPr lang="en-US" sz="2200" dirty="0"/>
              <a:t> momentum spread and horizontal emittance: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E2E69-1AE1-4A75-B69E-F5A444B80799}"/>
              </a:ext>
            </a:extLst>
          </p:cNvPr>
          <p:cNvSpPr txBox="1"/>
          <p:nvPr/>
        </p:nvSpPr>
        <p:spPr>
          <a:xfrm>
            <a:off x="180418" y="5298598"/>
            <a:ext cx="1130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order to obtain sufficient cooling ranges we set </a:t>
            </a:r>
            <a:r>
              <a:rPr lang="el-GR" sz="2200" dirty="0"/>
              <a:t>Δ</a:t>
            </a:r>
            <a:r>
              <a:rPr lang="en-US" sz="2200" dirty="0"/>
              <a:t>s</a:t>
            </a:r>
            <a:r>
              <a:rPr lang="en-US" sz="2200" baseline="-25000" dirty="0"/>
              <a:t>o </a:t>
            </a:r>
            <a:r>
              <a:rPr lang="en-US" sz="2200" dirty="0"/>
              <a:t>=2 mm and the base wavelength of 2.2 </a:t>
            </a:r>
            <a:r>
              <a:rPr lang="el-GR" sz="2200" dirty="0"/>
              <a:t>μ</a:t>
            </a:r>
            <a:r>
              <a:rPr lang="en-US" sz="2200" dirty="0"/>
              <a:t>m. </a:t>
            </a:r>
            <a:r>
              <a:rPr lang="en-US" sz="2200" b="1" dirty="0">
                <a:solidFill>
                  <a:srgbClr val="FF0000"/>
                </a:solidFill>
              </a:rPr>
              <a:t>This seriously constrains the design of an OA and diagnostics utilizing undulator radiation.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755C0-40CB-49B4-94B7-4D4DBFD41164}"/>
              </a:ext>
            </a:extLst>
          </p:cNvPr>
          <p:cNvSpPr txBox="1"/>
          <p:nvPr/>
        </p:nvSpPr>
        <p:spPr>
          <a:xfrm>
            <a:off x="355751" y="2365192"/>
            <a:ext cx="6829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the case of equal damping between transverse and longitudinal planes both cooling ranges are </a:t>
            </a:r>
            <a:r>
              <a:rPr lang="en-US" sz="2200" b="1" dirty="0">
                <a:solidFill>
                  <a:srgbClr val="FF0000"/>
                </a:solidFill>
              </a:rPr>
              <a:t>linear in wavelength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FF0000"/>
                </a:solidFill>
              </a:rPr>
              <a:t>inversely proportional to total delay</a:t>
            </a:r>
            <a:r>
              <a:rPr lang="en-US" sz="2200" dirty="0"/>
              <a:t> of the chicane </a:t>
            </a:r>
            <a:r>
              <a:rPr lang="el-GR" sz="2200" dirty="0"/>
              <a:t>Δ</a:t>
            </a:r>
            <a:r>
              <a:rPr lang="en-US" sz="2200" dirty="0"/>
              <a:t>s</a:t>
            </a:r>
            <a:r>
              <a:rPr lang="en-US" sz="2200" baseline="-25000" dirty="0"/>
              <a:t>o</a:t>
            </a:r>
            <a:r>
              <a:rPr lang="en-US" sz="2200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FE4FD1-6A25-46B8-AE65-6A9D018C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926" y="2213670"/>
            <a:ext cx="1631860" cy="43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D15C4-90E4-4224-9D51-183F7F96DC08}"/>
              </a:ext>
            </a:extLst>
          </p:cNvPr>
          <p:cNvSpPr txBox="1"/>
          <p:nvPr/>
        </p:nvSpPr>
        <p:spPr>
          <a:xfrm>
            <a:off x="7786302" y="4391724"/>
            <a:ext cx="315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 beam and cooling ranges for IOTA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D8000-873E-4A68-A6BF-FC74C6EA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268" y="2650170"/>
            <a:ext cx="1813177" cy="709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993BD-F7BC-48B0-AD19-CBA10FEE4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77" y="3466039"/>
            <a:ext cx="2175813" cy="827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987B73-2C34-4E12-BCCD-650EC9B0C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139" y="1656543"/>
            <a:ext cx="1921968" cy="36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F607C-C1C3-42D0-9B65-7D6EE61C0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237" y="1657407"/>
            <a:ext cx="2502185" cy="327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A1FF7-8C49-40CC-AB1E-30AC97E7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B32B1-BE27-46B2-BDEF-44A7E2555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008" y="3829749"/>
            <a:ext cx="3895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9F1761-97FD-49BD-87F3-563B93F25756}"/>
              </a:ext>
            </a:extLst>
          </p:cNvPr>
          <p:cNvSpPr txBox="1"/>
          <p:nvPr/>
        </p:nvSpPr>
        <p:spPr>
          <a:xfrm>
            <a:off x="172278" y="185655"/>
            <a:ext cx="1121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An amplifier for OSC: General remarks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7416C-05BD-446F-897C-21BB9E767C6B}"/>
              </a:ext>
            </a:extLst>
          </p:cNvPr>
          <p:cNvSpPr txBox="1"/>
          <p:nvPr/>
        </p:nvSpPr>
        <p:spPr>
          <a:xfrm>
            <a:off x="172278" y="704984"/>
            <a:ext cx="105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Although passive OSC works for a proof-of-principle demonstration, any real application of the OSC will require an amplifier capable of delivering </a:t>
            </a:r>
            <a:r>
              <a:rPr lang="en-US" sz="2000" b="1" dirty="0">
                <a:solidFill>
                  <a:srgbClr val="FF0000"/>
                </a:solidFill>
              </a:rPr>
              <a:t>20-30dB of gain in a single pass.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AE739-1E66-4202-B6F0-4EEFEE6C3607}"/>
              </a:ext>
            </a:extLst>
          </p:cNvPr>
          <p:cNvSpPr txBox="1"/>
          <p:nvPr/>
        </p:nvSpPr>
        <p:spPr>
          <a:xfrm>
            <a:off x="172278" y="1561669"/>
            <a:ext cx="10639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sufficient cooling ranges the amplifier must operate in the mid-IR where, compared to visible wavelengths, lasing crystals are less capable.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example no mid-IR crystals can match </a:t>
            </a:r>
            <a:r>
              <a:rPr lang="en-US" sz="2000" dirty="0" err="1"/>
              <a:t>Ti:Sapphire</a:t>
            </a:r>
            <a:r>
              <a:rPr lang="en-US" sz="2000" dirty="0"/>
              <a:t> in performance (gain, amplification bandwidth, thermal load handling for short optical delays)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78C58-63A1-4D18-A19A-4D94B881130B}"/>
              </a:ext>
            </a:extLst>
          </p:cNvPr>
          <p:cNvSpPr txBox="1"/>
          <p:nvPr/>
        </p:nvSpPr>
        <p:spPr>
          <a:xfrm>
            <a:off x="139146" y="3341684"/>
            <a:ext cx="8302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Optical Parametric Amplification (OPA) would make a superb amplifier for OSC (high single pass gain, large bandwidth, virtually no thermal effects).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However in an OPA gain only occurs when signal (pickup radiation) and pump (laser pulse) are overlapping. Which implies a pump pulse on the order of nanoseconds and pump energy of a few </a:t>
            </a:r>
            <a:r>
              <a:rPr lang="en-US" sz="2000" dirty="0" err="1"/>
              <a:t>mJ</a:t>
            </a:r>
            <a:r>
              <a:rPr lang="en-US" sz="2000" dirty="0"/>
              <a:t>. At MHz rep rate this brings the pump laser power to several kW. </a:t>
            </a:r>
          </a:p>
          <a:p>
            <a:endParaRPr lang="en-US" sz="2000" dirty="0"/>
          </a:p>
          <a:p>
            <a:r>
              <a:rPr lang="en-US" sz="2000" dirty="0"/>
              <a:t>One solution to this problem would be to recycle the pump pulse. This is possible since the signal (even at 30 dB gain) is a very small fraction (&lt;0.1%) of pump energy.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83E52A-838E-4B09-82D4-D97A3198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4" y="3842947"/>
            <a:ext cx="2623930" cy="2552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064831-D22E-4117-BF90-F29DAE80A906}"/>
              </a:ext>
            </a:extLst>
          </p:cNvPr>
          <p:cNvSpPr/>
          <p:nvPr/>
        </p:nvSpPr>
        <p:spPr>
          <a:xfrm>
            <a:off x="8613912" y="3234851"/>
            <a:ext cx="3392557" cy="329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5D590-7FB9-44AF-8B1E-00A6272B8637}"/>
              </a:ext>
            </a:extLst>
          </p:cNvPr>
          <p:cNvSpPr txBox="1"/>
          <p:nvPr/>
        </p:nvSpPr>
        <p:spPr>
          <a:xfrm>
            <a:off x="9124120" y="3341684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Hypothetical Example!</a:t>
            </a:r>
          </a:p>
        </p:txBody>
      </p:sp>
    </p:spTree>
    <p:extLst>
      <p:ext uri="{BB962C8B-B14F-4D97-AF65-F5344CB8AC3E}">
        <p14:creationId xmlns:p14="http://schemas.microsoft.com/office/powerpoint/2010/main" val="162579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BB359E-B7D3-4346-9A0F-7366EF7D7891}"/>
              </a:ext>
            </a:extLst>
          </p:cNvPr>
          <p:cNvSpPr txBox="1"/>
          <p:nvPr/>
        </p:nvSpPr>
        <p:spPr>
          <a:xfrm>
            <a:off x="265042" y="148074"/>
            <a:ext cx="116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Single Pass </a:t>
            </a:r>
            <a:r>
              <a:rPr lang="en-US" sz="2400" b="1" dirty="0" err="1">
                <a:solidFill>
                  <a:schemeClr val="accent1"/>
                </a:solidFill>
              </a:rPr>
              <a:t>Cr:ZnSe</a:t>
            </a:r>
            <a:r>
              <a:rPr lang="en-US" sz="2400" b="1" dirty="0">
                <a:solidFill>
                  <a:schemeClr val="accent1"/>
                </a:solidFill>
              </a:rPr>
              <a:t> amplifier for OSC in IOTA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6C848-D5E6-4CD9-BFBF-48297172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670" y="817898"/>
            <a:ext cx="3144330" cy="2357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D6F95-229C-42A3-9212-33BF4E004E58}"/>
              </a:ext>
            </a:extLst>
          </p:cNvPr>
          <p:cNvSpPr txBox="1"/>
          <p:nvPr/>
        </p:nvSpPr>
        <p:spPr>
          <a:xfrm>
            <a:off x="10697614" y="226339"/>
            <a:ext cx="1842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courtesy of IPG photonics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0B590-2038-45CD-80D7-9464C2CAD7DB}"/>
              </a:ext>
            </a:extLst>
          </p:cNvPr>
          <p:cNvSpPr txBox="1"/>
          <p:nvPr/>
        </p:nvSpPr>
        <p:spPr>
          <a:xfrm>
            <a:off x="358575" y="3429000"/>
            <a:ext cx="41573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Pumped by a thulium fiber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Wavelength, 1910 nm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100 W max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Continuous Wave (CW) operation but capable of 1 kHz frequency modulation (mitigates thermal effects).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955A7-19D6-4792-A936-F375761396B9}"/>
              </a:ext>
            </a:extLst>
          </p:cNvPr>
          <p:cNvSpPr txBox="1"/>
          <p:nvPr/>
        </p:nvSpPr>
        <p:spPr>
          <a:xfrm>
            <a:off x="265042" y="844198"/>
            <a:ext cx="5830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Cr:ZnSe</a:t>
            </a:r>
            <a:r>
              <a:rPr lang="en-US" sz="2000" dirty="0"/>
              <a:t> 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Center wavelength 2490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 THz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 mm crystal length (optical delay of 1.43 mm)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pass gain 7dB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Saturable absorption major limiter in 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87A96-9222-4729-8D4A-8BD116C12462}"/>
              </a:ext>
            </a:extLst>
          </p:cNvPr>
          <p:cNvSpPr txBox="1"/>
          <p:nvPr/>
        </p:nvSpPr>
        <p:spPr>
          <a:xfrm>
            <a:off x="7385965" y="3245374"/>
            <a:ext cx="372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Cr:ZnSe</a:t>
            </a:r>
            <a:r>
              <a:rPr lang="en-US" b="1" dirty="0"/>
              <a:t> amplifier parameters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0D915-A560-4F84-81AC-B4C078FA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16F6-F642-4D01-B67F-A76C44C40D43}"/>
              </a:ext>
            </a:extLst>
          </p:cNvPr>
          <p:cNvSpPr txBox="1"/>
          <p:nvPr/>
        </p:nvSpPr>
        <p:spPr>
          <a:xfrm>
            <a:off x="265042" y="6013802"/>
            <a:ext cx="6023216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M.B. </a:t>
            </a:r>
            <a:r>
              <a:rPr lang="en-US" sz="1100" dirty="0" err="1"/>
              <a:t>Andorf</a:t>
            </a:r>
            <a:r>
              <a:rPr lang="en-US" sz="1100" dirty="0"/>
              <a:t> et al, Single Pass Amplifier for Optical Stochastic Cooling Proof-of-Principle Experiment in IOTA. Proc. COOL’15.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EDFE30-7CF3-465D-BC44-5670F681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58" y="3838068"/>
            <a:ext cx="3227456" cy="27008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E14F25-474D-4D50-879A-0F3739DD2387}"/>
              </a:ext>
            </a:extLst>
          </p:cNvPr>
          <p:cNvSpPr/>
          <p:nvPr/>
        </p:nvSpPr>
        <p:spPr>
          <a:xfrm>
            <a:off x="7470158" y="3676261"/>
            <a:ext cx="3227456" cy="28626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73D69D-04D7-4B0B-AD52-B561CCC2D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06" y="795627"/>
            <a:ext cx="3313247" cy="19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23C75-1D37-4BFB-B8F9-37116797E85C}"/>
              </a:ext>
            </a:extLst>
          </p:cNvPr>
          <p:cNvSpPr txBox="1"/>
          <p:nvPr/>
        </p:nvSpPr>
        <p:spPr>
          <a:xfrm>
            <a:off x="119270" y="145774"/>
            <a:ext cx="116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Single Pass Gain for </a:t>
            </a:r>
            <a:r>
              <a:rPr lang="en-US" sz="2400" b="1" dirty="0" err="1">
                <a:solidFill>
                  <a:schemeClr val="accent1"/>
                </a:solidFill>
              </a:rPr>
              <a:t>Cr:ZnSe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C745D-63C6-4093-AE61-67C1E61B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4" y="2781866"/>
            <a:ext cx="4878484" cy="3359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1DA3B-1650-4420-9DAF-AD7780E6E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70" y="145774"/>
            <a:ext cx="2872459" cy="215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1A1D3-E9CA-45E7-A366-84FAF2C64CFE}"/>
              </a:ext>
            </a:extLst>
          </p:cNvPr>
          <p:cNvSpPr txBox="1"/>
          <p:nvPr/>
        </p:nvSpPr>
        <p:spPr>
          <a:xfrm>
            <a:off x="119269" y="880946"/>
            <a:ext cx="90810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Energy loss per electron in the pickup ~ 50 </a:t>
            </a:r>
            <a:r>
              <a:rPr lang="en-US" sz="2000" dirty="0" err="1"/>
              <a:t>meV</a:t>
            </a:r>
            <a:r>
              <a:rPr lang="en-US" sz="2000" dirty="0"/>
              <a:t>.  For a bunch with 10e</a:t>
            </a:r>
            <a:r>
              <a:rPr lang="en-US" sz="2000" baseline="30000" dirty="0"/>
              <a:t>7</a:t>
            </a:r>
            <a:r>
              <a:rPr lang="en-US" sz="2000" dirty="0"/>
              <a:t> electrons this corresponds to a pulse energy of 80 </a:t>
            </a:r>
            <a:r>
              <a:rPr lang="en-US" sz="2000" dirty="0" err="1"/>
              <a:t>fJ</a:t>
            </a:r>
            <a:r>
              <a:rPr lang="en-US" sz="2000" dirty="0"/>
              <a:t>.  If we assume a 100 </a:t>
            </a:r>
            <a:r>
              <a:rPr lang="el-GR" sz="2000" dirty="0"/>
              <a:t>μ</a:t>
            </a:r>
            <a:r>
              <a:rPr lang="en-US" sz="2000" dirty="0"/>
              <a:t>m spot size and accounting IOTA’s rep-rate of 7.5 MHz this corresponds to an average signal intensity of 1.9 </a:t>
            </a:r>
            <a:r>
              <a:rPr lang="en-US" sz="2000" dirty="0" err="1"/>
              <a:t>mW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1C3A6-1D53-4294-97D3-99800BF6A093}"/>
              </a:ext>
            </a:extLst>
          </p:cNvPr>
          <p:cNvSpPr txBox="1"/>
          <p:nvPr/>
        </p:nvSpPr>
        <p:spPr>
          <a:xfrm>
            <a:off x="342870" y="2781866"/>
            <a:ext cx="57531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De-excitation of N</a:t>
            </a:r>
            <a:r>
              <a:rPr lang="en-US" sz="2000" baseline="-25000" dirty="0"/>
              <a:t>2</a:t>
            </a:r>
            <a:r>
              <a:rPr lang="en-US" sz="2000" dirty="0"/>
              <a:t> from spontaneous emission happens at a rate ~2e4 times faster than through stimulated emission from the pickup signal. </a:t>
            </a:r>
          </a:p>
          <a:p>
            <a:endParaRPr lang="en-US" dirty="0"/>
          </a:p>
          <a:p>
            <a:r>
              <a:rPr lang="en-US" sz="2000" b="1" dirty="0"/>
              <a:t>Thus stimulated emission can be neglected and gain is determined by steady state value of population inversion.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42DDF-0F6B-439D-9449-AF6EAA4C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487213-0586-41A1-AC48-51AA37A8F765}"/>
              </a:ext>
            </a:extLst>
          </p:cNvPr>
          <p:cNvSpPr txBox="1"/>
          <p:nvPr/>
        </p:nvSpPr>
        <p:spPr>
          <a:xfrm>
            <a:off x="119270" y="145774"/>
            <a:ext cx="116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Single Pass Gain for </a:t>
            </a:r>
            <a:r>
              <a:rPr lang="en-US" sz="2400" b="1" dirty="0" err="1">
                <a:solidFill>
                  <a:schemeClr val="accent1"/>
                </a:solidFill>
              </a:rPr>
              <a:t>Cr:ZnSe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1255F-D14D-440B-9300-48529312888A}"/>
              </a:ext>
            </a:extLst>
          </p:cNvPr>
          <p:cNvSpPr txBox="1"/>
          <p:nvPr/>
        </p:nvSpPr>
        <p:spPr>
          <a:xfrm>
            <a:off x="238539" y="914400"/>
            <a:ext cx="7752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Amplifier gain is determined by absorbed pump intensity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is found by numerical integration of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8CD98-738A-44B4-86FF-E98AD255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49" y="1297868"/>
            <a:ext cx="1631860" cy="491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199FC-1ACD-49F4-8552-EFD0EC34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27" y="2380188"/>
            <a:ext cx="3408773" cy="427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051E7-E9E8-4F59-9699-1205B1E69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06" y="3685735"/>
            <a:ext cx="5045130" cy="3026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802DC-C80C-45E7-A030-B5912C18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8" y="145774"/>
            <a:ext cx="5743723" cy="3445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59B853-47DC-40F4-9D33-776A2C66A724}"/>
              </a:ext>
            </a:extLst>
          </p:cNvPr>
          <p:cNvSpPr txBox="1"/>
          <p:nvPr/>
        </p:nvSpPr>
        <p:spPr>
          <a:xfrm>
            <a:off x="238539" y="3127077"/>
            <a:ext cx="5993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low pump intensity, gain goes as the exponent of pump intensity. At intensities around 10 kW/cm</a:t>
            </a:r>
            <a:r>
              <a:rPr lang="en-US" baseline="30000" dirty="0"/>
              <a:t>2</a:t>
            </a:r>
            <a:r>
              <a:rPr lang="en-US" dirty="0"/>
              <a:t> depletion of the ground state energy level becomes non-negligible making transmission dependent on input intensity. Reducing gain growth.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7AD56-0C32-49AE-A5BF-973EFCB5F898}"/>
              </a:ext>
            </a:extLst>
          </p:cNvPr>
          <p:cNvSpPr txBox="1"/>
          <p:nvPr/>
        </p:nvSpPr>
        <p:spPr>
          <a:xfrm>
            <a:off x="238539" y="5022639"/>
            <a:ext cx="5346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7dB of gain pump intensity is 125 kW/cm</a:t>
            </a:r>
            <a:r>
              <a:rPr lang="en-US" baseline="30000" dirty="0"/>
              <a:t>2</a:t>
            </a:r>
            <a:r>
              <a:rPr lang="en-US" dirty="0"/>
              <a:t> and pump transmission is 78%. Pumping past this point results in essentially no gain growth.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F2E02-40B1-4A0A-B906-8C7026C8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E13C-E2AC-4E8E-B0D0-77123F095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1501</Words>
  <Application>Microsoft Office PowerPoint</Application>
  <PresentationFormat>Widescreen</PresentationFormat>
  <Paragraphs>110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Office Theme</vt:lpstr>
      <vt:lpstr>Equation.DSMT4</vt:lpstr>
      <vt:lpstr>Optical Stochastic Cooling with Lasers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Stochastic Cooling with Lasers</dc:title>
  <dc:creator>mandorf</dc:creator>
  <cp:lastModifiedBy>mandorf</cp:lastModifiedBy>
  <cp:revision>6</cp:revision>
  <dcterms:created xsi:type="dcterms:W3CDTF">2018-03-27T17:00:44Z</dcterms:created>
  <dcterms:modified xsi:type="dcterms:W3CDTF">2018-03-29T02:27:13Z</dcterms:modified>
</cp:coreProperties>
</file>