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9" r:id="rId3"/>
    <p:sldId id="258" r:id="rId4"/>
    <p:sldId id="259" r:id="rId5"/>
    <p:sldId id="263" r:id="rId6"/>
    <p:sldId id="268" r:id="rId7"/>
    <p:sldId id="266" r:id="rId8"/>
    <p:sldId id="265" r:id="rId9"/>
    <p:sldId id="264" r:id="rId10"/>
    <p:sldId id="271" r:id="rId11"/>
    <p:sldId id="272" r:id="rId12"/>
    <p:sldId id="273" r:id="rId13"/>
    <p:sldId id="274" r:id="rId14"/>
    <p:sldId id="270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26" autoAdjust="0"/>
  </p:normalViewPr>
  <p:slideViewPr>
    <p:cSldViewPr>
      <p:cViewPr varScale="1">
        <p:scale>
          <a:sx n="58" d="100"/>
          <a:sy n="58" d="100"/>
        </p:scale>
        <p:origin x="15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773044C-C331-4E54-AA1F-5E38D151D956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2675E4A-108C-4F49-8298-CF0A7D80B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044C-C331-4E54-AA1F-5E38D151D956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5E4A-108C-4F49-8298-CF0A7D80B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044C-C331-4E54-AA1F-5E38D151D956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5E4A-108C-4F49-8298-CF0A7D80B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73044C-C331-4E54-AA1F-5E38D151D956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675E4A-108C-4F49-8298-CF0A7D80BB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773044C-C331-4E54-AA1F-5E38D151D956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2675E4A-108C-4F49-8298-CF0A7D80B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044C-C331-4E54-AA1F-5E38D151D956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5E4A-108C-4F49-8298-CF0A7D80BB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044C-C331-4E54-AA1F-5E38D151D956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5E4A-108C-4F49-8298-CF0A7D80BB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73044C-C331-4E54-AA1F-5E38D151D956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675E4A-108C-4F49-8298-CF0A7D80BB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044C-C331-4E54-AA1F-5E38D151D956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5E4A-108C-4F49-8298-CF0A7D80B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73044C-C331-4E54-AA1F-5E38D151D956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675E4A-108C-4F49-8298-CF0A7D80BB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73044C-C331-4E54-AA1F-5E38D151D956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675E4A-108C-4F49-8298-CF0A7D80BB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73044C-C331-4E54-AA1F-5E38D151D956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675E4A-108C-4F49-8298-CF0A7D80B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Status for FAST drive laser system and Inverse Compton scattering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Jinhao Ruan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BB949-50FD-43F7-8F19-0BB50627C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 Compton scattering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BAE704F-3CB4-476F-AA9F-0472EF42A3B3}"/>
              </a:ext>
            </a:extLst>
          </p:cNvPr>
          <p:cNvGrpSpPr/>
          <p:nvPr/>
        </p:nvGrpSpPr>
        <p:grpSpPr>
          <a:xfrm>
            <a:off x="1905000" y="1905000"/>
            <a:ext cx="4921716" cy="1896308"/>
            <a:chOff x="990600" y="2133600"/>
            <a:chExt cx="4921716" cy="1896308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F605ED9-3DFE-48CF-8E8C-822F42EA0075}"/>
                </a:ext>
              </a:extLst>
            </p:cNvPr>
            <p:cNvCxnSpPr/>
            <p:nvPr/>
          </p:nvCxnSpPr>
          <p:spPr>
            <a:xfrm>
              <a:off x="1600200" y="3124200"/>
              <a:ext cx="1066800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EA9A992-AF77-4B9B-A887-CE3A9E4F5A95}"/>
                </a:ext>
              </a:extLst>
            </p:cNvPr>
            <p:cNvSpPr txBox="1"/>
            <p:nvPr/>
          </p:nvSpPr>
          <p:spPr>
            <a:xfrm>
              <a:off x="990600" y="2438400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Relativistic Electron 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BB42CD7-E5BE-4BEC-9592-5F5E7EF46C0F}"/>
                </a:ext>
              </a:extLst>
            </p:cNvPr>
            <p:cNvGrpSpPr/>
            <p:nvPr/>
          </p:nvGrpSpPr>
          <p:grpSpPr>
            <a:xfrm>
              <a:off x="2743200" y="2362200"/>
              <a:ext cx="1600199" cy="685800"/>
              <a:chOff x="2819401" y="2362200"/>
              <a:chExt cx="1600199" cy="685800"/>
            </a:xfrm>
          </p:grpSpPr>
          <p:cxnSp>
            <p:nvCxnSpPr>
              <p:cNvPr id="21" name="Curved Connector 8">
                <a:extLst>
                  <a:ext uri="{FF2B5EF4-FFF2-40B4-BE49-F238E27FC236}">
                    <a16:creationId xmlns:a16="http://schemas.microsoft.com/office/drawing/2014/main" id="{8D8783C0-7A0B-49AD-9A60-218526438775}"/>
                  </a:ext>
                </a:extLst>
              </p:cNvPr>
              <p:cNvCxnSpPr/>
              <p:nvPr/>
            </p:nvCxnSpPr>
            <p:spPr>
              <a:xfrm rot="10800000" flipV="1">
                <a:off x="2819401" y="2819400"/>
                <a:ext cx="533400" cy="228600"/>
              </a:xfrm>
              <a:prstGeom prst="curvedConnector3">
                <a:avLst>
                  <a:gd name="adj1" fmla="val 50000"/>
                </a:avLst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urved Connector 16">
                <a:extLst>
                  <a:ext uri="{FF2B5EF4-FFF2-40B4-BE49-F238E27FC236}">
                    <a16:creationId xmlns:a16="http://schemas.microsoft.com/office/drawing/2014/main" id="{85C6327F-672F-4295-B24D-0BD99AA7B12C}"/>
                  </a:ext>
                </a:extLst>
              </p:cNvPr>
              <p:cNvCxnSpPr/>
              <p:nvPr/>
            </p:nvCxnSpPr>
            <p:spPr>
              <a:xfrm rot="10800000" flipV="1">
                <a:off x="3352800" y="2590800"/>
                <a:ext cx="533400" cy="228600"/>
              </a:xfrm>
              <a:prstGeom prst="curvedConnector3">
                <a:avLst>
                  <a:gd name="adj1" fmla="val 50000"/>
                </a:avLst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urved Connector 17">
                <a:extLst>
                  <a:ext uri="{FF2B5EF4-FFF2-40B4-BE49-F238E27FC236}">
                    <a16:creationId xmlns:a16="http://schemas.microsoft.com/office/drawing/2014/main" id="{32EAE36D-0E68-44B4-B1A5-A53F9E4272C1}"/>
                  </a:ext>
                </a:extLst>
              </p:cNvPr>
              <p:cNvCxnSpPr/>
              <p:nvPr/>
            </p:nvCxnSpPr>
            <p:spPr>
              <a:xfrm rot="10800000" flipV="1">
                <a:off x="3886200" y="2362200"/>
                <a:ext cx="533400" cy="228600"/>
              </a:xfrm>
              <a:prstGeom prst="curvedConnector3">
                <a:avLst>
                  <a:gd name="adj1" fmla="val 50000"/>
                </a:avLst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DC6B45F-B0EC-46D0-90AB-026E3186FD6E}"/>
                </a:ext>
              </a:extLst>
            </p:cNvPr>
            <p:cNvCxnSpPr/>
            <p:nvPr/>
          </p:nvCxnSpPr>
          <p:spPr>
            <a:xfrm>
              <a:off x="990600" y="3124200"/>
              <a:ext cx="44958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47A6495-3BF4-4130-995C-482B8BCAA7D1}"/>
                </a:ext>
              </a:extLst>
            </p:cNvPr>
            <p:cNvGrpSpPr/>
            <p:nvPr/>
          </p:nvGrpSpPr>
          <p:grpSpPr>
            <a:xfrm>
              <a:off x="2819400" y="3200400"/>
              <a:ext cx="1524000" cy="381000"/>
              <a:chOff x="3657600" y="3048000"/>
              <a:chExt cx="1143000" cy="762000"/>
            </a:xfrm>
          </p:grpSpPr>
          <p:cxnSp>
            <p:nvCxnSpPr>
              <p:cNvPr id="16" name="Curved Connector 22">
                <a:extLst>
                  <a:ext uri="{FF2B5EF4-FFF2-40B4-BE49-F238E27FC236}">
                    <a16:creationId xmlns:a16="http://schemas.microsoft.com/office/drawing/2014/main" id="{428F4194-F596-4C8F-ADC4-46423D1F33CC}"/>
                  </a:ext>
                </a:extLst>
              </p:cNvPr>
              <p:cNvCxnSpPr/>
              <p:nvPr/>
            </p:nvCxnSpPr>
            <p:spPr>
              <a:xfrm>
                <a:off x="4572000" y="3657600"/>
                <a:ext cx="228600" cy="152400"/>
              </a:xfrm>
              <a:prstGeom prst="curvedConnector3">
                <a:avLst>
                  <a:gd name="adj1" fmla="val 50000"/>
                </a:avLst>
              </a:prstGeom>
              <a:ln w="38100">
                <a:solidFill>
                  <a:schemeClr val="accent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urved Connector 25">
                <a:extLst>
                  <a:ext uri="{FF2B5EF4-FFF2-40B4-BE49-F238E27FC236}">
                    <a16:creationId xmlns:a16="http://schemas.microsoft.com/office/drawing/2014/main" id="{9D5D70C3-010B-4584-8085-EF8242234967}"/>
                  </a:ext>
                </a:extLst>
              </p:cNvPr>
              <p:cNvCxnSpPr/>
              <p:nvPr/>
            </p:nvCxnSpPr>
            <p:spPr>
              <a:xfrm>
                <a:off x="4343400" y="3505200"/>
                <a:ext cx="228600" cy="152400"/>
              </a:xfrm>
              <a:prstGeom prst="curvedConnector3">
                <a:avLst>
                  <a:gd name="adj1" fmla="val 50000"/>
                </a:avLst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urved Connector 26">
                <a:extLst>
                  <a:ext uri="{FF2B5EF4-FFF2-40B4-BE49-F238E27FC236}">
                    <a16:creationId xmlns:a16="http://schemas.microsoft.com/office/drawing/2014/main" id="{5970A67D-575F-49EC-B194-1D15DBCFA7D1}"/>
                  </a:ext>
                </a:extLst>
              </p:cNvPr>
              <p:cNvCxnSpPr/>
              <p:nvPr/>
            </p:nvCxnSpPr>
            <p:spPr>
              <a:xfrm>
                <a:off x="4114800" y="3352800"/>
                <a:ext cx="228600" cy="152400"/>
              </a:xfrm>
              <a:prstGeom prst="curvedConnector3">
                <a:avLst>
                  <a:gd name="adj1" fmla="val 50000"/>
                </a:avLst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urved Connector 30">
                <a:extLst>
                  <a:ext uri="{FF2B5EF4-FFF2-40B4-BE49-F238E27FC236}">
                    <a16:creationId xmlns:a16="http://schemas.microsoft.com/office/drawing/2014/main" id="{98D28667-B02E-483D-807B-2E663B045821}"/>
                  </a:ext>
                </a:extLst>
              </p:cNvPr>
              <p:cNvCxnSpPr/>
              <p:nvPr/>
            </p:nvCxnSpPr>
            <p:spPr>
              <a:xfrm>
                <a:off x="3886200" y="3200400"/>
                <a:ext cx="228600" cy="152400"/>
              </a:xfrm>
              <a:prstGeom prst="curvedConnector3">
                <a:avLst>
                  <a:gd name="adj1" fmla="val 50000"/>
                </a:avLst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urved Connector 31">
                <a:extLst>
                  <a:ext uri="{FF2B5EF4-FFF2-40B4-BE49-F238E27FC236}">
                    <a16:creationId xmlns:a16="http://schemas.microsoft.com/office/drawing/2014/main" id="{B4BBE726-7053-4BB4-A7CC-0BAC9FFE1A13}"/>
                  </a:ext>
                </a:extLst>
              </p:cNvPr>
              <p:cNvCxnSpPr/>
              <p:nvPr/>
            </p:nvCxnSpPr>
            <p:spPr>
              <a:xfrm>
                <a:off x="3657600" y="3048000"/>
                <a:ext cx="228600" cy="152400"/>
              </a:xfrm>
              <a:prstGeom prst="curvedConnector3">
                <a:avLst>
                  <a:gd name="adj1" fmla="val 50000"/>
                </a:avLst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BB9D21B4-B269-4509-BC5E-01E41CD6E1A9}"/>
                </a:ext>
              </a:extLst>
            </p:cNvPr>
            <p:cNvSpPr/>
            <p:nvPr/>
          </p:nvSpPr>
          <p:spPr>
            <a:xfrm>
              <a:off x="3352800" y="2819400"/>
              <a:ext cx="228600" cy="6096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" name="Arc 10">
              <a:extLst>
                <a:ext uri="{FF2B5EF4-FFF2-40B4-BE49-F238E27FC236}">
                  <a16:creationId xmlns:a16="http://schemas.microsoft.com/office/drawing/2014/main" id="{8DDEB1AD-A5F6-40DF-9813-48D302259877}"/>
                </a:ext>
              </a:extLst>
            </p:cNvPr>
            <p:cNvSpPr/>
            <p:nvPr/>
          </p:nvSpPr>
          <p:spPr>
            <a:xfrm rot="2873379">
              <a:off x="3612029" y="3114014"/>
              <a:ext cx="381000" cy="4572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310E548-19A7-440A-A7BF-9D4815246AC6}"/>
                </a:ext>
              </a:extLst>
            </p:cNvPr>
            <p:cNvSpPr/>
            <p:nvPr/>
          </p:nvSpPr>
          <p:spPr>
            <a:xfrm>
              <a:off x="4419600" y="2133600"/>
              <a:ext cx="1492716" cy="677108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Incident laser 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Light </a:t>
              </a:r>
              <a:r>
                <a:rPr lang="el-GR" sz="2000" dirty="0">
                  <a:latin typeface="Times New Roman" pitchFamily="18" charset="0"/>
                  <a:cs typeface="Times New Roman" pitchFamily="18" charset="0"/>
                </a:rPr>
                <a:t>ε</a:t>
              </a:r>
              <a:r>
                <a:rPr lang="en-US" sz="2000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14AB2D-9683-4EB9-AC82-54275D52E782}"/>
                </a:ext>
              </a:extLst>
            </p:cNvPr>
            <p:cNvSpPr/>
            <p:nvPr/>
          </p:nvSpPr>
          <p:spPr>
            <a:xfrm>
              <a:off x="4495800" y="3352800"/>
              <a:ext cx="1101584" cy="677108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Scattered 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Photon </a:t>
              </a:r>
              <a:r>
                <a:rPr lang="el-GR" sz="2000" dirty="0">
                  <a:latin typeface="Times New Roman" pitchFamily="18" charset="0"/>
                  <a:cs typeface="Times New Roman" pitchFamily="18" charset="0"/>
                </a:rPr>
                <a:t>ε</a:t>
              </a:r>
              <a:r>
                <a:rPr lang="en-US" sz="20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48">
              <a:extLst>
                <a:ext uri="{FF2B5EF4-FFF2-40B4-BE49-F238E27FC236}">
                  <a16:creationId xmlns:a16="http://schemas.microsoft.com/office/drawing/2014/main" id="{62EAA7FB-E4AA-4C8D-A1BB-F8C5095BD648}"/>
                </a:ext>
              </a:extLst>
            </p:cNvPr>
            <p:cNvSpPr txBox="1"/>
            <p:nvPr/>
          </p:nvSpPr>
          <p:spPr>
            <a:xfrm>
              <a:off x="3505200" y="2743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l-GR" dirty="0"/>
                <a:t>θ</a:t>
              </a:r>
              <a:r>
                <a:rPr lang="en-US" baseline="-25000" dirty="0"/>
                <a:t>1</a:t>
              </a:r>
              <a:endParaRPr lang="en-US" dirty="0"/>
            </a:p>
          </p:txBody>
        </p:sp>
        <p:sp>
          <p:nvSpPr>
            <p:cNvPr id="15" name="TextBox 49">
              <a:extLst>
                <a:ext uri="{FF2B5EF4-FFF2-40B4-BE49-F238E27FC236}">
                  <a16:creationId xmlns:a16="http://schemas.microsoft.com/office/drawing/2014/main" id="{CA222B68-C488-4491-9860-C53AE9AC91E3}"/>
                </a:ext>
              </a:extLst>
            </p:cNvPr>
            <p:cNvSpPr txBox="1"/>
            <p:nvPr/>
          </p:nvSpPr>
          <p:spPr>
            <a:xfrm>
              <a:off x="3962400" y="3124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l-GR" dirty="0"/>
                <a:t>π</a:t>
              </a:r>
              <a:r>
                <a:rPr lang="en-US" dirty="0"/>
                <a:t>-</a:t>
              </a:r>
              <a:r>
                <a:rPr lang="el-GR" dirty="0"/>
                <a:t>θ</a:t>
              </a:r>
              <a:r>
                <a:rPr lang="en-US" baseline="-25000" dirty="0"/>
                <a:t>2</a:t>
              </a:r>
              <a:endParaRPr lang="en-US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64AD9C0-105F-439D-8036-55E19BF6172F}"/>
                  </a:ext>
                </a:extLst>
              </p:cNvPr>
              <p:cNvSpPr/>
              <p:nvPr/>
            </p:nvSpPr>
            <p:spPr>
              <a:xfrm>
                <a:off x="2123970" y="3952100"/>
                <a:ext cx="4591257" cy="8429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func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e>
                          </m:func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64AD9C0-105F-439D-8036-55E19BF617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970" y="3952100"/>
                <a:ext cx="4591257" cy="8429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1B8642B-25CD-4C44-BDD6-0ACEC3B2FFDD}"/>
                  </a:ext>
                </a:extLst>
              </p:cNvPr>
              <p:cNvSpPr/>
              <p:nvPr/>
            </p:nvSpPr>
            <p:spPr>
              <a:xfrm>
                <a:off x="1897655" y="5338495"/>
                <a:ext cx="13852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1B8642B-25CD-4C44-BDD6-0ACEC3B2FF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655" y="5338495"/>
                <a:ext cx="1385251" cy="369332"/>
              </a:xfrm>
              <a:prstGeom prst="rect">
                <a:avLst/>
              </a:prstGeom>
              <a:blipFill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64D1C745-1C95-4D68-8F38-328956861950}"/>
              </a:ext>
            </a:extLst>
          </p:cNvPr>
          <p:cNvSpPr txBox="1"/>
          <p:nvPr/>
        </p:nvSpPr>
        <p:spPr>
          <a:xfrm>
            <a:off x="3657599" y="5338495"/>
            <a:ext cx="3657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Head on case</a:t>
            </a:r>
          </a:p>
        </p:txBody>
      </p:sp>
    </p:spTree>
    <p:extLst>
      <p:ext uri="{BB962C8B-B14F-4D97-AF65-F5344CB8AC3E}">
        <p14:creationId xmlns:p14="http://schemas.microsoft.com/office/powerpoint/2010/main" val="331818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480BC-CDD8-48CB-A0C3-C66A73F90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 Compton scattering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D3EB9-BC8C-4378-8DA2-FF9ACF89896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Tunable and near-monochromatic gamma rays can be obtained over the entire spectrum.</a:t>
            </a:r>
          </a:p>
          <a:p>
            <a:r>
              <a:rPr lang="en-US" dirty="0"/>
              <a:t>The gamma rays can be produced in ultra-short pulses.</a:t>
            </a:r>
          </a:p>
          <a:p>
            <a:r>
              <a:rPr lang="en-US" dirty="0"/>
              <a:t>A much lower electron beam energy- on the order of 300 times lower- is needed to produce a given photon energy, which means that the device can be relatively compact and inexpensive than conventional light sources.</a:t>
            </a:r>
          </a:p>
          <a:p>
            <a:r>
              <a:rPr lang="en-US" dirty="0"/>
              <a:t>Conversely, photons with much higher energy than are available through the conventional light sources (&gt;1 MeV) can be produced.</a:t>
            </a:r>
          </a:p>
          <a:p>
            <a:r>
              <a:rPr lang="en-US" dirty="0"/>
              <a:t>The bandwidth can be small and is not limited by the length of an undulator. </a:t>
            </a:r>
          </a:p>
          <a:p>
            <a:r>
              <a:rPr lang="en-US" dirty="0"/>
              <a:t>The peak brightness scales as γ5 due to quadratic growth of photon energy, quadratic narrowing of the opening angle and linear reduction in the e-beam source area. </a:t>
            </a:r>
          </a:p>
          <a:p>
            <a:r>
              <a:rPr lang="en-US" dirty="0"/>
              <a:t>The gamma ray polarization is easily adjusted by changing the incident laser polarization.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700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DB61F-0819-4043-950A-712CBF4DF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 Compton scattering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8B6D10-5A00-443D-BD7C-8AD153E577B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Linac</a:t>
            </a:r>
            <a:r>
              <a:rPr lang="en-US" dirty="0"/>
              <a:t> approach</a:t>
            </a:r>
          </a:p>
          <a:p>
            <a:pPr lvl="1"/>
            <a:r>
              <a:rPr lang="en-US" dirty="0"/>
              <a:t>limits repetition rate to several hundred Hz </a:t>
            </a:r>
          </a:p>
          <a:p>
            <a:r>
              <a:rPr lang="en-US" dirty="0"/>
              <a:t>Ring approach</a:t>
            </a:r>
          </a:p>
          <a:p>
            <a:pPr lvl="1"/>
            <a:r>
              <a:rPr lang="en-US" dirty="0"/>
              <a:t>Low energy of the electron, limited by ring size and technology, consequently limits the usefulness of this form of gamma ray source as other non-ICS based approaches are rapidly developed in this range, as shown in figure 3.</a:t>
            </a:r>
          </a:p>
          <a:p>
            <a:pPr lvl="1"/>
            <a:r>
              <a:rPr lang="en-US" dirty="0"/>
              <a:t>Circulating electron bunch length tends to be relatively long, which make these ICS sources unsuitable for experiments designed to probe sub-picosecond phenomena.</a:t>
            </a:r>
          </a:p>
          <a:p>
            <a:pPr lvl="1"/>
            <a:r>
              <a:rPr lang="en-US" dirty="0" err="1"/>
              <a:t>Intrabeam</a:t>
            </a:r>
            <a:r>
              <a:rPr lang="en-US" dirty="0"/>
              <a:t> scattering leads to degradation of the circulating beam resulting in a subsequent degradation in the gamma ray source. Fresh beam is typically injected to maintain quality.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318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2C6D9-4307-4B76-B7A1-A13F094FE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capabilities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41092-AB60-416D-B326-9B2983DBF7C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High repetition-rate: FAST accelerates 1 millisecond-long bunch trains, with 3 MHz micro-pulse repetition rate, with up to 3000 bunches per train</a:t>
            </a:r>
          </a:p>
          <a:p>
            <a:r>
              <a:rPr lang="en-US" dirty="0"/>
              <a:t>High average power: FAST accelerates 1 millisecond-long bunch trains at up to five pulses per second, providing the highest beam power and highest average brightness of any accelerator test facility in the U.S.</a:t>
            </a:r>
          </a:p>
          <a:p>
            <a:r>
              <a:rPr lang="en-US" dirty="0"/>
              <a:t>High energy: FAST accelerates beam to nearly 1 GeV. As noted previously, this is crucial for the design of high energy gamma ray experiment.</a:t>
            </a:r>
          </a:p>
          <a:p>
            <a:r>
              <a:rPr lang="en-US" dirty="0"/>
              <a:t>Extremely stable beams: FAST, based on ILC technology, is capable of providing exceptional beam stability, which has been demonstrated at the FLASH facility at DESY.</a:t>
            </a:r>
          </a:p>
          <a:p>
            <a:r>
              <a:rPr lang="en-US" dirty="0"/>
              <a:t>Superconducting technology: FAST necessarily brings SRF and beams together. As nearly all future large scale accelerator facilities will rely on SRF technology, FAST will be the only GeV-scale test facility which is capable of supporting R&amp;D in prototypical conditions. Although designed to be a pulse SRF LINAC, FAST is also expected to support R&amp;D efforts for a continuous-wave (CW) SRF LINAC as required for the ongoing LCLS II project.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636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08DBF-4BC5-443A-8A2D-2E2055FF4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parameter and anticipated flux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3A20083-6110-45C1-B1E9-23709880156E}"/>
              </a:ext>
            </a:extLst>
          </p:cNvPr>
          <p:cNvGraphicFramePr>
            <a:graphicFrameLocks noGrp="1"/>
          </p:cNvGraphicFramePr>
          <p:nvPr/>
        </p:nvGraphicFramePr>
        <p:xfrm>
          <a:off x="1150620" y="1723580"/>
          <a:ext cx="6080760" cy="43234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0380">
                  <a:extLst>
                    <a:ext uri="{9D8B030D-6E8A-4147-A177-3AD203B41FA5}">
                      <a16:colId xmlns:a16="http://schemas.microsoft.com/office/drawing/2014/main" val="3539101433"/>
                    </a:ext>
                  </a:extLst>
                </a:gridCol>
                <a:gridCol w="3040380">
                  <a:extLst>
                    <a:ext uri="{9D8B030D-6E8A-4147-A177-3AD203B41FA5}">
                      <a16:colId xmlns:a16="http://schemas.microsoft.com/office/drawing/2014/main" val="204323486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Incident laser parameters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8749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Wavelength λ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1.054 </a:t>
                      </a:r>
                      <a:r>
                        <a:rPr lang="en-US" sz="1100">
                          <a:effectLst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sz="1100">
                          <a:effectLst/>
                        </a:rPr>
                        <a:t>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57242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Pulse Length (rms)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 ps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76354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Peak power P</a:t>
                      </a:r>
                      <a:r>
                        <a:rPr lang="en-US" sz="1100" baseline="-25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 TW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37463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Intensity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08320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Spot size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 </a:t>
                      </a:r>
                      <a:r>
                        <a:rPr lang="en-US" sz="1100">
                          <a:effectLst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sz="1100">
                          <a:effectLst/>
                        </a:rPr>
                        <a:t>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5441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Raileigh Length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 mm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064960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Electron pulse parameter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6817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Beam Energy E</a:t>
                      </a:r>
                      <a:r>
                        <a:rPr lang="en-US" sz="1100" baseline="-2500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250 ~ 800 MeV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154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Beam charge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0.1~1 nC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39887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Beam pulse length (rms)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 ps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72021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Beam radius (rms) at IP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 </a:t>
                      </a:r>
                      <a:r>
                        <a:rPr lang="en-US" sz="1100">
                          <a:effectLst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sz="1100">
                          <a:effectLst/>
                        </a:rPr>
                        <a:t>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90095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Beam energy spread (</a:t>
                      </a:r>
                      <a:r>
                        <a:rPr lang="en-US" sz="1100"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1100">
                          <a:effectLst/>
                        </a:rPr>
                        <a:t>E/E</a:t>
                      </a:r>
                      <a:r>
                        <a:rPr lang="en-US" sz="1100" baseline="-25000">
                          <a:effectLst/>
                        </a:rPr>
                        <a:t>b</a:t>
                      </a:r>
                      <a:r>
                        <a:rPr lang="en-US" sz="11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2365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Normalized beam emittance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~ 5 mm mrad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7218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Beta function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~ 10 cm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110941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Anticipated gamma ray parameter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335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Photon Energy E</a:t>
                      </a:r>
                      <a:r>
                        <a:rPr lang="en-US" sz="1100" baseline="-25000">
                          <a:effectLst/>
                        </a:rPr>
                        <a:t>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0.8 ~ 9 MeV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2657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Photo pulse length (rms)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 ps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53791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Rep Rate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 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80160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# of bunches in Macrobunch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30552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Average photon flux in 1% bandwidth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r>
                        <a:rPr lang="en-US" sz="1100" baseline="30000">
                          <a:effectLst/>
                        </a:rPr>
                        <a:t>12</a:t>
                      </a:r>
                      <a:r>
                        <a:rPr lang="en-US" sz="1100">
                          <a:effectLst/>
                        </a:rPr>
                        <a:t> cps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128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Photon / bunch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3.3</a:t>
                      </a:r>
                      <a:r>
                        <a:rPr lang="en-US" sz="11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US" sz="1100">
                          <a:effectLst/>
                        </a:rPr>
                        <a:t>10</a:t>
                      </a:r>
                      <a:r>
                        <a:rPr lang="en-US" sz="1100" baseline="300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51193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Peak brightness (0.1% bandwidth)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r>
                        <a:rPr lang="en-US" sz="1100" baseline="30000">
                          <a:effectLst/>
                        </a:rPr>
                        <a:t>23</a:t>
                      </a:r>
                      <a:r>
                        <a:rPr lang="en-US" sz="1100">
                          <a:effectLst/>
                        </a:rPr>
                        <a:t> photons/(s mm</a:t>
                      </a:r>
                      <a:r>
                        <a:rPr lang="en-US" sz="1100" baseline="30000">
                          <a:effectLst/>
                        </a:rPr>
                        <a:t>2</a:t>
                      </a:r>
                      <a:r>
                        <a:rPr lang="en-US" sz="1100">
                          <a:effectLst/>
                        </a:rPr>
                        <a:t> mrad</a:t>
                      </a:r>
                      <a:r>
                        <a:rPr lang="en-US" sz="1100" baseline="30000">
                          <a:effectLst/>
                        </a:rPr>
                        <a:t>2</a:t>
                      </a:r>
                      <a:r>
                        <a:rPr lang="en-US" sz="11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86712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Angular spread (1/γ)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 ~ 0.7 </a:t>
                      </a:r>
                      <a:r>
                        <a:rPr lang="en-US" sz="1100" dirty="0" err="1">
                          <a:effectLst/>
                        </a:rPr>
                        <a:t>mrad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6644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101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510DD-A420-463B-9EFE-09C22BE67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Laser cavity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01A8B0-77FF-4BD3-B4ED-AA61B0148ED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52600"/>
            <a:ext cx="5715000" cy="350520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5CD7538-6907-4501-AA77-3349A08AFA17}"/>
                  </a:ext>
                </a:extLst>
              </p:cNvPr>
              <p:cNvSpPr/>
              <p:nvPr/>
            </p:nvSpPr>
            <p:spPr>
              <a:xfrm>
                <a:off x="2209800" y="5231926"/>
                <a:ext cx="2423035" cy="7216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𝐹𝑆𝑅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𝐹𝑊𝐻𝑀</m:t>
                              </m:r>
                            </m:sub>
                          </m:sSub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</m:rad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5CD7538-6907-4501-AA77-3349A08AFA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231926"/>
                <a:ext cx="2423035" cy="7216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8679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5CEFD-A91D-4765-87EB-D93A06038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  and problem we faced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35B70-F196-424F-81F9-55371BDBD32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Currently laser transport is putted in. Experiment results is expected at later FY2019 without enhancement cavity first. </a:t>
            </a:r>
          </a:p>
          <a:p>
            <a:r>
              <a:rPr lang="en-US" dirty="0"/>
              <a:t>Laser repetition rates still too low</a:t>
            </a:r>
          </a:p>
          <a:p>
            <a:pPr lvl="1"/>
            <a:r>
              <a:rPr lang="en-US" dirty="0"/>
              <a:t>3MHz means 90 meter travel distance, very long compare to normal enhancement cavity(~2m).</a:t>
            </a:r>
          </a:p>
          <a:p>
            <a:pPr lvl="1"/>
            <a:r>
              <a:rPr lang="en-US" dirty="0"/>
              <a:t>Possible solution (current working on)</a:t>
            </a:r>
          </a:p>
          <a:p>
            <a:pPr lvl="2"/>
            <a:r>
              <a:rPr lang="en-US" dirty="0"/>
              <a:t>Even high repetition rates, 9MHz possible, can we run even higher?</a:t>
            </a:r>
          </a:p>
          <a:p>
            <a:pPr lvl="2"/>
            <a:r>
              <a:rPr lang="en-US" dirty="0"/>
              <a:t>To make up length for the cavity we may need to build a active cavity</a:t>
            </a:r>
          </a:p>
        </p:txBody>
      </p:sp>
    </p:spTree>
    <p:extLst>
      <p:ext uri="{BB962C8B-B14F-4D97-AF65-F5344CB8AC3E}">
        <p14:creationId xmlns:p14="http://schemas.microsoft.com/office/powerpoint/2010/main" val="250183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A003C-6CFF-429A-8F88-21CCC7745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structure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7125BE-6F14-490B-B33B-6DA71432A9AB}"/>
              </a:ext>
            </a:extLst>
          </p:cNvPr>
          <p:cNvGrpSpPr/>
          <p:nvPr/>
        </p:nvGrpSpPr>
        <p:grpSpPr>
          <a:xfrm>
            <a:off x="1790700" y="1866900"/>
            <a:ext cx="5562600" cy="3124200"/>
            <a:chOff x="1219200" y="1219200"/>
            <a:chExt cx="5562600" cy="312420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6238A7E-4808-47A2-B3E2-675FEF993639}"/>
                </a:ext>
              </a:extLst>
            </p:cNvPr>
            <p:cNvCxnSpPr/>
            <p:nvPr/>
          </p:nvCxnSpPr>
          <p:spPr>
            <a:xfrm>
              <a:off x="1752600" y="1295400"/>
              <a:ext cx="0" cy="1447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534C0F6-9CCC-4196-AC0A-4115EC45BA90}"/>
                </a:ext>
              </a:extLst>
            </p:cNvPr>
            <p:cNvCxnSpPr/>
            <p:nvPr/>
          </p:nvCxnSpPr>
          <p:spPr>
            <a:xfrm>
              <a:off x="1752600" y="2743200"/>
              <a:ext cx="464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9C2034B-0274-4C4B-BD18-D45635216F1A}"/>
                </a:ext>
              </a:extLst>
            </p:cNvPr>
            <p:cNvSpPr/>
            <p:nvPr/>
          </p:nvSpPr>
          <p:spPr>
            <a:xfrm>
              <a:off x="2133600" y="1905000"/>
              <a:ext cx="990600" cy="838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741A404-3495-4AB8-85AD-A2EDA1124C5E}"/>
                </a:ext>
              </a:extLst>
            </p:cNvPr>
            <p:cNvSpPr/>
            <p:nvPr/>
          </p:nvSpPr>
          <p:spPr>
            <a:xfrm>
              <a:off x="4800600" y="1905000"/>
              <a:ext cx="990600" cy="838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63FFD31-A77E-4454-965B-2501DD5CC18A}"/>
                </a:ext>
              </a:extLst>
            </p:cNvPr>
            <p:cNvCxnSpPr/>
            <p:nvPr/>
          </p:nvCxnSpPr>
          <p:spPr>
            <a:xfrm>
              <a:off x="3124200" y="1295400"/>
              <a:ext cx="0" cy="144780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4236F1C-E88F-4FEA-9AC2-26F2F068A1DB}"/>
                </a:ext>
              </a:extLst>
            </p:cNvPr>
            <p:cNvCxnSpPr/>
            <p:nvPr/>
          </p:nvCxnSpPr>
          <p:spPr>
            <a:xfrm>
              <a:off x="5791200" y="1295400"/>
              <a:ext cx="0" cy="144780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B8B0C033-28B6-411B-A2F1-9492D2C3746F}"/>
                </a:ext>
              </a:extLst>
            </p:cNvPr>
            <p:cNvCxnSpPr/>
            <p:nvPr/>
          </p:nvCxnSpPr>
          <p:spPr>
            <a:xfrm>
              <a:off x="3124200" y="1676400"/>
              <a:ext cx="2667000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7">
              <a:extLst>
                <a:ext uri="{FF2B5EF4-FFF2-40B4-BE49-F238E27FC236}">
                  <a16:creationId xmlns:a16="http://schemas.microsoft.com/office/drawing/2014/main" id="{6232D7C4-7947-4292-9657-A7B577A77C99}"/>
                </a:ext>
              </a:extLst>
            </p:cNvPr>
            <p:cNvSpPr txBox="1"/>
            <p:nvPr/>
          </p:nvSpPr>
          <p:spPr>
            <a:xfrm rot="16200000">
              <a:off x="794266" y="1872734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Intensity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C73140EF-3ADD-4292-BCF3-903BC60D049B}"/>
                </a:ext>
              </a:extLst>
            </p:cNvPr>
            <p:cNvCxnSpPr/>
            <p:nvPr/>
          </p:nvCxnSpPr>
          <p:spPr>
            <a:xfrm flipV="1">
              <a:off x="1905000" y="2743200"/>
              <a:ext cx="3048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20">
              <a:extLst>
                <a:ext uri="{FF2B5EF4-FFF2-40B4-BE49-F238E27FC236}">
                  <a16:creationId xmlns:a16="http://schemas.microsoft.com/office/drawing/2014/main" id="{DB04C9A2-781A-4065-AE5A-67691BC78B84}"/>
                </a:ext>
              </a:extLst>
            </p:cNvPr>
            <p:cNvSpPr txBox="1"/>
            <p:nvPr/>
          </p:nvSpPr>
          <p:spPr>
            <a:xfrm flipH="1">
              <a:off x="1371600" y="3048000"/>
              <a:ext cx="13392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Macropulse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FAC0C0B-D016-4F8C-A6FA-3055832EF639}"/>
                </a:ext>
              </a:extLst>
            </p:cNvPr>
            <p:cNvSpPr/>
            <p:nvPr/>
          </p:nvSpPr>
          <p:spPr>
            <a:xfrm>
              <a:off x="2286000" y="1828800"/>
              <a:ext cx="762000" cy="10668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TextBox 23">
              <a:extLst>
                <a:ext uri="{FF2B5EF4-FFF2-40B4-BE49-F238E27FC236}">
                  <a16:creationId xmlns:a16="http://schemas.microsoft.com/office/drawing/2014/main" id="{776B800E-1FE5-49D3-874D-932D682C682B}"/>
                </a:ext>
              </a:extLst>
            </p:cNvPr>
            <p:cNvSpPr txBox="1"/>
            <p:nvPr/>
          </p:nvSpPr>
          <p:spPr>
            <a:xfrm flipH="1">
              <a:off x="3733800" y="12192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i="1" dirty="0" err="1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err="1">
                  <a:latin typeface="Times New Roman" pitchFamily="18" charset="0"/>
                  <a:cs typeface="Times New Roman" pitchFamily="18" charset="0"/>
                </a:rPr>
                <a:t>mac</a:t>
              </a:r>
              <a:endParaRPr lang="en-US" sz="2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533B9AFF-AB9A-469B-9BFE-F7E5EF268080}"/>
                </a:ext>
              </a:extLst>
            </p:cNvPr>
            <p:cNvCxnSpPr/>
            <p:nvPr/>
          </p:nvCxnSpPr>
          <p:spPr>
            <a:xfrm>
              <a:off x="2819400" y="2895600"/>
              <a:ext cx="4572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5953AA8-114C-4046-B747-E77748972EBA}"/>
                </a:ext>
              </a:extLst>
            </p:cNvPr>
            <p:cNvCxnSpPr/>
            <p:nvPr/>
          </p:nvCxnSpPr>
          <p:spPr>
            <a:xfrm>
              <a:off x="2133600" y="4343400"/>
              <a:ext cx="464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3455199-9619-461E-8C0D-D0552E1B432A}"/>
                </a:ext>
              </a:extLst>
            </p:cNvPr>
            <p:cNvSpPr/>
            <p:nvPr/>
          </p:nvSpPr>
          <p:spPr>
            <a:xfrm>
              <a:off x="2743200" y="3505200"/>
              <a:ext cx="45719" cy="838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433C627-0135-492D-8272-204F80959AF8}"/>
                </a:ext>
              </a:extLst>
            </p:cNvPr>
            <p:cNvSpPr/>
            <p:nvPr/>
          </p:nvSpPr>
          <p:spPr>
            <a:xfrm>
              <a:off x="3124200" y="3505200"/>
              <a:ext cx="45719" cy="838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54660BC-A7D1-47D7-B49F-276124E2BC54}"/>
                </a:ext>
              </a:extLst>
            </p:cNvPr>
            <p:cNvSpPr/>
            <p:nvPr/>
          </p:nvSpPr>
          <p:spPr>
            <a:xfrm>
              <a:off x="3505200" y="3505200"/>
              <a:ext cx="45719" cy="838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4179C8E-7697-4547-A817-49473237B0A0}"/>
                </a:ext>
              </a:extLst>
            </p:cNvPr>
            <p:cNvSpPr/>
            <p:nvPr/>
          </p:nvSpPr>
          <p:spPr>
            <a:xfrm>
              <a:off x="3886200" y="3505200"/>
              <a:ext cx="45719" cy="838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1C47ABC-EB93-4180-A184-8F60E7D98D7B}"/>
                </a:ext>
              </a:extLst>
            </p:cNvPr>
            <p:cNvSpPr/>
            <p:nvPr/>
          </p:nvSpPr>
          <p:spPr>
            <a:xfrm>
              <a:off x="4267200" y="3505200"/>
              <a:ext cx="45719" cy="838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A720236-B5CA-47BE-AF3A-E994A2C236F1}"/>
                </a:ext>
              </a:extLst>
            </p:cNvPr>
            <p:cNvSpPr/>
            <p:nvPr/>
          </p:nvSpPr>
          <p:spPr>
            <a:xfrm>
              <a:off x="4648200" y="3505200"/>
              <a:ext cx="45719" cy="838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E5214AC-A6B3-4CD9-9651-C37B11912F3E}"/>
                </a:ext>
              </a:extLst>
            </p:cNvPr>
            <p:cNvSpPr/>
            <p:nvPr/>
          </p:nvSpPr>
          <p:spPr>
            <a:xfrm>
              <a:off x="5029200" y="3505200"/>
              <a:ext cx="45719" cy="838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590B6AA-D24C-4E0C-97C0-DE6B81BB08A2}"/>
                </a:ext>
              </a:extLst>
            </p:cNvPr>
            <p:cNvSpPr/>
            <p:nvPr/>
          </p:nvSpPr>
          <p:spPr>
            <a:xfrm>
              <a:off x="5410200" y="3505200"/>
              <a:ext cx="45719" cy="838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E7D2F89-F709-4B39-A10F-AEC07A5D4FBA}"/>
                </a:ext>
              </a:extLst>
            </p:cNvPr>
            <p:cNvSpPr/>
            <p:nvPr/>
          </p:nvSpPr>
          <p:spPr>
            <a:xfrm>
              <a:off x="5791200" y="3505200"/>
              <a:ext cx="45719" cy="838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15A8406-3116-4402-BCF0-2AAD8CFE917B}"/>
                </a:ext>
              </a:extLst>
            </p:cNvPr>
            <p:cNvSpPr/>
            <p:nvPr/>
          </p:nvSpPr>
          <p:spPr>
            <a:xfrm>
              <a:off x="6172200" y="3505200"/>
              <a:ext cx="45719" cy="838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EEBEC54F-920C-40D4-9843-C4A7811D0AAC}"/>
                </a:ext>
              </a:extLst>
            </p:cNvPr>
            <p:cNvCxnSpPr/>
            <p:nvPr/>
          </p:nvCxnSpPr>
          <p:spPr>
            <a:xfrm>
              <a:off x="3886200" y="3505200"/>
              <a:ext cx="381000" cy="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53">
              <a:extLst>
                <a:ext uri="{FF2B5EF4-FFF2-40B4-BE49-F238E27FC236}">
                  <a16:creationId xmlns:a16="http://schemas.microsoft.com/office/drawing/2014/main" id="{1F5312EB-2E17-4A0C-8370-093681D631C0}"/>
                </a:ext>
              </a:extLst>
            </p:cNvPr>
            <p:cNvSpPr txBox="1"/>
            <p:nvPr/>
          </p:nvSpPr>
          <p:spPr>
            <a:xfrm flipH="1">
              <a:off x="3886200" y="29718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i="1" dirty="0" err="1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err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54">
              <a:extLst>
                <a:ext uri="{FF2B5EF4-FFF2-40B4-BE49-F238E27FC236}">
                  <a16:creationId xmlns:a16="http://schemas.microsoft.com/office/drawing/2014/main" id="{7FC3F99B-BDB2-4CA1-B0A7-21EB0B617EBC}"/>
                </a:ext>
              </a:extLst>
            </p:cNvPr>
            <p:cNvSpPr txBox="1"/>
            <p:nvPr/>
          </p:nvSpPr>
          <p:spPr>
            <a:xfrm flipH="1">
              <a:off x="4648200" y="28956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Bunch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B2AAB706-2887-4FAB-92C0-027EC7EAC8C0}"/>
                </a:ext>
              </a:extLst>
            </p:cNvPr>
            <p:cNvCxnSpPr>
              <a:endCxn id="24" idx="0"/>
            </p:cNvCxnSpPr>
            <p:nvPr/>
          </p:nvCxnSpPr>
          <p:spPr>
            <a:xfrm flipH="1">
              <a:off x="4671060" y="3200400"/>
              <a:ext cx="20574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3C654948-6EC5-436E-B71A-5D128D499D0A}"/>
                </a:ext>
              </a:extLst>
            </p:cNvPr>
            <p:cNvCxnSpPr>
              <a:stCxn id="31" idx="2"/>
              <a:endCxn id="28" idx="0"/>
            </p:cNvCxnSpPr>
            <p:nvPr/>
          </p:nvCxnSpPr>
          <p:spPr>
            <a:xfrm>
              <a:off x="5181600" y="3264932"/>
              <a:ext cx="1013460" cy="2402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27834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Diagram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8016875" cy="3831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Interface</a:t>
            </a:r>
          </a:p>
        </p:txBody>
      </p:sp>
      <p:pic>
        <p:nvPicPr>
          <p:cNvPr id="2050" name="Picture 2" descr="https://www-bd.fnal.gov/Elog/getFileBinary?fileID=455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7689850" cy="4517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655638"/>
          </a:xfrm>
        </p:spPr>
        <p:txBody>
          <a:bodyPr/>
          <a:lstStyle/>
          <a:p>
            <a:r>
              <a:rPr lang="en-US" dirty="0"/>
              <a:t>System Performance</a:t>
            </a:r>
          </a:p>
        </p:txBody>
      </p:sp>
      <p:pic>
        <p:nvPicPr>
          <p:cNvPr id="3077" name="Picture 5" descr="C:\Documents and Settings\ruanjh\My Documents\My Work\paper\temp\IPAC13\digitizer-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62000"/>
            <a:ext cx="74168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B4E12-B23E-4DA7-90AC-188DB38E7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/>
              <a:t>Long pulse result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09D645-1EE2-410F-8F4B-0751AA109C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42"/>
          <a:stretch/>
        </p:blipFill>
        <p:spPr>
          <a:xfrm>
            <a:off x="1011204" y="990600"/>
            <a:ext cx="6902580" cy="52833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DCA0324-A054-4BDF-804C-49A8B1F33DC5}"/>
              </a:ext>
            </a:extLst>
          </p:cNvPr>
          <p:cNvSpPr txBox="1"/>
          <p:nvPr/>
        </p:nvSpPr>
        <p:spPr>
          <a:xfrm>
            <a:off x="6629400" y="1905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5BBE7D-E176-46F3-838F-80193182180E}"/>
              </a:ext>
            </a:extLst>
          </p:cNvPr>
          <p:cNvSpPr txBox="1"/>
          <p:nvPr/>
        </p:nvSpPr>
        <p:spPr>
          <a:xfrm>
            <a:off x="6599104" y="3352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Green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CE18E1-C9C8-4E35-BB0C-9CF66867C627}"/>
              </a:ext>
            </a:extLst>
          </p:cNvPr>
          <p:cNvSpPr txBox="1"/>
          <p:nvPr/>
        </p:nvSpPr>
        <p:spPr>
          <a:xfrm>
            <a:off x="67056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UV</a:t>
            </a:r>
          </a:p>
        </p:txBody>
      </p:sp>
    </p:spTree>
    <p:extLst>
      <p:ext uri="{BB962C8B-B14F-4D97-AF65-F5344CB8AC3E}">
        <p14:creationId xmlns:p14="http://schemas.microsoft.com/office/powerpoint/2010/main" val="959896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Laser status Monitor</a:t>
            </a:r>
          </a:p>
        </p:txBody>
      </p:sp>
      <p:pic>
        <p:nvPicPr>
          <p:cNvPr id="4098" name="Picture 2" descr="https://www-bd.fnal.gov/Elog/getFileBinary?fileID=469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2" y="1676400"/>
            <a:ext cx="4752975" cy="452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4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QE scan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32878"/>
            <a:ext cx="3886200" cy="4790924"/>
          </a:xfrm>
          <a:prstGeom prst="rect">
            <a:avLst/>
          </a:prstGeom>
        </p:spPr>
      </p:pic>
      <p:pic>
        <p:nvPicPr>
          <p:cNvPr id="3074" name="Picture 2" descr="https://www-bd.fnal.gov/Elog/getFileBinary?fileID=4697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600200"/>
            <a:ext cx="4193988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496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Laser is up running with 3MHz pulse train and 5Hz repetition frequency</a:t>
            </a:r>
          </a:p>
          <a:p>
            <a:r>
              <a:rPr lang="en-US" dirty="0"/>
              <a:t>User interface is set up</a:t>
            </a:r>
          </a:p>
          <a:p>
            <a:r>
              <a:rPr lang="en-US" dirty="0"/>
              <a:t>The longest flat pulse could be easily up to 200~300</a:t>
            </a:r>
            <a:r>
              <a:rPr lang="en-US" dirty="0">
                <a:sym typeface="Symbol"/>
              </a:rPr>
              <a:t></a:t>
            </a:r>
            <a:r>
              <a:rPr lang="en-US" dirty="0"/>
              <a:t>s. Some extensive tuning (~3-4 hours) would be  needed  for 500~600</a:t>
            </a:r>
            <a:r>
              <a:rPr lang="en-US" dirty="0">
                <a:sym typeface="Symbol"/>
              </a:rPr>
              <a:t></a:t>
            </a:r>
            <a:r>
              <a:rPr lang="en-US" dirty="0"/>
              <a:t>s long pulse train with lower </a:t>
            </a:r>
            <a:r>
              <a:rPr lang="en-US" dirty="0" err="1"/>
              <a:t>chargies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1451</TotalTime>
  <Words>829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Calibri</vt:lpstr>
      <vt:lpstr>Cambria Math</vt:lpstr>
      <vt:lpstr>Century Schoolbook</vt:lpstr>
      <vt:lpstr>Symbol</vt:lpstr>
      <vt:lpstr>Times New Roman</vt:lpstr>
      <vt:lpstr>Wingdings</vt:lpstr>
      <vt:lpstr>Wingdings 2</vt:lpstr>
      <vt:lpstr>Oriel</vt:lpstr>
      <vt:lpstr>Status for FAST drive laser system and Inverse Compton scattering</vt:lpstr>
      <vt:lpstr>Time structure</vt:lpstr>
      <vt:lpstr>System Diagram</vt:lpstr>
      <vt:lpstr>User Interface</vt:lpstr>
      <vt:lpstr>System Performance</vt:lpstr>
      <vt:lpstr>Long pulse result</vt:lpstr>
      <vt:lpstr>Laser status Monitor</vt:lpstr>
      <vt:lpstr>QE scan</vt:lpstr>
      <vt:lpstr>Current Status</vt:lpstr>
      <vt:lpstr>Inverse Compton scattering</vt:lpstr>
      <vt:lpstr>Inverse Compton scattering</vt:lpstr>
      <vt:lpstr>Inverse Compton scattering</vt:lpstr>
      <vt:lpstr>FAST capabilities</vt:lpstr>
      <vt:lpstr>Beam parameter and anticipated flux</vt:lpstr>
      <vt:lpstr>Laser cavity</vt:lpstr>
      <vt:lpstr>Schedule  and problem we faced</vt:lpstr>
    </vt:vector>
  </TitlesOfParts>
  <Company>Fermilab | Accelerator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and plan for ASTA drive laser system</dc:title>
  <dc:creator>Jinhao Ruan</dc:creator>
  <cp:lastModifiedBy>Jinhao Ruan</cp:lastModifiedBy>
  <cp:revision>18</cp:revision>
  <dcterms:created xsi:type="dcterms:W3CDTF">2013-07-22T13:43:00Z</dcterms:created>
  <dcterms:modified xsi:type="dcterms:W3CDTF">2018-03-29T14:24:28Z</dcterms:modified>
</cp:coreProperties>
</file>