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3"/>
  </p:notesMasterIdLst>
  <p:handoutMasterIdLst>
    <p:handoutMasterId r:id="rId14"/>
  </p:handoutMasterIdLst>
  <p:sldIdLst>
    <p:sldId id="265" r:id="rId3"/>
    <p:sldId id="266" r:id="rId4"/>
    <p:sldId id="267" r:id="rId5"/>
    <p:sldId id="268" r:id="rId6"/>
    <p:sldId id="269" r:id="rId7"/>
    <p:sldId id="270" r:id="rId8"/>
    <p:sldId id="271" r:id="rId9"/>
    <p:sldId id="275" r:id="rId10"/>
    <p:sldId id="273" r:id="rId11"/>
    <p:sldId id="274"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snapToObjects="1">
      <p:cViewPr varScale="1">
        <p:scale>
          <a:sx n="89" d="100"/>
          <a:sy n="89" d="100"/>
        </p:scale>
        <p:origin x="444" y="9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3/21/2018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3/21/2018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3/21/2018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Presenter | Presentation Title</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3/21/2018</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a:t>Presenter | Presentation Title</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3/21/2018</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3/21/2018</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a:t>Presenter | Presentation Title</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EAD63FCB-C847-421A-A82C-644CA8D55BDB}" type="datetime1">
              <a:rPr lang="en-US" altLang="en-US"/>
              <a:pPr/>
              <a:t>3/21/2018</a:t>
            </a:fld>
            <a:endParaRPr lang="en-US" altLang="en-US"/>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A0E092C4-48F6-48C5-B2B3-815670E99CE7}" type="datetime1">
              <a:rPr lang="en-US" altLang="en-US"/>
              <a:pPr/>
              <a:t>3/21/2018</a:t>
            </a:fld>
            <a:endParaRPr lang="en-US" altLang="en-US"/>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DD380D08-F2CA-47D3-B2B9-BCFDF76A6561}" type="datetime1">
              <a:rPr lang="en-US" altLang="en-US"/>
              <a:pPr/>
              <a:t>3/21/2018</a:t>
            </a:fld>
            <a:endParaRPr lang="en-US" altLang="en-US"/>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866E9CA-C242-476E-AC96-726DAD61F4C9}" type="datetime1">
              <a:rPr lang="en-US" altLang="en-US"/>
              <a:pPr/>
              <a:t>3/21/2018</a:t>
            </a:fld>
            <a:endParaRPr lang="en-US" altLang="en-US"/>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Presenter | Presentation Title</a:t>
            </a:r>
            <a:endParaRPr lang="en-US" b="1"/>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alpha val="8200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3/21/2018</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alpha val="8200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3/21/2018</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err="1">
                <a:latin typeface="Helvetica" panose="020B0604020202020204" pitchFamily="34" charset="0"/>
                <a:ea typeface="Geneva" pitchFamily="121" charset="-128"/>
              </a:rPr>
              <a:t>Linac</a:t>
            </a:r>
            <a:r>
              <a:rPr lang="en-US" altLang="en-US" dirty="0">
                <a:latin typeface="Helvetica" panose="020B0604020202020204" pitchFamily="34" charset="0"/>
                <a:ea typeface="Geneva" pitchFamily="121" charset="-128"/>
              </a:rPr>
              <a:t> Laser </a:t>
            </a:r>
            <a:r>
              <a:rPr lang="en-US" altLang="en-US" dirty="0" err="1">
                <a:latin typeface="Helvetica" panose="020B0604020202020204" pitchFamily="34" charset="0"/>
                <a:ea typeface="Geneva" pitchFamily="121" charset="-128"/>
              </a:rPr>
              <a:t>Notcher</a:t>
            </a:r>
            <a:r>
              <a:rPr lang="en-US" altLang="en-US" dirty="0">
                <a:latin typeface="Helvetica" panose="020B0604020202020204" pitchFamily="34" charset="0"/>
                <a:ea typeface="Geneva" pitchFamily="121" charset="-128"/>
              </a:rPr>
              <a:t> Instrumentation</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Todd Johnson</a:t>
            </a:r>
          </a:p>
          <a:p>
            <a:pPr eaLnBrk="1" hangingPunct="1"/>
            <a:r>
              <a:rPr lang="en-US" altLang="en-US" dirty="0">
                <a:latin typeface="Helvetica" panose="020B0604020202020204" pitchFamily="34" charset="0"/>
                <a:ea typeface="Geneva" pitchFamily="121" charset="-128"/>
              </a:rPr>
              <a:t>JPARC-FNAL meeting</a:t>
            </a:r>
          </a:p>
          <a:p>
            <a:pPr eaLnBrk="1" hangingPunct="1"/>
            <a:r>
              <a:rPr lang="en-US" altLang="en-US" dirty="0">
                <a:latin typeface="Helvetica" panose="020B0604020202020204" pitchFamily="34" charset="0"/>
                <a:ea typeface="Geneva" pitchFamily="121" charset="-128"/>
              </a:rPr>
              <a:t>29 March 2018</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56DC4CC-892F-4FB5-89C5-755F87F0C448}"/>
              </a:ext>
            </a:extLst>
          </p:cNvPr>
          <p:cNvSpPr>
            <a:spLocks noGrp="1"/>
          </p:cNvSpPr>
          <p:nvPr>
            <p:ph sz="half" idx="13"/>
          </p:nvPr>
        </p:nvSpPr>
        <p:spPr>
          <a:xfrm>
            <a:off x="128393" y="1709150"/>
            <a:ext cx="8675688" cy="2694401"/>
          </a:xfrm>
        </p:spPr>
        <p:txBody>
          <a:bodyPr/>
          <a:lstStyle/>
          <a:p>
            <a:pPr marL="0" indent="0" algn="ctr">
              <a:buNone/>
            </a:pPr>
            <a:r>
              <a:rPr lang="en-US" sz="3600" dirty="0">
                <a:solidFill>
                  <a:schemeClr val="tx1">
                    <a:lumMod val="40000"/>
                    <a:lumOff val="60000"/>
                  </a:schemeClr>
                </a:solidFill>
                <a:latin typeface="Monotype Corsiva" panose="03010101010201010101" pitchFamily="66" charset="0"/>
              </a:rPr>
              <a:t>Thank you for your attention!</a:t>
            </a:r>
          </a:p>
          <a:p>
            <a:pPr marL="0" indent="0" algn="ctr">
              <a:buNone/>
            </a:pPr>
            <a:endParaRPr lang="en-US" sz="3600" dirty="0">
              <a:solidFill>
                <a:schemeClr val="tx1">
                  <a:lumMod val="40000"/>
                  <a:lumOff val="60000"/>
                </a:schemeClr>
              </a:solidFill>
              <a:latin typeface="Monotype Corsiva" panose="03010101010201010101" pitchFamily="66" charset="0"/>
            </a:endParaRPr>
          </a:p>
          <a:p>
            <a:pPr marL="0" indent="0" algn="ctr">
              <a:buNone/>
            </a:pPr>
            <a:r>
              <a:rPr lang="en-US" sz="3600" dirty="0">
                <a:solidFill>
                  <a:schemeClr val="tx1">
                    <a:lumMod val="40000"/>
                    <a:lumOff val="60000"/>
                  </a:schemeClr>
                </a:solidFill>
                <a:latin typeface="Monotype Corsiva" panose="03010101010201010101" pitchFamily="66" charset="0"/>
              </a:rPr>
              <a:t>Questions?</a:t>
            </a:r>
          </a:p>
          <a:p>
            <a:endParaRPr lang="en-US" sz="3600" dirty="0">
              <a:solidFill>
                <a:schemeClr val="tx1">
                  <a:lumMod val="40000"/>
                  <a:lumOff val="60000"/>
                </a:schemeClr>
              </a:solidFill>
              <a:latin typeface="Monotype Corsiva" panose="03010101010201010101" pitchFamily="66" charset="0"/>
            </a:endParaRPr>
          </a:p>
        </p:txBody>
      </p:sp>
      <p:sp>
        <p:nvSpPr>
          <p:cNvPr id="4" name="Date Placeholder 3">
            <a:extLst>
              <a:ext uri="{FF2B5EF4-FFF2-40B4-BE49-F238E27FC236}">
                <a16:creationId xmlns:a16="http://schemas.microsoft.com/office/drawing/2014/main" id="{2320952B-A20E-4EB7-A26C-25F9C7E0E2CF}"/>
              </a:ext>
            </a:extLst>
          </p:cNvPr>
          <p:cNvSpPr>
            <a:spLocks noGrp="1"/>
          </p:cNvSpPr>
          <p:nvPr>
            <p:ph type="dt" sz="half" idx="14"/>
          </p:nvPr>
        </p:nvSpPr>
        <p:spPr/>
        <p:txBody>
          <a:bodyPr/>
          <a:lstStyle/>
          <a:p>
            <a:fld id="{A0E092C4-48F6-48C5-B2B3-815670E99CE7}" type="datetime1">
              <a:rPr lang="en-US" altLang="en-US" smtClean="0"/>
              <a:pPr/>
              <a:t>3/22/2018</a:t>
            </a:fld>
            <a:endParaRPr lang="en-US" altLang="en-US"/>
          </a:p>
        </p:txBody>
      </p:sp>
      <p:sp>
        <p:nvSpPr>
          <p:cNvPr id="5" name="Footer Placeholder 4">
            <a:extLst>
              <a:ext uri="{FF2B5EF4-FFF2-40B4-BE49-F238E27FC236}">
                <a16:creationId xmlns:a16="http://schemas.microsoft.com/office/drawing/2014/main" id="{B0ACAFC2-ECFF-4C18-8BE5-F081CA939A50}"/>
              </a:ext>
            </a:extLst>
          </p:cNvPr>
          <p:cNvSpPr>
            <a:spLocks noGrp="1"/>
          </p:cNvSpPr>
          <p:nvPr>
            <p:ph type="ftr" sz="quarter" idx="15"/>
          </p:nvPr>
        </p:nvSpPr>
        <p:spPr/>
        <p:txBody>
          <a:bodyPr/>
          <a:lstStyle/>
          <a:p>
            <a:pPr>
              <a:defRPr/>
            </a:pPr>
            <a:r>
              <a:rPr lang="en-US" dirty="0"/>
              <a:t>Todd Johnson | Laser </a:t>
            </a:r>
            <a:r>
              <a:rPr lang="en-US" dirty="0" err="1"/>
              <a:t>Notcher</a:t>
            </a:r>
            <a:r>
              <a:rPr lang="en-US" dirty="0"/>
              <a:t> Instrumentation</a:t>
            </a:r>
            <a:endParaRPr lang="en-US" b="1" dirty="0"/>
          </a:p>
        </p:txBody>
      </p:sp>
      <p:sp>
        <p:nvSpPr>
          <p:cNvPr id="6" name="Slide Number Placeholder 5">
            <a:extLst>
              <a:ext uri="{FF2B5EF4-FFF2-40B4-BE49-F238E27FC236}">
                <a16:creationId xmlns:a16="http://schemas.microsoft.com/office/drawing/2014/main" id="{94062F08-4CB0-4C58-B290-53A311B15739}"/>
              </a:ext>
            </a:extLst>
          </p:cNvPr>
          <p:cNvSpPr>
            <a:spLocks noGrp="1"/>
          </p:cNvSpPr>
          <p:nvPr>
            <p:ph type="sldNum" sz="quarter" idx="16"/>
          </p:nvPr>
        </p:nvSpPr>
        <p:spPr/>
        <p:txBody>
          <a:bodyPr/>
          <a:lstStyle/>
          <a:p>
            <a:fld id="{C2BC038B-CA57-479E-BFA9-9E819877A5DF}" type="slidenum">
              <a:rPr lang="en-US" altLang="en-US" smtClean="0"/>
              <a:pPr/>
              <a:t>10</a:t>
            </a:fld>
            <a:endParaRPr lang="en-US" altLang="en-US"/>
          </a:p>
        </p:txBody>
      </p:sp>
    </p:spTree>
    <p:extLst>
      <p:ext uri="{BB962C8B-B14F-4D97-AF65-F5344CB8AC3E}">
        <p14:creationId xmlns:p14="http://schemas.microsoft.com/office/powerpoint/2010/main" val="158072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14313" y="157957"/>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b="0" dirty="0">
                <a:latin typeface="Helvetica" panose="020B0604020202020204" pitchFamily="34" charset="0"/>
                <a:ea typeface="Geneva" pitchFamily="121" charset="-128"/>
              </a:rPr>
              <a:t>Instrumentation Requirements</a:t>
            </a:r>
          </a:p>
        </p:txBody>
      </p:sp>
      <p:sp>
        <p:nvSpPr>
          <p:cNvPr id="24578" name="Content Placeholder 29"/>
          <p:cNvSpPr>
            <a:spLocks noGrp="1"/>
          </p:cNvSpPr>
          <p:nvPr>
            <p:ph idx="1"/>
          </p:nvPr>
        </p:nvSpPr>
        <p:spPr bwMode="auto">
          <a:xfrm>
            <a:off x="228600" y="1042988"/>
            <a:ext cx="8672513"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dirty="0">
                <a:latin typeface="Helvetica" panose="020B0604020202020204" pitchFamily="34" charset="0"/>
                <a:ea typeface="Geneva" pitchFamily="121" charset="-128"/>
              </a:rPr>
              <a:t> </a:t>
            </a:r>
            <a:r>
              <a:rPr lang="en-US" altLang="en-US" sz="1600" dirty="0">
                <a:latin typeface="Helvetica" panose="020B0604020202020204" pitchFamily="34" charset="0"/>
                <a:ea typeface="Geneva" pitchFamily="121" charset="-128"/>
              </a:rPr>
              <a:t>The scope of practical diagnostic laser work is limited due to high optical power and unsecure installation area. We would therefore like to have the following information available without opening the laser enclosures:</a:t>
            </a:r>
          </a:p>
          <a:p>
            <a:pPr marL="0" indent="0" eaLnBrk="1" hangingPunct="1">
              <a:buNone/>
            </a:pPr>
            <a:endParaRPr lang="en-US" altLang="en-US" sz="1600" dirty="0">
              <a:latin typeface="Helvetica" panose="020B0604020202020204" pitchFamily="34" charset="0"/>
              <a:ea typeface="Geneva" pitchFamily="121" charset="-128"/>
            </a:endParaRPr>
          </a:p>
          <a:p>
            <a:pPr marL="0" indent="0" eaLnBrk="1" hangingPunct="1">
              <a:buNone/>
            </a:pPr>
            <a:endParaRPr lang="en-US" altLang="en-US" sz="1600" dirty="0">
              <a:latin typeface="Helvetica" panose="020B0604020202020204" pitchFamily="34" charset="0"/>
              <a:ea typeface="Geneva" pitchFamily="121" charset="-128"/>
            </a:endParaRPr>
          </a:p>
          <a:p>
            <a:r>
              <a:rPr lang="en-US" altLang="en-US" sz="1600" dirty="0">
                <a:latin typeface="Helvetica" panose="020B0604020202020204" pitchFamily="34" charset="0"/>
                <a:ea typeface="Geneva" pitchFamily="121" charset="-128"/>
              </a:rPr>
              <a:t>Power / energy readbacks for each amplifier stage.</a:t>
            </a:r>
          </a:p>
          <a:p>
            <a:endParaRPr lang="en-US" altLang="en-US" sz="1600" dirty="0">
              <a:latin typeface="Helvetica" panose="020B0604020202020204" pitchFamily="34" charset="0"/>
              <a:ea typeface="Geneva" pitchFamily="121" charset="-128"/>
            </a:endParaRPr>
          </a:p>
          <a:p>
            <a:r>
              <a:rPr lang="en-US" altLang="en-US" sz="1600" dirty="0">
                <a:latin typeface="Helvetica" panose="020B0604020202020204" pitchFamily="34" charset="0"/>
                <a:ea typeface="Geneva" pitchFamily="121" charset="-128"/>
              </a:rPr>
              <a:t>Beam position monitors for laser trajectory adjustment and stability monitoring.</a:t>
            </a:r>
          </a:p>
          <a:p>
            <a:pPr marL="0" indent="0">
              <a:buNone/>
            </a:pPr>
            <a:endParaRPr lang="en-US" altLang="en-US" sz="1600" dirty="0">
              <a:latin typeface="Helvetica" panose="020B0604020202020204" pitchFamily="34" charset="0"/>
              <a:ea typeface="Geneva" pitchFamily="121" charset="-128"/>
            </a:endParaRPr>
          </a:p>
          <a:p>
            <a:r>
              <a:rPr lang="en-US" altLang="en-US" sz="1600" dirty="0">
                <a:latin typeface="Helvetica" panose="020B0604020202020204" pitchFamily="34" charset="0"/>
                <a:ea typeface="Geneva" pitchFamily="121" charset="-128"/>
              </a:rPr>
              <a:t>Infrared cameras to monitor the laser propagation through the cavity and into the dump.</a:t>
            </a:r>
          </a:p>
          <a:p>
            <a:endParaRPr lang="en-US" altLang="en-US" sz="1600" dirty="0">
              <a:latin typeface="Helvetica" panose="020B0604020202020204" pitchFamily="34" charset="0"/>
              <a:ea typeface="Geneva" pitchFamily="121" charset="-128"/>
            </a:endParaRPr>
          </a:p>
          <a:p>
            <a:endParaRPr lang="en-US" altLang="en-US" sz="1600" dirty="0">
              <a:latin typeface="Helvetica" panose="020B0604020202020204" pitchFamily="34" charset="0"/>
              <a:ea typeface="Geneva" pitchFamily="121" charset="-128"/>
            </a:endParaRPr>
          </a:p>
          <a:p>
            <a:r>
              <a:rPr lang="en-US" altLang="en-US" sz="1600" dirty="0">
                <a:latin typeface="Helvetica" panose="020B0604020202020204" pitchFamily="34" charset="0"/>
                <a:ea typeface="Geneva" pitchFamily="121" charset="-128"/>
              </a:rPr>
              <a:t>High speed photodiodes to monitor pulse uniformity.</a:t>
            </a:r>
          </a:p>
          <a:p>
            <a:endParaRPr lang="en-US" altLang="en-US" sz="1600" dirty="0">
              <a:latin typeface="Helvetica" panose="020B0604020202020204" pitchFamily="34" charset="0"/>
              <a:ea typeface="Geneva" pitchFamily="121" charset="-128"/>
            </a:endParaRPr>
          </a:p>
          <a:p>
            <a:r>
              <a:rPr lang="en-US" altLang="en-US" sz="1600" dirty="0">
                <a:latin typeface="Helvetica" panose="020B0604020202020204" pitchFamily="34" charset="0"/>
                <a:ea typeface="Geneva" pitchFamily="121" charset="-128"/>
              </a:rPr>
              <a:t>Temperature sensors for each module and for monitoring environmental changes.</a:t>
            </a:r>
          </a:p>
          <a:p>
            <a:endParaRPr lang="en-US" altLang="en-US" sz="1600" dirty="0">
              <a:latin typeface="Helvetica" panose="020B0604020202020204" pitchFamily="34" charset="0"/>
              <a:ea typeface="Geneva" pitchFamily="121" charset="-128"/>
            </a:endParaRPr>
          </a:p>
          <a:p>
            <a:pPr marL="0" indent="0">
              <a:buNone/>
            </a:pPr>
            <a:r>
              <a:rPr lang="en-US" altLang="en-US" dirty="0">
                <a:latin typeface="Helvetica" panose="020B0604020202020204" pitchFamily="34" charset="0"/>
                <a:ea typeface="Geneva" pitchFamily="121" charset="-128"/>
              </a:rPr>
              <a:t>  </a:t>
            </a:r>
          </a:p>
          <a:p>
            <a:pPr marL="0" indent="0">
              <a:buNone/>
            </a:pPr>
            <a:endParaRPr lang="en-US" altLang="en-US" dirty="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4DD9356F-AFC1-46DA-ACC5-77A7E9A7C83A}" type="datetime1">
              <a:rPr lang="en-US" altLang="en-US" sz="1200">
                <a:solidFill>
                  <a:srgbClr val="004C97"/>
                </a:solidFill>
                <a:latin typeface="Helvetica" panose="020B0604020202020204" pitchFamily="34" charset="0"/>
              </a:rPr>
              <a:pPr eaLnBrk="1" hangingPunct="1"/>
              <a:t>3/21/2018</a:t>
            </a:fld>
            <a:endParaRPr lang="en-US" altLang="en-US" sz="1200">
              <a:solidFill>
                <a:srgbClr val="004C97"/>
              </a:solidFill>
              <a:latin typeface="Helvetica" panose="020B0604020202020204" pitchFamily="34" charset="0"/>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9"/>
          <p:cNvSpPr>
            <a:spLocks noGrp="1"/>
          </p:cNvSpPr>
          <p:nvPr>
            <p:ph sz="half" idx="13"/>
          </p:nvPr>
        </p:nvSpPr>
        <p:spPr bwMode="auto">
          <a:xfrm>
            <a:off x="198238" y="112734"/>
            <a:ext cx="8675688" cy="6160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00050" lvl="1" indent="0" algn="just">
              <a:buNone/>
            </a:pPr>
            <a:r>
              <a:rPr lang="en-US" altLang="en-US" dirty="0">
                <a:latin typeface="Helvetica" panose="020B0604020202020204" pitchFamily="34" charset="0"/>
                <a:ea typeface="Geneva" pitchFamily="121" charset="-128"/>
              </a:rPr>
              <a:t>            Energy monitors for pulsed free-space amplifiers</a:t>
            </a:r>
          </a:p>
          <a:p>
            <a:pPr marL="400050" lvl="1" indent="0" algn="just">
              <a:buNone/>
            </a:pPr>
            <a:endParaRPr lang="en-US" altLang="en-US" sz="1600" dirty="0">
              <a:latin typeface="Helvetica" panose="020B0604020202020204" pitchFamily="34" charset="0"/>
              <a:ea typeface="Geneva" pitchFamily="121" charset="-128"/>
            </a:endParaRPr>
          </a:p>
          <a:p>
            <a:pPr marL="400050" lvl="1" indent="0" algn="just">
              <a:buNone/>
            </a:pPr>
            <a:r>
              <a:rPr lang="en-US" altLang="en-US" sz="1600" dirty="0">
                <a:latin typeface="Helvetica" panose="020B0604020202020204" pitchFamily="34" charset="0"/>
                <a:ea typeface="Geneva" pitchFamily="121" charset="-128"/>
              </a:rPr>
              <a:t>It was desired to use integrating spheres to reduce effects of beam steering on the energy readings.  Spheres were fabricated in-house from 50mm copper floats internally coated with a BaSO4 reflective layer and fitted with a central spherical baffle and a photodiode.</a:t>
            </a:r>
          </a:p>
          <a:p>
            <a:pPr marL="400050" lvl="1" indent="0" algn="just">
              <a:buNone/>
            </a:pPr>
            <a:r>
              <a:rPr lang="en-US" altLang="en-US" sz="1600" dirty="0">
                <a:latin typeface="Helvetica" panose="020B0604020202020204" pitchFamily="34" charset="0"/>
                <a:ea typeface="Geneva" pitchFamily="121" charset="-128"/>
              </a:rPr>
              <a:t>Spheres sample laser light leaking through existing mirrors.</a:t>
            </a:r>
          </a:p>
          <a:p>
            <a:pPr marL="400050" lvl="1" indent="0" algn="just">
              <a:buNone/>
            </a:pPr>
            <a:r>
              <a:rPr lang="en-US" altLang="en-US" sz="1600" dirty="0">
                <a:latin typeface="Helvetica" panose="020B0604020202020204" pitchFamily="34" charset="0"/>
                <a:ea typeface="Geneva" pitchFamily="121" charset="-128"/>
              </a:rPr>
              <a:t>Photodiode currents are integrated during each </a:t>
            </a:r>
            <a:r>
              <a:rPr lang="en-US" altLang="en-US" sz="1600" dirty="0" err="1">
                <a:latin typeface="Helvetica" panose="020B0604020202020204" pitchFamily="34" charset="0"/>
                <a:ea typeface="Geneva" pitchFamily="121" charset="-128"/>
              </a:rPr>
              <a:t>Linac</a:t>
            </a:r>
            <a:r>
              <a:rPr lang="en-US" altLang="en-US" sz="1600" dirty="0">
                <a:latin typeface="Helvetica" panose="020B0604020202020204" pitchFamily="34" charset="0"/>
                <a:ea typeface="Geneva" pitchFamily="121" charset="-128"/>
              </a:rPr>
              <a:t> cycle. </a:t>
            </a:r>
            <a:r>
              <a:rPr lang="en-US" sz="1600" dirty="0"/>
              <a:t>(40 </a:t>
            </a:r>
            <a:r>
              <a:rPr lang="en-US" sz="1600" dirty="0" err="1"/>
              <a:t>uS</a:t>
            </a:r>
            <a:r>
              <a:rPr lang="en-US" sz="1600" dirty="0"/>
              <a:t> every 66mS)</a:t>
            </a:r>
            <a:endParaRPr lang="en-US" altLang="en-US" sz="1600" dirty="0">
              <a:latin typeface="Helvetica" panose="020B0604020202020204" pitchFamily="34" charset="0"/>
              <a:ea typeface="Geneva" pitchFamily="121" charset="-128"/>
            </a:endParaRPr>
          </a:p>
          <a:p>
            <a:pPr marL="400050" lvl="1" indent="0" algn="just">
              <a:buNone/>
            </a:pPr>
            <a:endParaRPr lang="en-US" altLang="en-US" sz="1600" dirty="0">
              <a:latin typeface="Helvetica" panose="020B0604020202020204" pitchFamily="34" charset="0"/>
              <a:ea typeface="Geneva" pitchFamily="121" charset="-128"/>
            </a:endParaRPr>
          </a:p>
        </p:txBody>
      </p:sp>
      <p:sp>
        <p:nvSpPr>
          <p:cNvPr id="25602" name="Date Placeholder 6"/>
          <p:cNvSpPr>
            <a:spLocks noGrp="1"/>
          </p:cNvSpPr>
          <p:nvPr>
            <p:ph type="dt" sz="quarter" idx="1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FC989388-6A8B-4527-A0DF-C8A7637E0C2C}" type="datetime1">
              <a:rPr lang="en-US" altLang="en-US" sz="1200">
                <a:solidFill>
                  <a:srgbClr val="004C97"/>
                </a:solidFill>
                <a:latin typeface="Helvetica" panose="020B0604020202020204" pitchFamily="34" charset="0"/>
              </a:rPr>
              <a:pPr eaLnBrk="1" hangingPunct="1"/>
              <a:t>3/22/2018</a:t>
            </a:fld>
            <a:endParaRPr lang="en-US" altLang="en-US" sz="1200">
              <a:solidFill>
                <a:srgbClr val="004C97"/>
              </a:solidFill>
              <a:latin typeface="Helvetica" panose="020B0604020202020204" pitchFamily="34" charset="0"/>
            </a:endParaRPr>
          </a:p>
        </p:txBody>
      </p:sp>
      <p:sp>
        <p:nvSpPr>
          <p:cNvPr id="25603" name="Footer Placeholder 7"/>
          <p:cNvSpPr>
            <a:spLocks noGrp="1"/>
          </p:cNvSpPr>
          <p:nvPr>
            <p:ph type="ftr"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sz="1200" dirty="0"/>
              <a:t>Todd Johnson | Laser </a:t>
            </a:r>
            <a:r>
              <a:rPr lang="en-US" sz="1200" dirty="0" err="1"/>
              <a:t>Notcher</a:t>
            </a:r>
            <a:r>
              <a:rPr lang="en-US" sz="1200" dirty="0"/>
              <a:t> Instrumentation</a:t>
            </a:r>
            <a:endParaRPr lang="en-US" sz="1200" b="1" dirty="0"/>
          </a:p>
          <a:p>
            <a:pPr eaLnBrk="1" hangingPunct="1"/>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5604" name="Slide Number Placeholder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AEE3222A-B585-474B-B973-7A492478E925}"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pic>
        <p:nvPicPr>
          <p:cNvPr id="3" name="Picture 2">
            <a:extLst>
              <a:ext uri="{FF2B5EF4-FFF2-40B4-BE49-F238E27FC236}">
                <a16:creationId xmlns:a16="http://schemas.microsoft.com/office/drawing/2014/main" id="{45559A98-1E48-4101-B259-074A69EB54E2}"/>
              </a:ext>
            </a:extLst>
          </p:cNvPr>
          <p:cNvPicPr>
            <a:picLocks noChangeAspect="1"/>
          </p:cNvPicPr>
          <p:nvPr/>
        </p:nvPicPr>
        <p:blipFill>
          <a:blip r:embed="rId2"/>
          <a:stretch>
            <a:fillRect/>
          </a:stretch>
        </p:blipFill>
        <p:spPr>
          <a:xfrm>
            <a:off x="773865" y="2217107"/>
            <a:ext cx="3159953" cy="4055900"/>
          </a:xfrm>
          <a:prstGeom prst="rect">
            <a:avLst/>
          </a:prstGeom>
        </p:spPr>
      </p:pic>
      <p:pic>
        <p:nvPicPr>
          <p:cNvPr id="5" name="Picture 4">
            <a:extLst>
              <a:ext uri="{FF2B5EF4-FFF2-40B4-BE49-F238E27FC236}">
                <a16:creationId xmlns:a16="http://schemas.microsoft.com/office/drawing/2014/main" id="{358B1688-2F32-438B-981C-2FAF79C044D5}"/>
              </a:ext>
            </a:extLst>
          </p:cNvPr>
          <p:cNvPicPr>
            <a:picLocks noChangeAspect="1"/>
          </p:cNvPicPr>
          <p:nvPr/>
        </p:nvPicPr>
        <p:blipFill>
          <a:blip r:embed="rId3"/>
          <a:stretch>
            <a:fillRect/>
          </a:stretch>
        </p:blipFill>
        <p:spPr>
          <a:xfrm>
            <a:off x="4411856" y="2217106"/>
            <a:ext cx="4087010" cy="3985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38BEB3-FA95-4F87-AA95-E6521763837E}"/>
              </a:ext>
            </a:extLst>
          </p:cNvPr>
          <p:cNvSpPr>
            <a:spLocks noGrp="1"/>
          </p:cNvSpPr>
          <p:nvPr>
            <p:ph sz="half" idx="13"/>
          </p:nvPr>
        </p:nvSpPr>
        <p:spPr>
          <a:xfrm>
            <a:off x="0" y="200416"/>
            <a:ext cx="9144000" cy="5830497"/>
          </a:xfrm>
        </p:spPr>
        <p:txBody>
          <a:bodyPr/>
          <a:lstStyle/>
          <a:p>
            <a:pPr marL="0" indent="0">
              <a:buNone/>
            </a:pPr>
            <a:r>
              <a:rPr lang="en-US" sz="2200" dirty="0"/>
              <a:t>                                 Optical Beam Position Monitors</a:t>
            </a:r>
          </a:p>
          <a:p>
            <a:pPr marL="0" indent="0">
              <a:buNone/>
            </a:pPr>
            <a:r>
              <a:rPr lang="en-US" dirty="0"/>
              <a:t>  </a:t>
            </a:r>
          </a:p>
          <a:p>
            <a:pPr marL="0" indent="0">
              <a:buNone/>
            </a:pPr>
            <a:r>
              <a:rPr lang="en-US" sz="1600" dirty="0"/>
              <a:t>   Based on Hamamatsu position sensing detectors (PSD) with 9 x 9mm active area.</a:t>
            </a:r>
            <a:br>
              <a:rPr lang="en-US" sz="1600" dirty="0"/>
            </a:br>
            <a:r>
              <a:rPr lang="en-US" sz="1600" dirty="0"/>
              <a:t>   Readings are integrated during each </a:t>
            </a:r>
            <a:r>
              <a:rPr lang="en-US" sz="1600" dirty="0" err="1"/>
              <a:t>Linac</a:t>
            </a:r>
            <a:r>
              <a:rPr lang="en-US" sz="1600" dirty="0"/>
              <a:t> cycle.</a:t>
            </a:r>
          </a:p>
          <a:p>
            <a:pPr marL="0" indent="0">
              <a:buNone/>
            </a:pPr>
            <a:r>
              <a:rPr lang="en-US" sz="1600" dirty="0"/>
              <a:t>   Measures laser light leaking through a mirror or reflected from an AR coated window.</a:t>
            </a:r>
          </a:p>
          <a:p>
            <a:pPr marL="0" indent="0">
              <a:buNone/>
            </a:pPr>
            <a:endParaRPr lang="en-US" dirty="0"/>
          </a:p>
        </p:txBody>
      </p:sp>
      <p:sp>
        <p:nvSpPr>
          <p:cNvPr id="4" name="Date Placeholder 3">
            <a:extLst>
              <a:ext uri="{FF2B5EF4-FFF2-40B4-BE49-F238E27FC236}">
                <a16:creationId xmlns:a16="http://schemas.microsoft.com/office/drawing/2014/main" id="{B1EA1B19-74B5-4128-9DFE-4BBD3D5BFB13}"/>
              </a:ext>
            </a:extLst>
          </p:cNvPr>
          <p:cNvSpPr>
            <a:spLocks noGrp="1"/>
          </p:cNvSpPr>
          <p:nvPr>
            <p:ph type="dt" sz="half" idx="14"/>
          </p:nvPr>
        </p:nvSpPr>
        <p:spPr/>
        <p:txBody>
          <a:bodyPr/>
          <a:lstStyle/>
          <a:p>
            <a:fld id="{A0E092C4-48F6-48C5-B2B3-815670E99CE7}" type="datetime1">
              <a:rPr lang="en-US" altLang="en-US" smtClean="0"/>
              <a:pPr/>
              <a:t>3/21/2018</a:t>
            </a:fld>
            <a:endParaRPr lang="en-US" altLang="en-US"/>
          </a:p>
        </p:txBody>
      </p:sp>
      <p:sp>
        <p:nvSpPr>
          <p:cNvPr id="5" name="Footer Placeholder 4">
            <a:extLst>
              <a:ext uri="{FF2B5EF4-FFF2-40B4-BE49-F238E27FC236}">
                <a16:creationId xmlns:a16="http://schemas.microsoft.com/office/drawing/2014/main" id="{BF48018F-1F5F-41B9-879A-461FF6BDE19A}"/>
              </a:ext>
            </a:extLst>
          </p:cNvPr>
          <p:cNvSpPr>
            <a:spLocks noGrp="1"/>
          </p:cNvSpPr>
          <p:nvPr>
            <p:ph type="ftr" sz="quarter" idx="15"/>
          </p:nvPr>
        </p:nvSpPr>
        <p:spPr>
          <a:xfrm>
            <a:off x="452437" y="6515100"/>
            <a:ext cx="5373688" cy="241300"/>
          </a:xfrm>
        </p:spPr>
        <p:txBody>
          <a:bodyPr/>
          <a:lstStyle/>
          <a:p>
            <a:pPr>
              <a:defRPr/>
            </a:pPr>
            <a:r>
              <a:rPr lang="en-US" dirty="0"/>
              <a:t>Todd Johnson | Laser </a:t>
            </a:r>
            <a:r>
              <a:rPr lang="en-US" dirty="0" err="1"/>
              <a:t>Notcher</a:t>
            </a:r>
            <a:r>
              <a:rPr lang="en-US" dirty="0"/>
              <a:t> Instrumentation</a:t>
            </a:r>
            <a:endParaRPr lang="en-US" b="1" dirty="0"/>
          </a:p>
          <a:p>
            <a:pPr>
              <a:defRPr/>
            </a:pPr>
            <a:endParaRPr lang="en-US" b="1" dirty="0"/>
          </a:p>
        </p:txBody>
      </p:sp>
      <p:sp>
        <p:nvSpPr>
          <p:cNvPr id="6" name="Slide Number Placeholder 5">
            <a:extLst>
              <a:ext uri="{FF2B5EF4-FFF2-40B4-BE49-F238E27FC236}">
                <a16:creationId xmlns:a16="http://schemas.microsoft.com/office/drawing/2014/main" id="{1E77B7D2-29D2-43DE-A179-4EE96B851E5E}"/>
              </a:ext>
            </a:extLst>
          </p:cNvPr>
          <p:cNvSpPr>
            <a:spLocks noGrp="1"/>
          </p:cNvSpPr>
          <p:nvPr>
            <p:ph type="sldNum" sz="quarter" idx="16"/>
          </p:nvPr>
        </p:nvSpPr>
        <p:spPr/>
        <p:txBody>
          <a:bodyPr/>
          <a:lstStyle/>
          <a:p>
            <a:fld id="{C2BC038B-CA57-479E-BFA9-9E819877A5DF}" type="slidenum">
              <a:rPr lang="en-US" altLang="en-US" smtClean="0"/>
              <a:pPr/>
              <a:t>4</a:t>
            </a:fld>
            <a:endParaRPr lang="en-US" altLang="en-US"/>
          </a:p>
        </p:txBody>
      </p:sp>
      <p:pic>
        <p:nvPicPr>
          <p:cNvPr id="17" name="Picture 16">
            <a:extLst>
              <a:ext uri="{FF2B5EF4-FFF2-40B4-BE49-F238E27FC236}">
                <a16:creationId xmlns:a16="http://schemas.microsoft.com/office/drawing/2014/main" id="{912EEF27-7041-4977-97FE-EBF80E465960}"/>
              </a:ext>
            </a:extLst>
          </p:cNvPr>
          <p:cNvPicPr>
            <a:picLocks noChangeAspect="1"/>
          </p:cNvPicPr>
          <p:nvPr/>
        </p:nvPicPr>
        <p:blipFill>
          <a:blip r:embed="rId2"/>
          <a:stretch>
            <a:fillRect/>
          </a:stretch>
        </p:blipFill>
        <p:spPr>
          <a:xfrm>
            <a:off x="67261" y="2091847"/>
            <a:ext cx="4204114" cy="3963375"/>
          </a:xfrm>
          <a:prstGeom prst="rect">
            <a:avLst/>
          </a:prstGeom>
        </p:spPr>
      </p:pic>
      <p:pic>
        <p:nvPicPr>
          <p:cNvPr id="21" name="Picture 20">
            <a:extLst>
              <a:ext uri="{FF2B5EF4-FFF2-40B4-BE49-F238E27FC236}">
                <a16:creationId xmlns:a16="http://schemas.microsoft.com/office/drawing/2014/main" id="{2D03AFD1-0853-44BF-A28C-782D3884BC0F}"/>
              </a:ext>
            </a:extLst>
          </p:cNvPr>
          <p:cNvPicPr>
            <a:picLocks noChangeAspect="1"/>
          </p:cNvPicPr>
          <p:nvPr/>
        </p:nvPicPr>
        <p:blipFill>
          <a:blip r:embed="rId3"/>
          <a:stretch>
            <a:fillRect/>
          </a:stretch>
        </p:blipFill>
        <p:spPr>
          <a:xfrm>
            <a:off x="4549680" y="2091847"/>
            <a:ext cx="4493895" cy="3939066"/>
          </a:xfrm>
          <a:prstGeom prst="rect">
            <a:avLst/>
          </a:prstGeom>
        </p:spPr>
      </p:pic>
    </p:spTree>
    <p:extLst>
      <p:ext uri="{BB962C8B-B14F-4D97-AF65-F5344CB8AC3E}">
        <p14:creationId xmlns:p14="http://schemas.microsoft.com/office/powerpoint/2010/main" val="347996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817AB99-F799-4F94-8331-CF76EDB6163C}"/>
              </a:ext>
            </a:extLst>
          </p:cNvPr>
          <p:cNvSpPr>
            <a:spLocks noGrp="1"/>
          </p:cNvSpPr>
          <p:nvPr>
            <p:ph sz="half" idx="13"/>
          </p:nvPr>
        </p:nvSpPr>
        <p:spPr>
          <a:xfrm>
            <a:off x="228601" y="112734"/>
            <a:ext cx="8675688" cy="5918179"/>
          </a:xfrm>
        </p:spPr>
        <p:txBody>
          <a:bodyPr/>
          <a:lstStyle/>
          <a:p>
            <a:pPr marL="0" indent="0">
              <a:buNone/>
            </a:pPr>
            <a:r>
              <a:rPr lang="en-US" dirty="0"/>
              <a:t>                         Optical Beam Position Monitors</a:t>
            </a:r>
          </a:p>
          <a:p>
            <a:pPr marL="0" indent="0">
              <a:buNone/>
            </a:pPr>
            <a:endParaRPr lang="en-US" dirty="0"/>
          </a:p>
        </p:txBody>
      </p:sp>
      <p:sp>
        <p:nvSpPr>
          <p:cNvPr id="4" name="Date Placeholder 3">
            <a:extLst>
              <a:ext uri="{FF2B5EF4-FFF2-40B4-BE49-F238E27FC236}">
                <a16:creationId xmlns:a16="http://schemas.microsoft.com/office/drawing/2014/main" id="{1AEE4572-146C-498C-A51A-82043AF34235}"/>
              </a:ext>
            </a:extLst>
          </p:cNvPr>
          <p:cNvSpPr>
            <a:spLocks noGrp="1"/>
          </p:cNvSpPr>
          <p:nvPr>
            <p:ph type="dt" sz="half" idx="14"/>
          </p:nvPr>
        </p:nvSpPr>
        <p:spPr/>
        <p:txBody>
          <a:bodyPr/>
          <a:lstStyle/>
          <a:p>
            <a:fld id="{A0E092C4-48F6-48C5-B2B3-815670E99CE7}" type="datetime1">
              <a:rPr lang="en-US" altLang="en-US" smtClean="0"/>
              <a:pPr/>
              <a:t>3/21/2018</a:t>
            </a:fld>
            <a:endParaRPr lang="en-US" altLang="en-US"/>
          </a:p>
        </p:txBody>
      </p:sp>
      <p:sp>
        <p:nvSpPr>
          <p:cNvPr id="5" name="Footer Placeholder 4">
            <a:extLst>
              <a:ext uri="{FF2B5EF4-FFF2-40B4-BE49-F238E27FC236}">
                <a16:creationId xmlns:a16="http://schemas.microsoft.com/office/drawing/2014/main" id="{72712647-A6AD-4234-9625-367564CE68F4}"/>
              </a:ext>
            </a:extLst>
          </p:cNvPr>
          <p:cNvSpPr>
            <a:spLocks noGrp="1"/>
          </p:cNvSpPr>
          <p:nvPr>
            <p:ph type="ftr" sz="quarter" idx="15"/>
          </p:nvPr>
        </p:nvSpPr>
        <p:spPr/>
        <p:txBody>
          <a:bodyPr/>
          <a:lstStyle/>
          <a:p>
            <a:pPr>
              <a:defRPr/>
            </a:pPr>
            <a:r>
              <a:rPr lang="en-US" dirty="0"/>
              <a:t>Todd Johnson | Laser </a:t>
            </a:r>
            <a:r>
              <a:rPr lang="en-US" dirty="0" err="1"/>
              <a:t>Notcher</a:t>
            </a:r>
            <a:r>
              <a:rPr lang="en-US" dirty="0"/>
              <a:t> Instrumentation</a:t>
            </a:r>
            <a:endParaRPr lang="en-US" b="1" dirty="0"/>
          </a:p>
        </p:txBody>
      </p:sp>
      <p:sp>
        <p:nvSpPr>
          <p:cNvPr id="6" name="Slide Number Placeholder 5">
            <a:extLst>
              <a:ext uri="{FF2B5EF4-FFF2-40B4-BE49-F238E27FC236}">
                <a16:creationId xmlns:a16="http://schemas.microsoft.com/office/drawing/2014/main" id="{0CACCD84-8901-4942-8689-C314F51B6A7A}"/>
              </a:ext>
            </a:extLst>
          </p:cNvPr>
          <p:cNvSpPr>
            <a:spLocks noGrp="1"/>
          </p:cNvSpPr>
          <p:nvPr>
            <p:ph type="sldNum" sz="quarter" idx="16"/>
          </p:nvPr>
        </p:nvSpPr>
        <p:spPr/>
        <p:txBody>
          <a:bodyPr/>
          <a:lstStyle/>
          <a:p>
            <a:fld id="{C2BC038B-CA57-479E-BFA9-9E819877A5DF}" type="slidenum">
              <a:rPr lang="en-US" altLang="en-US" smtClean="0"/>
              <a:pPr/>
              <a:t>5</a:t>
            </a:fld>
            <a:endParaRPr lang="en-US" altLang="en-US"/>
          </a:p>
        </p:txBody>
      </p:sp>
      <p:pic>
        <p:nvPicPr>
          <p:cNvPr id="17" name="Picture 16">
            <a:extLst>
              <a:ext uri="{FF2B5EF4-FFF2-40B4-BE49-F238E27FC236}">
                <a16:creationId xmlns:a16="http://schemas.microsoft.com/office/drawing/2014/main" id="{E74D693C-579E-4772-A230-DECBB52F28D4}"/>
              </a:ext>
            </a:extLst>
          </p:cNvPr>
          <p:cNvPicPr>
            <a:picLocks noChangeAspect="1"/>
          </p:cNvPicPr>
          <p:nvPr/>
        </p:nvPicPr>
        <p:blipFill>
          <a:blip r:embed="rId2"/>
          <a:stretch>
            <a:fillRect/>
          </a:stretch>
        </p:blipFill>
        <p:spPr>
          <a:xfrm>
            <a:off x="1007034" y="541411"/>
            <a:ext cx="7047202" cy="5636112"/>
          </a:xfrm>
          <a:prstGeom prst="rect">
            <a:avLst/>
          </a:prstGeom>
        </p:spPr>
      </p:pic>
    </p:spTree>
    <p:extLst>
      <p:ext uri="{BB962C8B-B14F-4D97-AF65-F5344CB8AC3E}">
        <p14:creationId xmlns:p14="http://schemas.microsoft.com/office/powerpoint/2010/main" val="9683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D678E79-D716-48E2-AACA-C9CA5E177990}"/>
              </a:ext>
            </a:extLst>
          </p:cNvPr>
          <p:cNvSpPr>
            <a:spLocks noGrp="1"/>
          </p:cNvSpPr>
          <p:nvPr>
            <p:ph sz="half" idx="13"/>
          </p:nvPr>
        </p:nvSpPr>
        <p:spPr>
          <a:xfrm>
            <a:off x="228601" y="87682"/>
            <a:ext cx="8675688" cy="5943231"/>
          </a:xfrm>
        </p:spPr>
        <p:txBody>
          <a:bodyPr/>
          <a:lstStyle/>
          <a:p>
            <a:pPr marL="0" indent="0">
              <a:buNone/>
            </a:pPr>
            <a:r>
              <a:rPr lang="en-US" dirty="0"/>
              <a:t>                                     Infrared cameras</a:t>
            </a:r>
          </a:p>
          <a:p>
            <a:pPr marL="0" indent="0">
              <a:buNone/>
            </a:pPr>
            <a:endParaRPr lang="en-US" dirty="0"/>
          </a:p>
        </p:txBody>
      </p:sp>
      <p:sp>
        <p:nvSpPr>
          <p:cNvPr id="4" name="Date Placeholder 3">
            <a:extLst>
              <a:ext uri="{FF2B5EF4-FFF2-40B4-BE49-F238E27FC236}">
                <a16:creationId xmlns:a16="http://schemas.microsoft.com/office/drawing/2014/main" id="{B8D93FE7-BFB7-488E-B46C-A78FB0D3B8EC}"/>
              </a:ext>
            </a:extLst>
          </p:cNvPr>
          <p:cNvSpPr>
            <a:spLocks noGrp="1"/>
          </p:cNvSpPr>
          <p:nvPr>
            <p:ph type="dt" sz="half" idx="14"/>
          </p:nvPr>
        </p:nvSpPr>
        <p:spPr/>
        <p:txBody>
          <a:bodyPr/>
          <a:lstStyle/>
          <a:p>
            <a:fld id="{A0E092C4-48F6-48C5-B2B3-815670E99CE7}" type="datetime1">
              <a:rPr lang="en-US" altLang="en-US" smtClean="0"/>
              <a:pPr/>
              <a:t>3/21/2018</a:t>
            </a:fld>
            <a:endParaRPr lang="en-US" altLang="en-US"/>
          </a:p>
        </p:txBody>
      </p:sp>
      <p:sp>
        <p:nvSpPr>
          <p:cNvPr id="5" name="Footer Placeholder 4">
            <a:extLst>
              <a:ext uri="{FF2B5EF4-FFF2-40B4-BE49-F238E27FC236}">
                <a16:creationId xmlns:a16="http://schemas.microsoft.com/office/drawing/2014/main" id="{F352B366-2A1C-402E-9C02-65CB6888A865}"/>
              </a:ext>
            </a:extLst>
          </p:cNvPr>
          <p:cNvSpPr>
            <a:spLocks noGrp="1"/>
          </p:cNvSpPr>
          <p:nvPr>
            <p:ph type="ftr" sz="quarter" idx="15"/>
          </p:nvPr>
        </p:nvSpPr>
        <p:spPr/>
        <p:txBody>
          <a:bodyPr/>
          <a:lstStyle/>
          <a:p>
            <a:pPr>
              <a:defRPr/>
            </a:pPr>
            <a:r>
              <a:rPr lang="en-US" dirty="0"/>
              <a:t>Todd Johnson | Laser </a:t>
            </a:r>
            <a:r>
              <a:rPr lang="en-US" dirty="0" err="1"/>
              <a:t>Notcher</a:t>
            </a:r>
            <a:r>
              <a:rPr lang="en-US" dirty="0"/>
              <a:t> Instrumentation</a:t>
            </a:r>
            <a:endParaRPr lang="en-US" b="1" dirty="0"/>
          </a:p>
          <a:p>
            <a:pPr>
              <a:defRPr/>
            </a:pPr>
            <a:endParaRPr lang="en-US" b="1" dirty="0"/>
          </a:p>
        </p:txBody>
      </p:sp>
      <p:sp>
        <p:nvSpPr>
          <p:cNvPr id="6" name="Slide Number Placeholder 5">
            <a:extLst>
              <a:ext uri="{FF2B5EF4-FFF2-40B4-BE49-F238E27FC236}">
                <a16:creationId xmlns:a16="http://schemas.microsoft.com/office/drawing/2014/main" id="{6941E800-1555-4C5F-8B1D-9750CA6D3140}"/>
              </a:ext>
            </a:extLst>
          </p:cNvPr>
          <p:cNvSpPr>
            <a:spLocks noGrp="1"/>
          </p:cNvSpPr>
          <p:nvPr>
            <p:ph type="sldNum" sz="quarter" idx="16"/>
          </p:nvPr>
        </p:nvSpPr>
        <p:spPr/>
        <p:txBody>
          <a:bodyPr/>
          <a:lstStyle/>
          <a:p>
            <a:fld id="{C2BC038B-CA57-479E-BFA9-9E819877A5DF}" type="slidenum">
              <a:rPr lang="en-US" altLang="en-US" smtClean="0"/>
              <a:pPr/>
              <a:t>6</a:t>
            </a:fld>
            <a:endParaRPr lang="en-US" altLang="en-US"/>
          </a:p>
        </p:txBody>
      </p:sp>
      <p:pic>
        <p:nvPicPr>
          <p:cNvPr id="9" name="Picture 8">
            <a:extLst>
              <a:ext uri="{FF2B5EF4-FFF2-40B4-BE49-F238E27FC236}">
                <a16:creationId xmlns:a16="http://schemas.microsoft.com/office/drawing/2014/main" id="{F9E5BFE0-595A-41A5-8F0D-68BB07FC159F}"/>
              </a:ext>
            </a:extLst>
          </p:cNvPr>
          <p:cNvPicPr>
            <a:picLocks noChangeAspect="1"/>
          </p:cNvPicPr>
          <p:nvPr/>
        </p:nvPicPr>
        <p:blipFill>
          <a:blip r:embed="rId2"/>
          <a:stretch>
            <a:fillRect/>
          </a:stretch>
        </p:blipFill>
        <p:spPr>
          <a:xfrm rot="5195881">
            <a:off x="645685" y="404756"/>
            <a:ext cx="2430527" cy="2611677"/>
          </a:xfrm>
          <a:prstGeom prst="rect">
            <a:avLst/>
          </a:prstGeom>
        </p:spPr>
      </p:pic>
      <p:sp>
        <p:nvSpPr>
          <p:cNvPr id="10" name="TextBox 9">
            <a:extLst>
              <a:ext uri="{FF2B5EF4-FFF2-40B4-BE49-F238E27FC236}">
                <a16:creationId xmlns:a16="http://schemas.microsoft.com/office/drawing/2014/main" id="{C7C67CFA-F532-4698-A37C-D9325C46095A}"/>
              </a:ext>
            </a:extLst>
          </p:cNvPr>
          <p:cNvSpPr txBox="1"/>
          <p:nvPr/>
        </p:nvSpPr>
        <p:spPr>
          <a:xfrm>
            <a:off x="3041695" y="934447"/>
            <a:ext cx="5087035" cy="1477328"/>
          </a:xfrm>
          <a:prstGeom prst="rect">
            <a:avLst/>
          </a:prstGeom>
          <a:noFill/>
        </p:spPr>
        <p:txBody>
          <a:bodyPr wrap="square" rtlCol="0">
            <a:spAutoFit/>
          </a:bodyPr>
          <a:lstStyle/>
          <a:p>
            <a:r>
              <a:rPr lang="en-US" sz="1800" dirty="0">
                <a:solidFill>
                  <a:srgbClr val="404040"/>
                </a:solidFill>
              </a:rPr>
              <a:t>We use an inexpensive monochrome webcam</a:t>
            </a:r>
          </a:p>
          <a:p>
            <a:r>
              <a:rPr lang="en-US" sz="1800" dirty="0">
                <a:solidFill>
                  <a:srgbClr val="404040"/>
                </a:solidFill>
              </a:rPr>
              <a:t>with the IR filter removed.</a:t>
            </a:r>
          </a:p>
          <a:p>
            <a:r>
              <a:rPr lang="en-US" sz="1800" dirty="0">
                <a:solidFill>
                  <a:srgbClr val="404040"/>
                </a:solidFill>
              </a:rPr>
              <a:t>0.05% of the laser light leaks through the first cavity mirror and projects onto the frosted rear mirror surface, and is then imaged by the camera.</a:t>
            </a:r>
          </a:p>
        </p:txBody>
      </p:sp>
      <p:pic>
        <p:nvPicPr>
          <p:cNvPr id="20" name="Picture 19">
            <a:extLst>
              <a:ext uri="{FF2B5EF4-FFF2-40B4-BE49-F238E27FC236}">
                <a16:creationId xmlns:a16="http://schemas.microsoft.com/office/drawing/2014/main" id="{59C6E4C3-33F4-415A-969A-75C11C9FA2A7}"/>
              </a:ext>
            </a:extLst>
          </p:cNvPr>
          <p:cNvPicPr>
            <a:picLocks noChangeAspect="1"/>
          </p:cNvPicPr>
          <p:nvPr/>
        </p:nvPicPr>
        <p:blipFill>
          <a:blip r:embed="rId3"/>
          <a:stretch>
            <a:fillRect/>
          </a:stretch>
        </p:blipFill>
        <p:spPr>
          <a:xfrm>
            <a:off x="1148035" y="2717629"/>
            <a:ext cx="6445819" cy="3415235"/>
          </a:xfrm>
          <a:prstGeom prst="rect">
            <a:avLst/>
          </a:prstGeom>
        </p:spPr>
      </p:pic>
    </p:spTree>
    <p:extLst>
      <p:ext uri="{BB962C8B-B14F-4D97-AF65-F5344CB8AC3E}">
        <p14:creationId xmlns:p14="http://schemas.microsoft.com/office/powerpoint/2010/main" val="258329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6EB076A-E334-4C04-9C68-9CFF6D9F14C1}"/>
              </a:ext>
            </a:extLst>
          </p:cNvPr>
          <p:cNvSpPr>
            <a:spLocks noGrp="1"/>
          </p:cNvSpPr>
          <p:nvPr>
            <p:ph type="title"/>
          </p:nvPr>
        </p:nvSpPr>
        <p:spPr>
          <a:xfrm>
            <a:off x="552159" y="199065"/>
            <a:ext cx="8188890" cy="641739"/>
          </a:xfrm>
        </p:spPr>
        <p:txBody>
          <a:bodyPr/>
          <a:lstStyle/>
          <a:p>
            <a:pPr algn="ctr"/>
            <a:r>
              <a:rPr lang="en-US" sz="1800" b="0" dirty="0">
                <a:solidFill>
                  <a:srgbClr val="404040"/>
                </a:solidFill>
              </a:rPr>
              <a:t>Camera image permits convenient inspection of the number of cavity bounces, cavity mirror alignment, and beam profile uniformity.</a:t>
            </a:r>
          </a:p>
        </p:txBody>
      </p:sp>
      <p:pic>
        <p:nvPicPr>
          <p:cNvPr id="9" name="Content Placeholder 8">
            <a:extLst>
              <a:ext uri="{FF2B5EF4-FFF2-40B4-BE49-F238E27FC236}">
                <a16:creationId xmlns:a16="http://schemas.microsoft.com/office/drawing/2014/main" id="{85C8B0EA-9680-434F-889F-D480E5EA3E9B}"/>
              </a:ext>
            </a:extLst>
          </p:cNvPr>
          <p:cNvPicPr>
            <a:picLocks noGrp="1" noChangeAspect="1"/>
          </p:cNvPicPr>
          <p:nvPr>
            <p:ph idx="1"/>
          </p:nvPr>
        </p:nvPicPr>
        <p:blipFill>
          <a:blip r:embed="rId2"/>
          <a:stretch>
            <a:fillRect/>
          </a:stretch>
        </p:blipFill>
        <p:spPr>
          <a:xfrm>
            <a:off x="1315233" y="1162458"/>
            <a:ext cx="6662743" cy="4868456"/>
          </a:xfrm>
        </p:spPr>
      </p:pic>
      <p:sp>
        <p:nvSpPr>
          <p:cNvPr id="4" name="Date Placeholder 3">
            <a:extLst>
              <a:ext uri="{FF2B5EF4-FFF2-40B4-BE49-F238E27FC236}">
                <a16:creationId xmlns:a16="http://schemas.microsoft.com/office/drawing/2014/main" id="{30C7D9DC-C63E-43A7-93E5-443A4E311505}"/>
              </a:ext>
            </a:extLst>
          </p:cNvPr>
          <p:cNvSpPr>
            <a:spLocks noGrp="1"/>
          </p:cNvSpPr>
          <p:nvPr>
            <p:ph type="dt" sz="half" idx="10"/>
          </p:nvPr>
        </p:nvSpPr>
        <p:spPr/>
        <p:txBody>
          <a:bodyPr/>
          <a:lstStyle/>
          <a:p>
            <a:fld id="{A0E092C4-48F6-48C5-B2B3-815670E99CE7}" type="datetime1">
              <a:rPr lang="en-US" altLang="en-US" smtClean="0"/>
              <a:pPr/>
              <a:t>3/21/2018</a:t>
            </a:fld>
            <a:endParaRPr lang="en-US" altLang="en-US"/>
          </a:p>
        </p:txBody>
      </p:sp>
      <p:sp>
        <p:nvSpPr>
          <p:cNvPr id="6" name="Slide Number Placeholder 5">
            <a:extLst>
              <a:ext uri="{FF2B5EF4-FFF2-40B4-BE49-F238E27FC236}">
                <a16:creationId xmlns:a16="http://schemas.microsoft.com/office/drawing/2014/main" id="{3D68A352-C9A5-43D4-8B73-2FB6064B4526}"/>
              </a:ext>
            </a:extLst>
          </p:cNvPr>
          <p:cNvSpPr>
            <a:spLocks noGrp="1"/>
          </p:cNvSpPr>
          <p:nvPr>
            <p:ph type="sldNum" sz="quarter" idx="12"/>
          </p:nvPr>
        </p:nvSpPr>
        <p:spPr/>
        <p:txBody>
          <a:bodyPr/>
          <a:lstStyle/>
          <a:p>
            <a:fld id="{C2BC038B-CA57-479E-BFA9-9E819877A5DF}" type="slidenum">
              <a:rPr lang="en-US" altLang="en-US" smtClean="0"/>
              <a:pPr/>
              <a:t>7</a:t>
            </a:fld>
            <a:endParaRPr lang="en-US" altLang="en-US"/>
          </a:p>
        </p:txBody>
      </p:sp>
    </p:spTree>
    <p:extLst>
      <p:ext uri="{BB962C8B-B14F-4D97-AF65-F5344CB8AC3E}">
        <p14:creationId xmlns:p14="http://schemas.microsoft.com/office/powerpoint/2010/main" val="333364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175A86-813D-4B8F-8CEE-AB380693C7C8}"/>
              </a:ext>
            </a:extLst>
          </p:cNvPr>
          <p:cNvSpPr>
            <a:spLocks noGrp="1"/>
          </p:cNvSpPr>
          <p:nvPr>
            <p:ph type="dt" sz="half" idx="14"/>
          </p:nvPr>
        </p:nvSpPr>
        <p:spPr/>
        <p:txBody>
          <a:bodyPr/>
          <a:lstStyle/>
          <a:p>
            <a:fld id="{A0E092C4-48F6-48C5-B2B3-815670E99CE7}" type="datetime1">
              <a:rPr lang="en-US" altLang="en-US" smtClean="0"/>
              <a:pPr/>
              <a:t>3/23/2018</a:t>
            </a:fld>
            <a:endParaRPr lang="en-US" altLang="en-US"/>
          </a:p>
        </p:txBody>
      </p:sp>
      <p:sp>
        <p:nvSpPr>
          <p:cNvPr id="5" name="Footer Placeholder 4">
            <a:extLst>
              <a:ext uri="{FF2B5EF4-FFF2-40B4-BE49-F238E27FC236}">
                <a16:creationId xmlns:a16="http://schemas.microsoft.com/office/drawing/2014/main" id="{B2F7D521-1B75-47F2-A9A3-89346CBCAE69}"/>
              </a:ext>
            </a:extLst>
          </p:cNvPr>
          <p:cNvSpPr>
            <a:spLocks noGrp="1"/>
          </p:cNvSpPr>
          <p:nvPr>
            <p:ph type="ftr" sz="quarter" idx="15"/>
          </p:nvPr>
        </p:nvSpPr>
        <p:spPr/>
        <p:txBody>
          <a:bodyPr/>
          <a:lstStyle/>
          <a:p>
            <a:pPr>
              <a:defRPr/>
            </a:pPr>
            <a:r>
              <a:rPr lang="en-US" dirty="0"/>
              <a:t>Todd Johnson | Laser </a:t>
            </a:r>
            <a:r>
              <a:rPr lang="en-US" dirty="0" err="1"/>
              <a:t>Notcher</a:t>
            </a:r>
            <a:r>
              <a:rPr lang="en-US" dirty="0"/>
              <a:t> Instrumentation</a:t>
            </a:r>
            <a:endParaRPr lang="en-US" b="1" dirty="0"/>
          </a:p>
        </p:txBody>
      </p:sp>
      <p:sp>
        <p:nvSpPr>
          <p:cNvPr id="6" name="Slide Number Placeholder 5">
            <a:extLst>
              <a:ext uri="{FF2B5EF4-FFF2-40B4-BE49-F238E27FC236}">
                <a16:creationId xmlns:a16="http://schemas.microsoft.com/office/drawing/2014/main" id="{466B3180-0020-4BE0-A223-E89718A4B032}"/>
              </a:ext>
            </a:extLst>
          </p:cNvPr>
          <p:cNvSpPr>
            <a:spLocks noGrp="1"/>
          </p:cNvSpPr>
          <p:nvPr>
            <p:ph type="sldNum" sz="quarter" idx="16"/>
          </p:nvPr>
        </p:nvSpPr>
        <p:spPr/>
        <p:txBody>
          <a:bodyPr/>
          <a:lstStyle/>
          <a:p>
            <a:fld id="{C2BC038B-CA57-479E-BFA9-9E819877A5DF}" type="slidenum">
              <a:rPr lang="en-US" altLang="en-US" smtClean="0"/>
              <a:pPr/>
              <a:t>8</a:t>
            </a:fld>
            <a:endParaRPr lang="en-US" altLang="en-US"/>
          </a:p>
        </p:txBody>
      </p:sp>
      <p:pic>
        <p:nvPicPr>
          <p:cNvPr id="24" name="Content Placeholder 23">
            <a:extLst>
              <a:ext uri="{FF2B5EF4-FFF2-40B4-BE49-F238E27FC236}">
                <a16:creationId xmlns:a16="http://schemas.microsoft.com/office/drawing/2014/main" id="{4D73B230-5297-4931-8101-9EED3CC8CECA}"/>
              </a:ext>
            </a:extLst>
          </p:cNvPr>
          <p:cNvPicPr>
            <a:picLocks noGrp="1" noChangeAspect="1"/>
          </p:cNvPicPr>
          <p:nvPr>
            <p:ph sz="half" idx="13"/>
          </p:nvPr>
        </p:nvPicPr>
        <p:blipFill>
          <a:blip r:embed="rId2"/>
          <a:stretch>
            <a:fillRect/>
          </a:stretch>
        </p:blipFill>
        <p:spPr>
          <a:xfrm>
            <a:off x="228599" y="221665"/>
            <a:ext cx="8764793" cy="6010639"/>
          </a:xfrm>
        </p:spPr>
      </p:pic>
    </p:spTree>
    <p:extLst>
      <p:ext uri="{BB962C8B-B14F-4D97-AF65-F5344CB8AC3E}">
        <p14:creationId xmlns:p14="http://schemas.microsoft.com/office/powerpoint/2010/main" val="34934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46909D-56EC-434F-86C0-A848472A3D8D}"/>
              </a:ext>
            </a:extLst>
          </p:cNvPr>
          <p:cNvSpPr>
            <a:spLocks noGrp="1"/>
          </p:cNvSpPr>
          <p:nvPr>
            <p:ph type="body" sz="half" idx="2"/>
          </p:nvPr>
        </p:nvSpPr>
        <p:spPr>
          <a:xfrm>
            <a:off x="228600" y="200417"/>
            <a:ext cx="8700851" cy="2029216"/>
          </a:xfrm>
        </p:spPr>
        <p:txBody>
          <a:bodyPr/>
          <a:lstStyle/>
          <a:p>
            <a:pPr algn="ctr"/>
            <a:r>
              <a:rPr lang="en-US" dirty="0"/>
              <a:t>High speed photodiodes</a:t>
            </a:r>
          </a:p>
          <a:p>
            <a:pPr algn="ctr"/>
            <a:endParaRPr lang="en-US" dirty="0"/>
          </a:p>
          <a:p>
            <a:pPr algn="ctr"/>
            <a:r>
              <a:rPr lang="en-US" dirty="0"/>
              <a:t>Commercial photodiodes look at light leaking through mirrors to monitor uniformity of intensity after each pulsed amplifier. As with the other instrumentation, signal connections are available on the outside of the laser enclosure.</a:t>
            </a:r>
          </a:p>
        </p:txBody>
      </p:sp>
      <p:sp>
        <p:nvSpPr>
          <p:cNvPr id="4" name="Date Placeholder 3">
            <a:extLst>
              <a:ext uri="{FF2B5EF4-FFF2-40B4-BE49-F238E27FC236}">
                <a16:creationId xmlns:a16="http://schemas.microsoft.com/office/drawing/2014/main" id="{298F92EB-4F9A-4359-A41C-CD2458B47A4A}"/>
              </a:ext>
            </a:extLst>
          </p:cNvPr>
          <p:cNvSpPr>
            <a:spLocks noGrp="1"/>
          </p:cNvSpPr>
          <p:nvPr>
            <p:ph type="dt" sz="half" idx="14"/>
          </p:nvPr>
        </p:nvSpPr>
        <p:spPr/>
        <p:txBody>
          <a:bodyPr/>
          <a:lstStyle/>
          <a:p>
            <a:fld id="{A0E092C4-48F6-48C5-B2B3-815670E99CE7}" type="datetime1">
              <a:rPr lang="en-US" altLang="en-US" smtClean="0"/>
              <a:pPr/>
              <a:t>3/23/2018</a:t>
            </a:fld>
            <a:endParaRPr lang="en-US" altLang="en-US"/>
          </a:p>
        </p:txBody>
      </p:sp>
      <p:sp>
        <p:nvSpPr>
          <p:cNvPr id="5" name="Footer Placeholder 4">
            <a:extLst>
              <a:ext uri="{FF2B5EF4-FFF2-40B4-BE49-F238E27FC236}">
                <a16:creationId xmlns:a16="http://schemas.microsoft.com/office/drawing/2014/main" id="{0BB2418B-7DCA-444B-9D91-4B4AD3E11401}"/>
              </a:ext>
            </a:extLst>
          </p:cNvPr>
          <p:cNvSpPr>
            <a:spLocks noGrp="1"/>
          </p:cNvSpPr>
          <p:nvPr>
            <p:ph type="ftr" sz="quarter" idx="15"/>
          </p:nvPr>
        </p:nvSpPr>
        <p:spPr/>
        <p:txBody>
          <a:bodyPr/>
          <a:lstStyle/>
          <a:p>
            <a:pPr>
              <a:defRPr/>
            </a:pPr>
            <a:r>
              <a:rPr lang="en-US" dirty="0"/>
              <a:t>Todd Johnson | Laser </a:t>
            </a:r>
            <a:r>
              <a:rPr lang="en-US" dirty="0" err="1"/>
              <a:t>Notcher</a:t>
            </a:r>
            <a:r>
              <a:rPr lang="en-US" dirty="0"/>
              <a:t> Instrumentation</a:t>
            </a:r>
            <a:endParaRPr lang="en-US" b="1" dirty="0"/>
          </a:p>
        </p:txBody>
      </p:sp>
      <p:sp>
        <p:nvSpPr>
          <p:cNvPr id="6" name="Slide Number Placeholder 5">
            <a:extLst>
              <a:ext uri="{FF2B5EF4-FFF2-40B4-BE49-F238E27FC236}">
                <a16:creationId xmlns:a16="http://schemas.microsoft.com/office/drawing/2014/main" id="{9DCFDC72-C271-4763-B2CB-D4724877D3EF}"/>
              </a:ext>
            </a:extLst>
          </p:cNvPr>
          <p:cNvSpPr>
            <a:spLocks noGrp="1"/>
          </p:cNvSpPr>
          <p:nvPr>
            <p:ph type="sldNum" sz="quarter" idx="16"/>
          </p:nvPr>
        </p:nvSpPr>
        <p:spPr/>
        <p:txBody>
          <a:bodyPr/>
          <a:lstStyle/>
          <a:p>
            <a:fld id="{C2BC038B-CA57-479E-BFA9-9E819877A5DF}" type="slidenum">
              <a:rPr lang="en-US" altLang="en-US" smtClean="0"/>
              <a:pPr/>
              <a:t>9</a:t>
            </a:fld>
            <a:endParaRPr lang="en-US" altLang="en-US"/>
          </a:p>
        </p:txBody>
      </p:sp>
      <p:pic>
        <p:nvPicPr>
          <p:cNvPr id="14" name="Picture 13">
            <a:extLst>
              <a:ext uri="{FF2B5EF4-FFF2-40B4-BE49-F238E27FC236}">
                <a16:creationId xmlns:a16="http://schemas.microsoft.com/office/drawing/2014/main" id="{5149F244-DCC1-4170-914D-55A8FC25C2D2}"/>
              </a:ext>
            </a:extLst>
          </p:cNvPr>
          <p:cNvPicPr>
            <a:picLocks noChangeAspect="1"/>
          </p:cNvPicPr>
          <p:nvPr/>
        </p:nvPicPr>
        <p:blipFill>
          <a:blip r:embed="rId2"/>
          <a:stretch>
            <a:fillRect/>
          </a:stretch>
        </p:blipFill>
        <p:spPr>
          <a:xfrm>
            <a:off x="5073041" y="2496724"/>
            <a:ext cx="3925561" cy="2441699"/>
          </a:xfrm>
          <a:prstGeom prst="rect">
            <a:avLst/>
          </a:prstGeom>
        </p:spPr>
      </p:pic>
      <p:pic>
        <p:nvPicPr>
          <p:cNvPr id="17" name="Picture Placeholder 16">
            <a:extLst>
              <a:ext uri="{FF2B5EF4-FFF2-40B4-BE49-F238E27FC236}">
                <a16:creationId xmlns:a16="http://schemas.microsoft.com/office/drawing/2014/main" id="{BB9861B8-FE72-4A4C-820A-F0E15E7714B2}"/>
              </a:ext>
            </a:extLst>
          </p:cNvPr>
          <p:cNvPicPr>
            <a:picLocks noGrp="1" noChangeAspect="1"/>
          </p:cNvPicPr>
          <p:nvPr>
            <p:ph type="pic" idx="13"/>
          </p:nvPr>
        </p:nvPicPr>
        <p:blipFill>
          <a:blip r:embed="rId3"/>
          <a:srcRect t="9612" b="9612"/>
          <a:stretch>
            <a:fillRect/>
          </a:stretch>
        </p:blipFill>
        <p:spPr>
          <a:xfrm>
            <a:off x="136391" y="2503174"/>
            <a:ext cx="4848968" cy="2435249"/>
          </a:xfrm>
        </p:spPr>
      </p:pic>
    </p:spTree>
    <p:extLst>
      <p:ext uri="{BB962C8B-B14F-4D97-AF65-F5344CB8AC3E}">
        <p14:creationId xmlns:p14="http://schemas.microsoft.com/office/powerpoint/2010/main" val="3213988863"/>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7412</TotalTime>
  <Words>379</Words>
  <Application>Microsoft Office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MS PGothic</vt:lpstr>
      <vt:lpstr>MS PGothic</vt:lpstr>
      <vt:lpstr>Arial</vt:lpstr>
      <vt:lpstr>Calibri</vt:lpstr>
      <vt:lpstr>Geneva</vt:lpstr>
      <vt:lpstr>Helvetica</vt:lpstr>
      <vt:lpstr>Monotype Corsiva</vt:lpstr>
      <vt:lpstr>FNAL_TemplateMac_060514</vt:lpstr>
      <vt:lpstr>Fermilab: Footer Only</vt:lpstr>
      <vt:lpstr>Linac Laser Notcher Instrumentation</vt:lpstr>
      <vt:lpstr>Instrumentation Requirements</vt:lpstr>
      <vt:lpstr>PowerPoint Presentation</vt:lpstr>
      <vt:lpstr>PowerPoint Presentation</vt:lpstr>
      <vt:lpstr>PowerPoint Presentation</vt:lpstr>
      <vt:lpstr>PowerPoint Presentation</vt:lpstr>
      <vt:lpstr>Camera image permits convenient inspection of the number of cavity bounces, cavity mirror alignment, and beam profile uniformity.</vt:lpstr>
      <vt:lpstr>PowerPoint Presentation</vt:lpstr>
      <vt:lpstr>PowerPoint Presentation</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Notcher Instrumentation</dc:title>
  <dc:creator>Todd R. Johnson x4385,3721 03974N</dc:creator>
  <cp:lastModifiedBy>Todd R. Johnson x4385,3721 03974N</cp:lastModifiedBy>
  <cp:revision>59</cp:revision>
  <cp:lastPrinted>2014-01-20T19:40:21Z</cp:lastPrinted>
  <dcterms:created xsi:type="dcterms:W3CDTF">2018-03-21T19:53:09Z</dcterms:created>
  <dcterms:modified xsi:type="dcterms:W3CDTF">2018-03-26T23:25:29Z</dcterms:modified>
</cp:coreProperties>
</file>