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2"/>
  </p:notesMasterIdLst>
  <p:handoutMasterIdLst>
    <p:handoutMasterId r:id="rId13"/>
  </p:handoutMasterIdLst>
  <p:sldIdLst>
    <p:sldId id="294" r:id="rId6"/>
    <p:sldId id="297" r:id="rId7"/>
    <p:sldId id="296" r:id="rId8"/>
    <p:sldId id="298" r:id="rId9"/>
    <p:sldId id="300" r:id="rId10"/>
    <p:sldId id="299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893" y="4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4/02/2018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TD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4/02/2018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TD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4/02/2018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TD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4/02/2018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TD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TD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TD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4/02/2018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TD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05FA-A580-4FB2-8E99-244EC8430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21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4/02/2018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TD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Michael Tartaglia/Jay Theilacker</a:t>
            </a:r>
          </a:p>
          <a:p>
            <a:r>
              <a:rPr lang="en-US" dirty="0"/>
              <a:t>All Experimenters and Laboratory Status Meeting</a:t>
            </a:r>
          </a:p>
          <a:p>
            <a:r>
              <a:rPr lang="en-US" dirty="0"/>
              <a:t>April 02,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TD Operations Status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34217" y="-13443"/>
            <a:ext cx="8686800" cy="642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SRF Sector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0" y="822960"/>
            <a:ext cx="8869680" cy="5486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4488" indent="0" eaLnBrk="1" hangingPunct="1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LCLS-II 1.3 GHz Cryomodules</a:t>
            </a:r>
            <a:endParaRPr lang="en-US" altLang="en-US" sz="12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A Quality Assurance Audit was completed. </a:t>
            </a: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Future BPM will use Grade 5 Titanium studs and stainless steel nut. More tests of the BPM assembly procedure are expected this week.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CM03 dis-assembly was completed. Rebuild started as a filler job between cryomodules.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CM02, CM04, CM05, </a:t>
            </a: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and CM07 </a:t>
            </a: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beam line were back filled and warm end coupler were dis-assembled. They are ready for extraction and repair BPM. Actual repair is pending for approval.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CM06 is still at SLAC due to BPM leak. A dummy cryomodule will be shipped to get vibration data first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CM07 is transported back to ICB to fix BPM. It is being back filled to atmosphere pressure to prepare for BPM fix.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CM08 Helium circuit leak check was completed. BPM fix is planned pending SLAC approval.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CM09 is being warmed up due to </a:t>
            </a:r>
            <a:r>
              <a:rPr lang="en-US" altLang="en-US" sz="1200" dirty="0" err="1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cryoplant</a:t>
            </a:r>
            <a:r>
              <a:rPr lang="en-US" altLang="en-US" sz="1200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 failure (see cryogenic status update). All test were completed however. It will need BPM fix after transported to ICB.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CM10 is in WS3. BPM fix is on hold before thermal shield weldment.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CM11 WS1 re-start is pending this week.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CM12 WS0 completed. 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CM13 cavities were identified</a:t>
            </a:r>
            <a:endParaRPr lang="en-US" altLang="en-US" sz="1400" b="1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169862" indent="0"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	</a:t>
            </a: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LCLS-II Cavity Preparations</a:t>
            </a:r>
            <a:endParaRPr lang="en-US" altLang="en-US" sz="12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1.3 GHz: </a:t>
            </a:r>
            <a:r>
              <a:rPr lang="en-US" altLang="en-US" sz="1200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No activity as we have no fresh vendor cavities and one re-HPR cavity is still in assembly process.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3.9 GHz: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3HRI03 HTS is in progress. Cavity was installed back into the HTS cryostat. </a:t>
            </a:r>
            <a:r>
              <a:rPr lang="en-US" altLang="en-US" sz="1200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Helium vessel heater test is in progress.</a:t>
            </a:r>
            <a:endParaRPr lang="en-US" altLang="en-US" sz="1800" dirty="0">
              <a:highlight>
                <a:srgbClr val="FFFF00"/>
              </a:highlight>
              <a:latin typeface="Helvetica" panose="020B0604020202020204" pitchFamily="34" charset="0"/>
              <a:ea typeface="Geneva" pitchFamily="121" charset="-128"/>
            </a:endParaRPr>
          </a:p>
          <a:p>
            <a:pPr marL="344488" indent="0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	PIP-II</a:t>
            </a:r>
            <a:r>
              <a:rPr lang="en-US" sz="1200" b="1" dirty="0">
                <a:solidFill>
                  <a:schemeClr val="tx1"/>
                </a:solidFill>
              </a:rPr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</a:rPr>
              <a:t>Spoke Cavity S111 had a high power coupler. During STC installation, a dent was discovered on coupler. It is being evaluated.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</a:rPr>
              <a:t>Spoke Cavity S112 Coupler installation was completed and 120C baking is in progress.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1-cell 650 MHz cavity (B9AS-AES-006) encountered EP issue. Investigation is in progress.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4/02/2018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5564AA0-FE1E-4A5A-A3AD-1EE8E9FD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TD Summary</a:t>
            </a:r>
          </a:p>
        </p:txBody>
      </p:sp>
    </p:spTree>
    <p:extLst>
      <p:ext uri="{BB962C8B-B14F-4D97-AF65-F5344CB8AC3E}">
        <p14:creationId xmlns:p14="http://schemas.microsoft.com/office/powerpoint/2010/main" val="193639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34217" y="-13443"/>
            <a:ext cx="8686800" cy="642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SRF Sector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0" y="822960"/>
            <a:ext cx="8869680" cy="5486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4488" indent="0" eaLnBrk="1" hangingPunct="1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R&amp;D  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Quantum computing measurement continues. </a:t>
            </a:r>
          </a:p>
          <a:p>
            <a:pPr lvl="2"/>
            <a:r>
              <a:rPr lang="en-US" altLang="en-US" sz="1200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One 2.6 GHz cavity reached very good base line test with great Q0 (5e10 at 1.45K, flat Q curve mostly) and gradient (31 MV/m)</a:t>
            </a:r>
          </a:p>
          <a:p>
            <a:pPr lvl="2"/>
            <a:r>
              <a:rPr lang="en-US" altLang="en-US" sz="1200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Second 2.6 GHz cavity has a real Qubit inside and will be tested in Quantum lab at ultra low temperature.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High Q</a:t>
            </a:r>
            <a:r>
              <a:rPr lang="en-US" altLang="en-US" sz="1200" baseline="-25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0</a:t>
            </a: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high gradient: Nitrogen infusion program continues. </a:t>
            </a:r>
            <a:r>
              <a:rPr lang="en-US" altLang="en-US" sz="1200" dirty="0">
                <a:highlight>
                  <a:srgbClr val="FFFF00"/>
                </a:highlight>
                <a:latin typeface="Helvetica" panose="020B0604020202020204" pitchFamily="34" charset="0"/>
                <a:ea typeface="Geneva" pitchFamily="121" charset="-128"/>
              </a:rPr>
              <a:t>Furnace troubleshooting/improvement is in progress</a:t>
            </a:r>
            <a:endParaRPr lang="en-US" altLang="en-US" sz="120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ea typeface="Geneva" pitchFamily="121" charset="-128"/>
            </a:endParaRP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High field Q slope: HF rinsing study is in progress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Nb3Sn group continues cavity preparation and coating. 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Plasma processing continues. </a:t>
            </a:r>
          </a:p>
          <a:p>
            <a:pPr marL="914400" lvl="1" indent="-344488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Nb/Cu vacuum chamber installation is in progress.</a:t>
            </a:r>
          </a:p>
          <a:p>
            <a:pPr marL="914400" lvl="2" indent="0">
              <a:buNone/>
            </a:pPr>
            <a:endParaRPr lang="en-US" sz="11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4/02/2018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5564AA0-FE1E-4A5A-A3AD-1EE8E9FD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TD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328BC-0B11-4B78-AF01-662122A67399}"/>
              </a:ext>
            </a:extLst>
          </p:cNvPr>
          <p:cNvSpPr txBox="1"/>
          <p:nvPr/>
        </p:nvSpPr>
        <p:spPr>
          <a:xfrm>
            <a:off x="5237439" y="5490457"/>
            <a:ext cx="103383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S. Posen</a:t>
            </a:r>
          </a:p>
        </p:txBody>
      </p:sp>
    </p:spTree>
    <p:extLst>
      <p:ext uri="{BB962C8B-B14F-4D97-AF65-F5344CB8AC3E}">
        <p14:creationId xmlns:p14="http://schemas.microsoft.com/office/powerpoint/2010/main" val="324920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1"/>
            <a:ext cx="8686800" cy="641739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Magnet Sector 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6544" y="146531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901758"/>
            <a:ext cx="8672513" cy="58489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822960"/>
            <a:ext cx="8869680" cy="5486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0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HL- LHC, AUP</a:t>
            </a:r>
            <a:endParaRPr lang="en-U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Coil fabrication for the LHC inner triplet quadrupoles continues.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Coil QXFA108 is getting ready for impregnation</a:t>
            </a:r>
            <a:r>
              <a:rPr lang="en-US" sz="1200" dirty="0">
                <a:solidFill>
                  <a:srgbClr val="0C0C0C"/>
                </a:solidFill>
                <a:latin typeface="Calibri" panose="020F0502020204030204" pitchFamily="34" charset="0"/>
                <a:ea typeface="ＭＳ Ｐゴシック" charset="0"/>
              </a:rPr>
              <a:t>.</a:t>
            </a:r>
          </a:p>
          <a:p>
            <a:pPr marL="914400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ＭＳ Ｐゴシック" charset="0"/>
              </a:rPr>
              <a:t>Coil QXFA109 is on hold until the reaction tooling becomes available.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  <a:p>
            <a:pPr marL="914400" lvl="0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Electrical checkout of MQXFS1d short model completed. Next mounting to top plate, insertion into VMTF for test.</a:t>
            </a:r>
          </a:p>
          <a:p>
            <a:pPr marL="344488" lvl="1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LCLS II</a:t>
            </a:r>
            <a:endParaRPr lang="en-U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 &amp; qualification of the quadrupoles continues: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SPQA129 cold test in progress. SPQA128 ready for cold test. </a:t>
            </a:r>
          </a:p>
          <a:p>
            <a:pPr marL="344488" lvl="1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Mu2e</a:t>
            </a:r>
            <a:endParaRPr lang="en-U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Survey and SSW magnetic measurements of 1</a:t>
            </a:r>
            <a:r>
              <a:rPr lang="en-US" sz="1200" baseline="300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 TS Unit completed.</a:t>
            </a: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coils for next TS unit have all been completed, shells are nearly complete.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Final shell machining required. </a:t>
            </a: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Dished Head B checkout complete, assembly under vacuum. ORC walkthrough and cool down this week.</a:t>
            </a:r>
          </a:p>
          <a:p>
            <a:pPr marL="914400" lvl="1" indent="-344488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Dished Head A – getting ready for the first production unit test in April.</a:t>
            </a:r>
          </a:p>
          <a:p>
            <a:pPr marL="914400" lvl="1" indent="-344488">
              <a:buFont typeface="Arial" charset="0"/>
              <a:buChar char="•"/>
            </a:pPr>
            <a:r>
              <a:rPr lang="en-US" sz="1200" dirty="0" err="1">
                <a:solidFill>
                  <a:schemeClr val="accent6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TSu</a:t>
            </a:r>
            <a:r>
              <a:rPr lang="en-US" sz="1200" dirty="0">
                <a:solidFill>
                  <a:schemeClr val="accent6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 Inner bore and thermal shield arrived last week. It was unloaded off the truck with custom designed below the hook (BTH) lifting fixture. 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4488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G-2</a:t>
            </a:r>
          </a:p>
          <a:p>
            <a:pPr marL="914400" indent="-344488"/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Outer coil winding for the new inflector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is in progress.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  <a:p>
            <a:pPr marL="344488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MDP 15-17 T  dipole  R&amp;D  </a:t>
            </a:r>
          </a:p>
          <a:p>
            <a:pPr marL="914400" lvl="1" indent="-3444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Coil fabrication for 15 T dipole continues.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Reaction of the inner coil is in progress.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  <a:p>
            <a:pPr marL="914400" lvl="1" indent="-3444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Performed Mechanical model strain gauge studies in liquid nitrogen.</a:t>
            </a:r>
          </a:p>
          <a:p>
            <a:pPr marL="344488" indent="-1588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Accelerator Support</a:t>
            </a:r>
          </a:p>
          <a:p>
            <a:pPr marL="914400" lvl="1" indent="-3444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Nova M1 dipole integral field measurements completed.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Preparing Hall probe for saturation study.</a:t>
            </a:r>
          </a:p>
          <a:p>
            <a:pPr marL="914400" lvl="1" indent="-344488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MSD184 </a:t>
            </a:r>
            <a:r>
              <a:rPr lang="en-US" sz="12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sextupole</a:t>
            </a: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thermal test performed.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Strength and Harmonics measurements set up.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solidFill>
                  <a:srgbClr val="0C0C0C"/>
                </a:solidFill>
                <a:highlight>
                  <a:srgbClr val="FFFF00"/>
                </a:highlight>
                <a:latin typeface="Calibri" panose="020F0502020204030204" pitchFamily="34" charset="0"/>
                <a:cs typeface="Helvetica" panose="020B0604020202020204" pitchFamily="34" charset="0"/>
              </a:rPr>
              <a:t>Winding of a replacement coil for the leaking MDCC is in progress.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solidFill>
                  <a:srgbClr val="0C0C0C"/>
                </a:solidFill>
                <a:highlight>
                  <a:srgbClr val="FFFF00"/>
                </a:highlight>
                <a:latin typeface="Calibri" panose="020F0502020204030204" pitchFamily="34" charset="0"/>
                <a:cs typeface="Helvetica" panose="020B0604020202020204" pitchFamily="34" charset="0"/>
              </a:rPr>
              <a:t>Our technicians were requested to repair a water leak for FAST and expect to report to IOTA this week to re-position power flags on the </a:t>
            </a:r>
            <a:r>
              <a:rPr lang="en-US" sz="1200" dirty="0" err="1">
                <a:solidFill>
                  <a:srgbClr val="0C0C0C"/>
                </a:solidFill>
                <a:highlight>
                  <a:srgbClr val="FFFF00"/>
                </a:highlight>
                <a:latin typeface="Calibri" panose="020F0502020204030204" pitchFamily="34" charset="0"/>
                <a:cs typeface="Helvetica" panose="020B0604020202020204" pitchFamily="34" charset="0"/>
              </a:rPr>
              <a:t>Lambertson</a:t>
            </a:r>
            <a:r>
              <a:rPr lang="en-US" sz="1200" dirty="0">
                <a:solidFill>
                  <a:srgbClr val="0C0C0C"/>
                </a:solidFill>
                <a:highlight>
                  <a:srgbClr val="FFFF00"/>
                </a:highlight>
                <a:latin typeface="Calibri" panose="020F0502020204030204" pitchFamily="34" charset="0"/>
                <a:cs typeface="Helvetica" panose="020B0604020202020204" pitchFamily="34" charset="0"/>
              </a:rPr>
              <a:t> coil we previously fabricated.</a:t>
            </a:r>
            <a:endParaRPr lang="en-US" sz="1200" dirty="0">
              <a:solidFill>
                <a:srgbClr val="0C0C0C"/>
              </a:solidFill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TD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4/02/2018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5FA-A580-4FB2-8E99-244EC8430E3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49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41739"/>
          </a:xfrm>
        </p:spPr>
        <p:txBody>
          <a:bodyPr/>
          <a:lstStyle/>
          <a:p>
            <a:r>
              <a:rPr lang="en-US" sz="2400" dirty="0"/>
              <a:t>Cryogenic Sector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90105"/>
            <a:ext cx="8869680" cy="5486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LCLS-II Procurements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Distribution Boxes – </a:t>
            </a:r>
            <a:r>
              <a:rPr lang="en-US" sz="1200" b="0" dirty="0">
                <a:solidFill>
                  <a:srgbClr val="C00000"/>
                </a:solidFill>
              </a:rPr>
              <a:t>Fabrication continues at vendor</a:t>
            </a:r>
            <a:r>
              <a:rPr lang="en-US" sz="1200" b="0" dirty="0">
                <a:solidFill>
                  <a:schemeClr val="tx1"/>
                </a:solidFill>
              </a:rPr>
              <a:t>, delivery expected in July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Surface Transfer Line Procurement – </a:t>
            </a:r>
            <a:r>
              <a:rPr lang="en-US" sz="1200" b="0" dirty="0">
                <a:solidFill>
                  <a:srgbClr val="C00000"/>
                </a:solidFill>
              </a:rPr>
              <a:t>Some modification to process bellows, delivery now expected in July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Providing SLAC with guidance on installation activities for tunnel components – </a:t>
            </a:r>
            <a:r>
              <a:rPr lang="en-US" sz="1200" b="0" dirty="0">
                <a:solidFill>
                  <a:srgbClr val="C00000"/>
                </a:solidFill>
              </a:rPr>
              <a:t>Final welding in tunnel commencing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Mu2e Procurement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Distribution Box – Fabrication in progress, </a:t>
            </a:r>
            <a:r>
              <a:rPr lang="en-US" sz="1200" b="0" dirty="0">
                <a:solidFill>
                  <a:srgbClr val="C00000"/>
                </a:solidFill>
              </a:rPr>
              <a:t>delivery expected in May/June 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C00000"/>
                </a:solidFill>
              </a:rPr>
              <a:t>Feed Boxes – Technical evaluation of proposals completed and awaiting pricing (6 bids were received)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HL-LHC AUP</a:t>
            </a:r>
            <a:endParaRPr lang="en-US" sz="1200" b="0" dirty="0">
              <a:solidFill>
                <a:schemeClr val="tx1"/>
              </a:solidFill>
            </a:endParaRP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C00000"/>
                </a:solidFill>
              </a:rPr>
              <a:t>Beginning EVMS practice reporting this month.  Working on Stand 4 upgrade tasks.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Meson Controls Upgrade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Project is underway in parallel with existing controls, preparing for system shutdown in June to switch system over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Possibility that shutdown is delayed due to the need for extended cavity testing </a:t>
            </a:r>
            <a:r>
              <a:rPr lang="en-US" sz="1200" b="0" dirty="0">
                <a:solidFill>
                  <a:srgbClr val="C00000"/>
                </a:solidFill>
              </a:rPr>
              <a:t>(still awaiting confirmation)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PIP-II Activities and Procurement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External Cave Transfer Line fabrication in progress (in-house), </a:t>
            </a:r>
            <a:r>
              <a:rPr lang="en-US" sz="1200" b="0" dirty="0">
                <a:solidFill>
                  <a:srgbClr val="C00000"/>
                </a:solidFill>
              </a:rPr>
              <a:t>final tie-in piece in fabrication, all others complete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PIP-II Cave Transfer Line procurement, delivery expected in May/June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C00000"/>
                </a:solidFill>
              </a:rPr>
              <a:t>Field installation at CMTF have begun with the external cave TL segments and supports followed by cave TL (once it arrives from the vendor)</a:t>
            </a:r>
          </a:p>
          <a:p>
            <a:pPr marL="344488" lvl="1"/>
            <a:r>
              <a:rPr lang="en-US" sz="1200" dirty="0">
                <a:solidFill>
                  <a:schemeClr val="tx1"/>
                </a:solidFill>
              </a:rPr>
              <a:t>Sub-Kelvin Cryogenics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tx1"/>
                </a:solidFill>
              </a:rPr>
              <a:t>SuperCDMS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Snolab</a:t>
            </a:r>
            <a:r>
              <a:rPr lang="en-US" sz="1200" b="0" dirty="0">
                <a:solidFill>
                  <a:schemeClr val="tx1"/>
                </a:solidFill>
              </a:rPr>
              <a:t> – </a:t>
            </a:r>
            <a:r>
              <a:rPr lang="en-US" sz="1200" b="0" dirty="0">
                <a:solidFill>
                  <a:srgbClr val="C00000"/>
                </a:solidFill>
              </a:rPr>
              <a:t>Waiting for ESAAB and official CD2/3 which is expected in May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ADMX –</a:t>
            </a:r>
            <a:r>
              <a:rPr lang="en-US" sz="1200" b="0" dirty="0">
                <a:solidFill>
                  <a:srgbClr val="C00000"/>
                </a:solidFill>
              </a:rPr>
              <a:t> Procurement issues with vendor have been resolved, expecting PO to be placed soon with a delivery of about 6 months. Finalizing details of new cold electronics packaging, i.e. optimization of magnetic shielding design for the sensitive electronics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Nexus – </a:t>
            </a:r>
            <a:r>
              <a:rPr lang="en-US" sz="1200" b="0" dirty="0">
                <a:solidFill>
                  <a:srgbClr val="C00000"/>
                </a:solidFill>
              </a:rPr>
              <a:t>Cryogenic review (5032) documents expected in a few weeks</a:t>
            </a:r>
            <a:endParaRPr lang="en-US" sz="1200" b="0" dirty="0">
              <a:solidFill>
                <a:schemeClr val="tx1"/>
              </a:solidFill>
            </a:endParaRPr>
          </a:p>
          <a:p>
            <a:pPr marL="344488" lvl="2"/>
            <a:r>
              <a:rPr lang="en-US" sz="1200" dirty="0">
                <a:solidFill>
                  <a:schemeClr val="tx1"/>
                </a:solidFill>
              </a:rPr>
              <a:t>Facilities: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charset="0"/>
              </a:rPr>
              <a:t>Meson Detector Building: </a:t>
            </a:r>
            <a:r>
              <a:rPr lang="en-US" altLang="en-US" sz="1200" b="0" dirty="0">
                <a:solidFill>
                  <a:srgbClr val="C00000"/>
                </a:solidFill>
                <a:latin typeface="Helvetica" panose="020B0604020202020204" pitchFamily="34" charset="0"/>
                <a:ea typeface="Geneva" pitchFamily="121" charset="-128"/>
              </a:rPr>
              <a:t>3.9 GHz LCLS-II cavity testing in HTS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charset="0"/>
              </a:rPr>
              <a:t>Cryomodule Test Facility: LCLS-II F1.3-09 CM testing last week. </a:t>
            </a:r>
            <a:r>
              <a:rPr lang="en-US" altLang="en-US" sz="1200" b="0" dirty="0">
                <a:solidFill>
                  <a:srgbClr val="C00000"/>
                </a:solidFill>
                <a:latin typeface="Helvetica" panose="020B0604020202020204" pitchFamily="34" charset="0"/>
                <a:ea typeface="Geneva" pitchFamily="121" charset="-128"/>
              </a:rPr>
              <a:t>Unexpected plant shutdown (see next slide)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charset="0"/>
              </a:rPr>
              <a:t>Industrial Building 1: </a:t>
            </a:r>
            <a:r>
              <a:rPr lang="en-US" altLang="en-US" sz="1200" b="0" dirty="0">
                <a:solidFill>
                  <a:srgbClr val="C00000"/>
                </a:solidFill>
                <a:latin typeface="Helvetica" panose="020B0604020202020204" pitchFamily="34" charset="0"/>
                <a:ea typeface="Geneva" pitchFamily="121" charset="-128"/>
              </a:rPr>
              <a:t>VTS stands: Three R&amp;D cavities tested last week, Stand 3: One LCLS-II magnet tested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Muon Campus: Supporting g-2 operation</a:t>
            </a:r>
          </a:p>
          <a:p>
            <a:pPr marL="914400" indent="-344488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charset="0"/>
              </a:rPr>
              <a:t>Heavy Assembly Building: </a:t>
            </a:r>
            <a:r>
              <a:rPr lang="en-US" altLang="en-US" sz="1200" b="0" dirty="0">
                <a:solidFill>
                  <a:srgbClr val="C00000"/>
                </a:solidFill>
                <a:latin typeface="Helvetica" panose="020B0604020202020204" pitchFamily="34" charset="0"/>
                <a:ea typeface="Geneva" pitchFamily="121" charset="-128"/>
              </a:rPr>
              <a:t>Refrigerator cold for upcoming cryostat Head B commissioning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EFD203D-EC32-4B35-BA14-0A200F5B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163715"/>
          </a:xfrm>
        </p:spPr>
        <p:txBody>
          <a:bodyPr/>
          <a:lstStyle/>
          <a:p>
            <a:fld id="{032205FA-A580-4FB2-8E99-244EC8430E3C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ADF49FB-491B-480B-AD7E-BD5D1397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TD Summary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0D4138-EEA1-4E5F-ABC9-59DB707E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/>
              <a:t>4/2/2018</a:t>
            </a:r>
          </a:p>
        </p:txBody>
      </p:sp>
    </p:spTree>
    <p:extLst>
      <p:ext uri="{BB962C8B-B14F-4D97-AF65-F5344CB8AC3E}">
        <p14:creationId xmlns:p14="http://schemas.microsoft.com/office/powerpoint/2010/main" val="60560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41739"/>
          </a:xfrm>
        </p:spPr>
        <p:txBody>
          <a:bodyPr/>
          <a:lstStyle/>
          <a:p>
            <a:r>
              <a:rPr lang="en-US" sz="2400" dirty="0"/>
              <a:t>Cryogenic Sector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074419"/>
            <a:ext cx="8869680" cy="510208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344488" lvl="1"/>
            <a:r>
              <a:rPr lang="en-US" sz="2200" dirty="0">
                <a:solidFill>
                  <a:schemeClr val="tx1"/>
                </a:solidFill>
              </a:rPr>
              <a:t>CMTF Cryogenic Plant Heat Exchanger Failure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Refrigerator tripped off at 1am on Friday morning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Restarted the plant and refilled the cryomodule during the day shift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After reaching steady state, high helium losses were observed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</a:rPr>
              <a:t>Losses appear to be from high pressure helium to low pressure nitrogen in one of the nitrogen pre-cooling heat exchangers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Plant and cryomodule are warming up slowly through heat leak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Meeting with refrigerator vendor Tuesday morning to determine best course of action (short term and long term)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It is likely that the short term solution will be to cut out the exchanger, install bypasses and to operate without nitrogen precooling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</a:rPr>
              <a:t>The next LCLS-II cryomodule is not expected for ~ 5 weeks</a:t>
            </a:r>
          </a:p>
          <a:p>
            <a:pPr lvl="2" indent="-3444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We will work on a repair schedule to see if we can fit within the 5 week timeframe</a:t>
            </a:r>
            <a:endParaRPr lang="en-US" sz="20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EFD203D-EC32-4B35-BA14-0A200F5B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163715"/>
          </a:xfrm>
        </p:spPr>
        <p:txBody>
          <a:bodyPr/>
          <a:lstStyle/>
          <a:p>
            <a:fld id="{032205FA-A580-4FB2-8E99-244EC8430E3C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ADF49FB-491B-480B-AD7E-BD5D1397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TD Summary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0D4138-EEA1-4E5F-ABC9-59DB707E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/>
              <a:t>4/2/2018</a:t>
            </a:r>
          </a:p>
        </p:txBody>
      </p:sp>
    </p:spTree>
    <p:extLst>
      <p:ext uri="{BB962C8B-B14F-4D97-AF65-F5344CB8AC3E}">
        <p14:creationId xmlns:p14="http://schemas.microsoft.com/office/powerpoint/2010/main" val="420662751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Presentation template.potx" id="{A2D25FEF-5416-4B89-9200-0D39A9A3F4BB}" vid="{8F27CC46-3CE2-45EC-8026-2A6AFF0030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_x0020_of_x0020_Presentation xmlns="47fc7b7d-f1f2-468e-9654-a86f226c5a41">TD Operations Status 2016-05-03</Description_x0020_of_x0020_Presentation>
    <Organization xmlns="47fc7b7d-f1f2-468e-9654-a86f226c5a41">TD</Organization>
    <PublishingExpirationDate xmlns="http://schemas.microsoft.com/sharepoint/v3" xsi:nil="true"/>
    <PublishingStartDate xmlns="http://schemas.microsoft.com/sharepoint/v3" xsi:nil="true"/>
    <Meeting_x0020_date xmlns="47fc7b7d-f1f2-468e-9654-a86f226c5a41">2016-05-03T05:00:00+00:00</Meeting_x0020_date>
    <_dlc_DocId xmlns="45260a83-08c0-4921-92a3-cd56dcdbef58">-1779-150</_dlc_DocId>
    <_dlc_DocIdUrl xmlns="45260a83-08c0-4921-92a3-cd56dcdbef58">
      <Url>https://fermipoint.fnal.gov/organization/ood/lsm/_layouts/15/DocIdRedir.aspx?ID=-1779-150</Url>
      <Description>-1779-150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C69B34-2309-4DFB-B663-DB4AC1FD6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47fc7b7d-f1f2-468e-9654-a86f226c5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EA049B-CA7A-423D-8CB3-61851FB59D6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9E5B7C2-EC0F-44AE-8D06-DC1C8ECB7AE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260a83-08c0-4921-92a3-cd56dcdbef58"/>
    <ds:schemaRef ds:uri="47fc7b7d-f1f2-468e-9654-a86f226c5a4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884FC48-EE63-4B8C-9BD9-19FA2FB3DB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5662</TotalTime>
  <Words>1104</Words>
  <Application>Microsoft Office PowerPoint</Application>
  <PresentationFormat>On-screen Show (4:3)</PresentationFormat>
  <Paragraphs>111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Fermilab_PPT_090815</vt:lpstr>
      <vt:lpstr>PowerPoint Presentation</vt:lpstr>
      <vt:lpstr>SRF Sector</vt:lpstr>
      <vt:lpstr>SRF Sector</vt:lpstr>
      <vt:lpstr> Magnet Sector </vt:lpstr>
      <vt:lpstr>Cryogenic Sector</vt:lpstr>
      <vt:lpstr>Cryogenic Sector</vt:lpstr>
    </vt:vector>
  </TitlesOfParts>
  <Company>Fermilab Technical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Operations Status 2016-05-03</dc:title>
  <dc:subject>TD Operations Status 2016-05-03</dc:subject>
  <dc:creator>David Harding</dc:creator>
  <cp:lastModifiedBy>Kayla Decker x 34402N</cp:lastModifiedBy>
  <cp:revision>193</cp:revision>
  <cp:lastPrinted>2014-01-20T19:40:21Z</cp:lastPrinted>
  <dcterms:created xsi:type="dcterms:W3CDTF">2016-03-21T21:02:23Z</dcterms:created>
  <dcterms:modified xsi:type="dcterms:W3CDTF">2018-04-02T19:31:22Z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0x010100AECB9366D95A474190AE7710F7025554</vt:lpwstr>
  </property>
  <property fmtid="{D5CDD505-2E9C-101B-9397-08002B2CF9AE}" pid="3" name="_dlc_DocIdItemGuid">
    <vt:lpwstr>1f4a757f-71de-493e-8321-ce61266f155e</vt:lpwstr>
  </property>
</Properties>
</file>