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0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21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  <p:sldMasterId id="2147483891" r:id="rId2"/>
    <p:sldMasterId id="2147483853" r:id="rId3"/>
    <p:sldMasterId id="2147483879" r:id="rId4"/>
    <p:sldMasterId id="2147483828" r:id="rId5"/>
    <p:sldMasterId id="2147483841" r:id="rId6"/>
    <p:sldMasterId id="2147483816" r:id="rId7"/>
    <p:sldMasterId id="2147483804" r:id="rId8"/>
    <p:sldMasterId id="2147483792" r:id="rId9"/>
    <p:sldMasterId id="2147483780" r:id="rId10"/>
    <p:sldMasterId id="2147483756" r:id="rId11"/>
    <p:sldMasterId id="2147483732" r:id="rId12"/>
    <p:sldMasterId id="2147483768" r:id="rId13"/>
    <p:sldMasterId id="2147483744" r:id="rId14"/>
    <p:sldMasterId id="2147483720" r:id="rId15"/>
    <p:sldMasterId id="2147483708" r:id="rId16"/>
    <p:sldMasterId id="2147483696" r:id="rId17"/>
    <p:sldMasterId id="2147483903" r:id="rId18"/>
    <p:sldMasterId id="2147483915" r:id="rId19"/>
    <p:sldMasterId id="2147483939" r:id="rId20"/>
    <p:sldMasterId id="2147483975" r:id="rId21"/>
    <p:sldMasterId id="2147483978" r:id="rId22"/>
  </p:sldMasterIdLst>
  <p:notesMasterIdLst>
    <p:notesMasterId r:id="rId38"/>
  </p:notesMasterIdLst>
  <p:handoutMasterIdLst>
    <p:handoutMasterId r:id="rId39"/>
  </p:handoutMasterIdLst>
  <p:sldIdLst>
    <p:sldId id="470" r:id="rId23"/>
    <p:sldId id="468" r:id="rId24"/>
    <p:sldId id="472" r:id="rId25"/>
    <p:sldId id="491" r:id="rId26"/>
    <p:sldId id="492" r:id="rId27"/>
    <p:sldId id="482" r:id="rId28"/>
    <p:sldId id="480" r:id="rId29"/>
    <p:sldId id="483" r:id="rId30"/>
    <p:sldId id="484" r:id="rId31"/>
    <p:sldId id="485" r:id="rId32"/>
    <p:sldId id="486" r:id="rId33"/>
    <p:sldId id="487" r:id="rId34"/>
    <p:sldId id="488" r:id="rId35"/>
    <p:sldId id="489" r:id="rId36"/>
    <p:sldId id="440" r:id="rId37"/>
  </p:sldIdLst>
  <p:sldSz cx="9144000" cy="6858000" type="screen4x3"/>
  <p:notesSz cx="666908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750B"/>
    <a:srgbClr val="37609C"/>
    <a:srgbClr val="006699"/>
    <a:srgbClr val="0000FF"/>
    <a:srgbClr val="0066FF"/>
    <a:srgbClr val="006666"/>
    <a:srgbClr val="FFCCFF"/>
    <a:srgbClr val="CCCCFF"/>
    <a:srgbClr val="EC6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13" autoAdjust="0"/>
    <p:restoredTop sz="93584" autoAdjust="0"/>
  </p:normalViewPr>
  <p:slideViewPr>
    <p:cSldViewPr snapToGrid="0">
      <p:cViewPr>
        <p:scale>
          <a:sx n="70" d="100"/>
          <a:sy n="70" d="100"/>
        </p:scale>
        <p:origin x="-614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1890" y="-78"/>
      </p:cViewPr>
      <p:guideLst>
        <p:guide orient="horz" pos="3127"/>
        <p:guide pos="210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handoutMaster" Target="handoutMasters/handoutMaster1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D57DB8D2-6898-4668-8234-4F6A8391CB56}" type="datetimeFigureOut">
              <a:rPr lang="fr-FR" smtClean="0"/>
              <a:pPr/>
              <a:t>09/04/2018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FBEBB956-700F-410A-86C1-A0FC3C3694E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485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/>
          <a:lstStyle>
            <a:lvl1pPr algn="r">
              <a:defRPr sz="1200"/>
            </a:lvl1pPr>
          </a:lstStyle>
          <a:p>
            <a:fld id="{BF679739-928E-4DD1-87DD-25ABEE783821}" type="datetimeFigureOut">
              <a:rPr lang="fr-FR" smtClean="0"/>
              <a:pPr/>
              <a:t>09/04/2018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27" tIns="45363" rIns="90727" bIns="45363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715154"/>
            <a:ext cx="5335270" cy="4466987"/>
          </a:xfrm>
          <a:prstGeom prst="rect">
            <a:avLst/>
          </a:prstGeom>
        </p:spPr>
        <p:txBody>
          <a:bodyPr vert="horz" lIns="90727" tIns="45363" rIns="90727" bIns="45363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0727" tIns="45363" rIns="90727" bIns="45363" rtlCol="0" anchor="b"/>
          <a:lstStyle>
            <a:lvl1pPr algn="r">
              <a:defRPr sz="1200"/>
            </a:lvl1pPr>
          </a:lstStyle>
          <a:p>
            <a:fld id="{0C7225D8-577E-4217-B82C-50633FFF7E8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147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11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12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13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14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635858" indent="-37182224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36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0726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6090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1453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fld id="{768A62D0-8E58-47C8-9BA5-358E58A80FF8}" type="slidenum">
              <a:rPr lang="fr-FR">
                <a:solidFill>
                  <a:prstClr val="black"/>
                </a:solidFill>
              </a:rPr>
              <a:pPr/>
              <a:t>3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225D8-577E-4217-B82C-50633FFF7E8C}" type="slidenum">
              <a:rPr lang="fr-FR" smtClean="0">
                <a:solidFill>
                  <a:prstClr val="black"/>
                </a:solidFill>
              </a:rPr>
              <a:pPr/>
              <a:t>10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25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-4921" y="6309320"/>
            <a:ext cx="2895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919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7596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8270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4142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1812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653709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6139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926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8736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5282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111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264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8166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5495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3085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3981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52690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66426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4882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4530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8835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0206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024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4030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596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3595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0883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6359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9952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233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078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1438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74213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764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0180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6363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6850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6891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279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5386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33351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18403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7485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0737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184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93237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7211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81445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4913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4686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6978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574851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43656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65753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0387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182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765461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8560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4093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07074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6397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31003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53309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63792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00132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18538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360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86296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70574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88120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85242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8307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70019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33548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937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8470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0074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535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32295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48653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01963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99801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040462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62487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32223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6731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5868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088801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57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22304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01421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83851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22936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40118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46326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30702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07272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97132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17242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8993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3751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60291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550331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678624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01449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32867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43527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64662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0424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8340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821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094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70323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18698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2927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604137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411917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18609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141285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24748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3555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9168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062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38149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387207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40574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44404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>
            <a:lvl1pPr algn="r">
              <a:defRPr sz="10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smtClean="0">
                <a:solidFill>
                  <a:srgbClr val="4BACC6">
                    <a:lumMod val="50000"/>
                  </a:srgbClr>
                </a:solidFill>
              </a:rPr>
              <a:t>JL Biarrotte, PIP-II technical workshop with France, 09/04/2018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41300" y="60134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883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10315-3185-4901-82A5-1E1EEEE40FEA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4"/>
          <p:cNvSpPr txBox="1">
            <a:spLocks/>
          </p:cNvSpPr>
          <p:nvPr userDrawn="1"/>
        </p:nvSpPr>
        <p:spPr>
          <a:xfrm>
            <a:off x="6248400" y="6616700"/>
            <a:ext cx="2895600" cy="2413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>
                <a:solidFill>
                  <a:srgbClr val="4BACC6">
                    <a:lumMod val="50000"/>
                  </a:srgbClr>
                </a:solidFill>
              </a:rPr>
              <a:t>J-L. Biarrotte - Journées projets IN2P3 - 22/11/2016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17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528FA-EC99-4E9A-9B02-2A7181B1EABB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4"/>
          <p:cNvSpPr txBox="1">
            <a:spLocks/>
          </p:cNvSpPr>
          <p:nvPr userDrawn="1"/>
        </p:nvSpPr>
        <p:spPr>
          <a:xfrm>
            <a:off x="6248400" y="6616700"/>
            <a:ext cx="2895600" cy="2413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>
                <a:solidFill>
                  <a:srgbClr val="4BACC6">
                    <a:lumMod val="50000"/>
                  </a:srgbClr>
                </a:solidFill>
              </a:rPr>
              <a:t>J-L. Biarrotte - Journées projets IN2P3 - 22/11/2016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26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DD5C-B4A3-44A3-9FDA-9A50E2CBC413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>
            <a:lvl1pPr algn="r">
              <a:defRPr sz="10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smtClean="0">
                <a:solidFill>
                  <a:srgbClr val="4BACC6">
                    <a:lumMod val="50000"/>
                  </a:srgbClr>
                </a:solidFill>
              </a:rPr>
              <a:t>JL Biarrotte, PIP-II technical workshop with France, 09/04/2018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82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14C69-EA0F-46A2-A108-A76A8F8D5E94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>
            <a:lvl1pPr algn="r">
              <a:defRPr sz="10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smtClean="0">
                <a:solidFill>
                  <a:srgbClr val="4BACC6">
                    <a:lumMod val="50000"/>
                  </a:srgbClr>
                </a:solidFill>
              </a:rPr>
              <a:t>JL Biarrotte, PIP-II technical workshop with France, 09/04/2018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15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B197-2451-4C02-ABD1-1B12E2DE1C3A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>
            <a:lvl1pPr algn="r">
              <a:defRPr sz="10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smtClean="0">
                <a:solidFill>
                  <a:srgbClr val="4BACC6">
                    <a:lumMod val="50000"/>
                  </a:srgbClr>
                </a:solidFill>
              </a:rPr>
              <a:t>JL Biarrotte, PIP-II technical workshop with France, 09/04/2018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67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47E96-8B3F-46A3-956D-BD379C845D8A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>
            <a:lvl1pPr algn="r">
              <a:defRPr sz="10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smtClean="0">
                <a:solidFill>
                  <a:srgbClr val="4BACC6">
                    <a:lumMod val="50000"/>
                  </a:srgbClr>
                </a:solidFill>
              </a:rPr>
              <a:t>JL Biarrotte, PIP-II technical workshop with France, 09/04/2018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793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83023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91F5F-669B-41B4-AE08-9DA357AAECB0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>
            <a:lvl1pPr algn="r">
              <a:defRPr sz="10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smtClean="0">
                <a:solidFill>
                  <a:srgbClr val="4BACC6">
                    <a:lumMod val="50000"/>
                  </a:srgbClr>
                </a:solidFill>
              </a:rPr>
              <a:t>JL Biarrotte, PIP-II technical workshop with France, 09/04/2018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6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3B49D-54D2-449A-9B5E-8F5BA64DD2F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817699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1B8B8-E7E0-4249-94AE-DA8D432CA8A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763696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598CD-E594-464B-BFAE-25F837B89FA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43579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195736" y="0"/>
            <a:ext cx="6830164" cy="1470025"/>
          </a:xfrm>
        </p:spPr>
        <p:txBody>
          <a:bodyPr/>
          <a:lstStyle/>
          <a:p>
            <a:r>
              <a:rPr lang="fr-FR" dirty="0" smtClean="0"/>
              <a:t>Institut National de Physique Nucléaire et de Physique des Particules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403648" y="4149080"/>
            <a:ext cx="6400800" cy="144016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Projets « Calcul &amp; Données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A1F8-06BA-4CB7-B4F7-C07C14CF58B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oneTexte 6"/>
          <p:cNvSpPr txBox="1"/>
          <p:nvPr userDrawn="1"/>
        </p:nvSpPr>
        <p:spPr>
          <a:xfrm>
            <a:off x="8362381" y="65324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49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2699792" y="116632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fr-FR" dirty="0" smtClean="0"/>
              <a:t>Calcul &amp; Données</a:t>
            </a:r>
            <a:br>
              <a:rPr lang="fr-FR" dirty="0" smtClean="0"/>
            </a:br>
            <a:r>
              <a:rPr lang="fr-FR" dirty="0" smtClean="0"/>
              <a:t>Les défis scientifique pour le calcul </a:t>
            </a:r>
            <a:endParaRPr lang="fr-FR" dirty="0"/>
          </a:p>
        </p:txBody>
      </p:sp>
      <p:sp>
        <p:nvSpPr>
          <p:cNvPr id="8" name="ZoneTexte 7"/>
          <p:cNvSpPr txBox="1"/>
          <p:nvPr userDrawn="1"/>
        </p:nvSpPr>
        <p:spPr>
          <a:xfrm>
            <a:off x="251520" y="6505599"/>
            <a:ext cx="1051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22/11/2016</a:t>
            </a:r>
            <a:endParaRPr lang="fr-FR" sz="14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ZoneTexte 8"/>
          <p:cNvSpPr txBox="1"/>
          <p:nvPr userDrawn="1"/>
        </p:nvSpPr>
        <p:spPr>
          <a:xfrm>
            <a:off x="3707904" y="6505599"/>
            <a:ext cx="1135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V. Beckmann</a:t>
            </a:r>
            <a:endParaRPr lang="fr-FR" sz="1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ZoneTexte 9"/>
          <p:cNvSpPr txBox="1"/>
          <p:nvPr userDrawn="1"/>
        </p:nvSpPr>
        <p:spPr>
          <a:xfrm>
            <a:off x="8388424" y="6433591"/>
            <a:ext cx="395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6DC9FB6B-617F-1943-8D61-1D61108D59D1}" type="slidenum">
              <a:rPr lang="fr-FR" sz="1400" smtClean="0">
                <a:solidFill>
                  <a:srgbClr val="7F7F7F"/>
                </a:solidFill>
              </a:rPr>
              <a:pPr/>
              <a:t>‹N°›</a:t>
            </a:fld>
            <a:endParaRPr lang="fr-FR" sz="1400" dirty="0">
              <a:solidFill>
                <a:srgbClr val="7F7F7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628800"/>
            <a:ext cx="9180512" cy="144016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42099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654800"/>
            <a:ext cx="3590471" cy="203200"/>
          </a:xfrm>
        </p:spPr>
        <p:txBody>
          <a:bodyPr/>
          <a:lstStyle>
            <a:lvl1pPr algn="r">
              <a:defRPr sz="8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pPr algn="l"/>
            <a:r>
              <a:rPr lang="en-US" smtClean="0">
                <a:solidFill>
                  <a:srgbClr val="4BACC6">
                    <a:lumMod val="50000"/>
                  </a:srgbClr>
                </a:solidFill>
              </a:rPr>
              <a:t>JL Biarrotte, PIP-II technical workshop with France, 09/04/2018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41300" y="60134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274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10315-3185-4901-82A5-1E1EEEE40FEA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4"/>
          <p:cNvSpPr txBox="1">
            <a:spLocks/>
          </p:cNvSpPr>
          <p:nvPr userDrawn="1"/>
        </p:nvSpPr>
        <p:spPr>
          <a:xfrm>
            <a:off x="6248400" y="6616700"/>
            <a:ext cx="2895600" cy="2413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>
                <a:solidFill>
                  <a:srgbClr val="4BACC6">
                    <a:lumMod val="50000"/>
                  </a:srgbClr>
                </a:solidFill>
              </a:rPr>
              <a:t>J-L. Biarrotte - Journées projets IN2P3 - 22/11/2016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05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528FA-EC99-4E9A-9B02-2A7181B1EABB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4"/>
          <p:cNvSpPr txBox="1">
            <a:spLocks/>
          </p:cNvSpPr>
          <p:nvPr userDrawn="1"/>
        </p:nvSpPr>
        <p:spPr>
          <a:xfrm>
            <a:off x="6248400" y="6616700"/>
            <a:ext cx="2895600" cy="2413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>
                <a:solidFill>
                  <a:srgbClr val="4BACC6">
                    <a:lumMod val="50000"/>
                  </a:srgbClr>
                </a:solidFill>
              </a:rPr>
              <a:t>J-L. Biarrotte - Journées projets IN2P3 - 22/11/2016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42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FDD5C-B4A3-44A3-9FDA-9A50E2CBC413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>
            <a:lvl1pPr algn="r">
              <a:defRPr sz="10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smtClean="0">
                <a:solidFill>
                  <a:srgbClr val="4BACC6">
                    <a:lumMod val="50000"/>
                  </a:srgbClr>
                </a:solidFill>
              </a:rPr>
              <a:t>JL Biarrotte, PIP-II technical workshop with France, 09/04/2018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9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06212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14C69-EA0F-46A2-A108-A76A8F8D5E94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>
            <a:lvl1pPr algn="r">
              <a:defRPr sz="10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smtClean="0">
                <a:solidFill>
                  <a:srgbClr val="4BACC6">
                    <a:lumMod val="50000"/>
                  </a:srgbClr>
                </a:solidFill>
              </a:rPr>
              <a:t>JL Biarrotte, PIP-II technical workshop with France, 09/04/2018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10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B197-2451-4C02-ABD1-1B12E2DE1C3A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>
            <a:lvl1pPr algn="r">
              <a:defRPr sz="10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smtClean="0">
                <a:solidFill>
                  <a:srgbClr val="4BACC6">
                    <a:lumMod val="50000"/>
                  </a:srgbClr>
                </a:solidFill>
              </a:rPr>
              <a:t>JL Biarrotte, PIP-II technical workshop with France, 09/04/2018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00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47E96-8B3F-46A3-956D-BD379C845D8A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>
            <a:lvl1pPr algn="r">
              <a:defRPr sz="10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smtClean="0">
                <a:solidFill>
                  <a:srgbClr val="4BACC6">
                    <a:lumMod val="50000"/>
                  </a:srgbClr>
                </a:solidFill>
              </a:rPr>
              <a:t>JL Biarrotte, PIP-II technical workshop with France, 09/04/2018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85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91F5F-669B-41B4-AE08-9DA357AAECB0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>
            <a:lvl1pPr algn="r">
              <a:defRPr sz="100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n-US" smtClean="0">
                <a:solidFill>
                  <a:srgbClr val="4BACC6">
                    <a:lumMod val="50000"/>
                  </a:srgbClr>
                </a:solidFill>
              </a:rPr>
              <a:t>JL Biarrotte, PIP-II technical workshop with France, 09/04/2018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5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3B49D-54D2-449A-9B5E-8F5BA64DD2F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595351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1B8B8-E7E0-4249-94AE-DA8D432CA8A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29910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598CD-E594-464B-BFAE-25F837B89FA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937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-4921" y="6309320"/>
            <a:ext cx="2895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919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084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479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864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85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54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3708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191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6207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022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6186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8854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4471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380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535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6735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327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0933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0497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5412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1590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6433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094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4902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3403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1520" y="6309320"/>
            <a:ext cx="2895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C6206-EEF0-478F-AE0C-0D88022746A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233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364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670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489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0513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716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265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4705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243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6176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2302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9140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77253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02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3987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1371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0784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0556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6278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80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807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8016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1664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0448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213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6122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48728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2415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243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1945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8176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7918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998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5837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4625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188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6997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93220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3978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7009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5210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6674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2139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0770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504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0442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2570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1183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49982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7220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0895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1084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6634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7472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0341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6564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1684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5418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39BAA-AC4F-463A-B02C-45FECD55F6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0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D98D5-DD2A-4B02-BF2D-5220CEDF5F0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41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581F1-E021-43EB-AE02-151FC9A77D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12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11560" y="63093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989CE-F18F-4A51-B611-FE43BFD006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69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7B3F7-D128-4BD1-AF15-8EB9C4A0CB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82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DD098-3F3F-4D1D-A0C6-B400DB102C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12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A4515-5C0F-4FE9-A90B-BFA7736E66E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37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39552" y="63813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892F6-5D21-46B2-98A3-8F8BAF83A76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133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A6CD1-2DAC-4093-A73F-A51273FADD5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64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1C1F3-6428-4CDA-BF9E-7A515FEDF3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95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2264-7BD7-4210-AB3F-B1EE205D2F4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06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5DB94-0B50-4090-982B-C38CD513173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53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ea typeface="ＭＳ Ｐゴシック" pitchFamily="-109" charset="-128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ea typeface="ＭＳ Ｐゴシック" pitchFamily="-109" charset="-128"/>
              </a:rPr>
              <a:t>JL Biarrotte, PIP-II technical workshop with France, 09/04/2018</a:t>
            </a:r>
            <a:endParaRPr lang="fr-FR" smtClean="0">
              <a:ea typeface="ＭＳ Ｐゴシック" pitchFamily="-109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A8A740-1C80-4483-8F7E-FA4719B074FB}" type="slidenum">
              <a:rPr lang="fr-FR" smtClean="0">
                <a:ea typeface="ＭＳ Ｐゴシック" pitchFamily="-10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smtClean="0">
              <a:ea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261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771800" y="116632"/>
            <a:ext cx="6192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Titre de la Présentation</a:t>
            </a:r>
            <a:br>
              <a:rPr lang="fr-FR" dirty="0" smtClean="0"/>
            </a:br>
            <a:r>
              <a:rPr lang="fr-FR" dirty="0" smtClean="0"/>
              <a:t>Titre de la Diapositive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9512" y="1556792"/>
            <a:ext cx="8784976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795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99792" y="6356351"/>
            <a:ext cx="3744416" cy="3850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JL Biarrotte, PIP-II technical workshop with France, 09/04/2018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8A1F8-06BA-4CB7-B4F7-C07C14CF58B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 baseline="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ea typeface="ＭＳ Ｐゴシック" pitchFamily="-109" charset="-128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ea typeface="ＭＳ Ｐゴシック" pitchFamily="-109" charset="-128"/>
              </a:rPr>
              <a:t>JL Biarrotte, PIP-II technical workshop with France, 09/04/2018</a:t>
            </a:r>
            <a:endParaRPr lang="fr-FR" smtClean="0">
              <a:ea typeface="ＭＳ Ｐゴシック" pitchFamily="-109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A8A740-1C80-4483-8F7E-FA4719B074FB}" type="slidenum">
              <a:rPr lang="fr-FR" smtClean="0">
                <a:ea typeface="ＭＳ Ｐゴシック" pitchFamily="-109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smtClean="0">
              <a:ea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26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9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565E1-F32E-4749-9E70-27511BDF805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35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7C016-6729-43C3-A545-7882B20FD87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98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BE5D6-31A8-469F-8A23-06742A961A2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99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A4BA6-0B2D-4340-8554-94FBA705C0C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86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80B82-93F8-46DE-A4A8-105737513B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07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CE101-DD49-4626-A749-E552D4F3E03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981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JL Biarrotte, PIP-II technical workshop with France, 09/04/2018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FDE1-9B1C-4726-AF16-AB083ADFD1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39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4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4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10" Type="http://schemas.openxmlformats.org/officeDocument/2006/relationships/image" Target="../media/image28.png"/><Relationship Id="rId4" Type="http://schemas.openxmlformats.org/officeDocument/2006/relationships/hyperlink" Target="Myrrha_MYRRHA_DV-4.avi" TargetMode="External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48.jpeg"/><Relationship Id="rId4" Type="http://schemas.openxmlformats.org/officeDocument/2006/relationships/image" Target="../media/image24.jpe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4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45.jpeg"/><Relationship Id="rId4" Type="http://schemas.openxmlformats.org/officeDocument/2006/relationships/image" Target="../media/image49.jpeg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6.xml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6.xml"/><Relationship Id="rId6" Type="http://schemas.microsoft.com/office/2007/relationships/hdphoto" Target="../media/hdphoto2.wdp"/><Relationship Id="rId11" Type="http://schemas.openxmlformats.org/officeDocument/2006/relationships/image" Target="../media/image15.jpeg"/><Relationship Id="rId5" Type="http://schemas.openxmlformats.org/officeDocument/2006/relationships/image" Target="../media/image11.png"/><Relationship Id="rId10" Type="http://schemas.openxmlformats.org/officeDocument/2006/relationships/image" Target="../media/image14.jpeg"/><Relationship Id="rId4" Type="http://schemas.microsoft.com/office/2007/relationships/hdphoto" Target="../media/hdphoto1.wdp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6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162633"/>
            <a:ext cx="9144000" cy="122312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86415" y="3377074"/>
            <a:ext cx="8770501" cy="2239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914400">
              <a:spcBef>
                <a:spcPts val="1200"/>
              </a:spcBef>
              <a:spcAft>
                <a:spcPts val="1800"/>
              </a:spcAft>
            </a:pPr>
            <a:r>
              <a:rPr kumimoji="0" lang="fr-FR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PIP-II </a:t>
            </a:r>
            <a:r>
              <a:rPr kumimoji="0" lang="fr-FR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technical</a:t>
            </a:r>
            <a:r>
              <a:rPr kumimoji="0" lang="fr-FR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workshop </a:t>
            </a:r>
            <a:r>
              <a:rPr kumimoji="0" lang="fr-FR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with</a:t>
            </a:r>
            <a:r>
              <a:rPr kumimoji="0" lang="fr-FR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France </a:t>
            </a:r>
          </a:p>
          <a:p>
            <a:pPr lvl="0" algn="l" defTabSz="914400">
              <a:spcBef>
                <a:spcPts val="0"/>
              </a:spcBef>
            </a:pPr>
            <a:r>
              <a:rPr lang="fr-FR" sz="3700" dirty="0" err="1" smtClean="0">
                <a:solidFill>
                  <a:sysClr val="windowText" lastClr="000000"/>
                </a:solidFill>
                <a:latin typeface="Calibri"/>
              </a:rPr>
              <a:t>View</a:t>
            </a:r>
            <a:r>
              <a:rPr lang="fr-FR" sz="3700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fr-FR" sz="3700" dirty="0" err="1" smtClean="0">
                <a:solidFill>
                  <a:sysClr val="windowText" lastClr="000000"/>
                </a:solidFill>
                <a:latin typeface="Calibri"/>
              </a:rPr>
              <a:t>from</a:t>
            </a:r>
            <a:r>
              <a:rPr lang="fr-FR" sz="3700" dirty="0" smtClean="0">
                <a:solidFill>
                  <a:sysClr val="windowText" lastClr="000000"/>
                </a:solidFill>
                <a:latin typeface="Calibri"/>
              </a:rPr>
              <a:t> IN2P3</a:t>
            </a: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6" name="Image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4842510"/>
            <a:ext cx="2346960" cy="1893570"/>
          </a:xfrm>
          <a:prstGeom prst="rect">
            <a:avLst/>
          </a:prstGeom>
        </p:spPr>
      </p:pic>
      <p:pic>
        <p:nvPicPr>
          <p:cNvPr id="14" name="Picture 25" descr="cnrsin2p3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532" y="58705"/>
            <a:ext cx="1959644" cy="1112053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4488181" y="5198338"/>
            <a:ext cx="44043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>
                <a:solidFill>
                  <a:srgbClr val="7F7F7F"/>
                </a:solidFill>
              </a:rPr>
              <a:t>Jean-Luc BIARROTTE, CNRS/IN2P3</a:t>
            </a:r>
          </a:p>
          <a:p>
            <a:pPr algn="r"/>
            <a:r>
              <a:rPr lang="fr-FR" sz="1400" dirty="0" err="1" smtClean="0">
                <a:solidFill>
                  <a:srgbClr val="7F7F7F"/>
                </a:solidFill>
              </a:rPr>
              <a:t>Scientific</a:t>
            </a:r>
            <a:r>
              <a:rPr lang="fr-FR" sz="1400" dirty="0" smtClean="0">
                <a:solidFill>
                  <a:srgbClr val="7F7F7F"/>
                </a:solidFill>
              </a:rPr>
              <a:t> </a:t>
            </a:r>
            <a:r>
              <a:rPr lang="fr-FR" sz="1400" dirty="0" err="1" smtClean="0">
                <a:solidFill>
                  <a:srgbClr val="7F7F7F"/>
                </a:solidFill>
              </a:rPr>
              <a:t>Director</a:t>
            </a:r>
            <a:r>
              <a:rPr lang="fr-FR" sz="1400" dirty="0" smtClean="0">
                <a:solidFill>
                  <a:srgbClr val="7F7F7F"/>
                </a:solidFill>
              </a:rPr>
              <a:t> for ‘</a:t>
            </a:r>
            <a:r>
              <a:rPr lang="fr-FR" sz="1400" dirty="0" err="1" smtClean="0">
                <a:solidFill>
                  <a:srgbClr val="7F7F7F"/>
                </a:solidFill>
              </a:rPr>
              <a:t>Accelerators</a:t>
            </a:r>
            <a:r>
              <a:rPr lang="fr-FR" sz="1400" dirty="0" smtClean="0">
                <a:solidFill>
                  <a:srgbClr val="7F7F7F"/>
                </a:solidFill>
              </a:rPr>
              <a:t> &amp; Technologies’</a:t>
            </a:r>
          </a:p>
          <a:p>
            <a:pPr algn="r"/>
            <a:r>
              <a:rPr lang="fr-FR" sz="1400" dirty="0" smtClean="0">
                <a:solidFill>
                  <a:srgbClr val="7F7F7F"/>
                </a:solidFill>
              </a:rPr>
              <a:t>jlbiarrotte@admin.in2p3.fr</a:t>
            </a:r>
            <a:endParaRPr lang="fr-FR" sz="1400" dirty="0">
              <a:solidFill>
                <a:srgbClr val="7F7F7F"/>
              </a:solidFill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6" b="37643"/>
          <a:stretch/>
        </p:blipFill>
        <p:spPr>
          <a:xfrm>
            <a:off x="-17762" y="1404261"/>
            <a:ext cx="9161762" cy="177437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044" y="427478"/>
            <a:ext cx="5629956" cy="5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56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315913"/>
            <a:ext cx="7272808" cy="1470026"/>
          </a:xfrm>
        </p:spPr>
        <p:txBody>
          <a:bodyPr>
            <a:normAutofit/>
          </a:bodyPr>
          <a:lstStyle/>
          <a:p>
            <a:r>
              <a:rPr lang="fr-FR" sz="3400" b="1" dirty="0" err="1" smtClean="0">
                <a:solidFill>
                  <a:schemeClr val="accent1">
                    <a:lumMod val="75000"/>
                  </a:schemeClr>
                </a:solidFill>
              </a:rPr>
              <a:t>Present</a:t>
            </a:r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 SRF contributions – MYRRHA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0" descr="Afficher l'image d'origine"/>
          <p:cNvSpPr>
            <a:spLocks noChangeAspect="1" noChangeArrowheads="1"/>
          </p:cNvSpPr>
          <p:nvPr/>
        </p:nvSpPr>
        <p:spPr bwMode="auto">
          <a:xfrm>
            <a:off x="-143329" y="-674914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215900" y="15875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4" name="Picture 3" descr="accelerator driven system ADS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 l="932" t="8336"/>
          <a:stretch>
            <a:fillRect/>
          </a:stretch>
        </p:blipFill>
        <p:spPr bwMode="auto">
          <a:xfrm>
            <a:off x="4942114" y="2676228"/>
            <a:ext cx="4201886" cy="2821331"/>
          </a:xfrm>
          <a:prstGeom prst="rect">
            <a:avLst/>
          </a:prstGeom>
          <a:noFill/>
        </p:spPr>
      </p:pic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168162" y="1123086"/>
            <a:ext cx="8975838" cy="198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 smtClean="0">
                <a:cs typeface="Times New Roman" pitchFamily="18" charset="0"/>
              </a:rPr>
              <a:t>Multipurpose </a:t>
            </a:r>
            <a:r>
              <a:rPr lang="fr-FR" sz="2400" b="1" dirty="0" err="1" smtClean="0">
                <a:cs typeface="Times New Roman" pitchFamily="18" charset="0"/>
              </a:rPr>
              <a:t>hYbrid</a:t>
            </a:r>
            <a:r>
              <a:rPr lang="fr-FR" sz="2400" b="1" dirty="0" smtClean="0">
                <a:cs typeface="Times New Roman" pitchFamily="18" charset="0"/>
              </a:rPr>
              <a:t> </a:t>
            </a:r>
            <a:r>
              <a:rPr lang="fr-FR" sz="2400" b="1" dirty="0" err="1" smtClean="0">
                <a:cs typeface="Times New Roman" pitchFamily="18" charset="0"/>
              </a:rPr>
              <a:t>Research</a:t>
            </a:r>
            <a:r>
              <a:rPr lang="fr-FR" sz="2400" b="1" dirty="0" smtClean="0">
                <a:cs typeface="Times New Roman" pitchFamily="18" charset="0"/>
              </a:rPr>
              <a:t> </a:t>
            </a:r>
            <a:r>
              <a:rPr lang="fr-FR" sz="2400" b="1" dirty="0" err="1" smtClean="0">
                <a:cs typeface="Times New Roman" pitchFamily="18" charset="0"/>
              </a:rPr>
              <a:t>Reactor</a:t>
            </a:r>
            <a:r>
              <a:rPr lang="fr-FR" sz="2400" b="1" dirty="0" smtClean="0">
                <a:cs typeface="Times New Roman" pitchFamily="18" charset="0"/>
              </a:rPr>
              <a:t> for High-tech Applications </a:t>
            </a:r>
            <a:r>
              <a:rPr lang="fr-FR" sz="2000" b="1" dirty="0" smtClean="0">
                <a:cs typeface="Times New Roman" pitchFamily="18" charset="0"/>
              </a:rPr>
              <a:t>(SCK*CEN, Mol, </a:t>
            </a:r>
            <a:r>
              <a:rPr lang="fr-FR" sz="2000" b="1" dirty="0" err="1" smtClean="0">
                <a:cs typeface="Times New Roman" pitchFamily="18" charset="0"/>
              </a:rPr>
              <a:t>Belgium</a:t>
            </a:r>
            <a:r>
              <a:rPr lang="fr-FR" sz="2000" b="1" dirty="0" smtClean="0">
                <a:cs typeface="Times New Roman" pitchFamily="18" charset="0"/>
              </a:rPr>
              <a:t>)</a:t>
            </a:r>
            <a:r>
              <a:rPr lang="fr-FR" sz="2400" b="1" dirty="0" smtClean="0">
                <a:cs typeface="Times New Roman" pitchFamily="18" charset="0"/>
              </a:rPr>
              <a:t> 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Demonstration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of the ADS concept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at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high power 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2.4MW, 600MeV SRF CW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linac</a:t>
            </a:r>
            <a:endParaRPr lang="fr-FR" sz="2000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Main issue =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reliability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 </a:t>
            </a:r>
            <a:endParaRPr lang="fr-FR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29" name="Picture 4" descr="Myrrha_logo_larg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3574" y="1523999"/>
            <a:ext cx="1089339" cy="97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 cstate="print"/>
          <a:srcRect l="-51" t="5774" b="4769"/>
          <a:stretch>
            <a:fillRect/>
          </a:stretch>
        </p:blipFill>
        <p:spPr bwMode="auto">
          <a:xfrm>
            <a:off x="0" y="5611338"/>
            <a:ext cx="9144000" cy="128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 descr="http://www.in2p3.fr/recherche/actualites/2017/Media_2017/Illustration_myrrha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/>
          <a:stretch/>
        </p:blipFill>
        <p:spPr bwMode="auto">
          <a:xfrm>
            <a:off x="380999" y="3324920"/>
            <a:ext cx="3897086" cy="21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eur droit avec flèche 9"/>
          <p:cNvCxnSpPr/>
          <p:nvPr/>
        </p:nvCxnSpPr>
        <p:spPr>
          <a:xfrm flipV="1">
            <a:off x="261257" y="5486401"/>
            <a:ext cx="272143" cy="7184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Picture 9" descr="Résultat de recherche d'images pour &quot;sckcen&quot;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6" b="20945"/>
          <a:stretch/>
        </p:blipFill>
        <p:spPr bwMode="auto">
          <a:xfrm>
            <a:off x="7606241" y="1584475"/>
            <a:ext cx="1327979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5" descr="Résultat de recherche d'images pour &quot;LPSC logo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3" y="4817572"/>
            <a:ext cx="979713" cy="59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Espace réservé du numéro de diapositive 2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88A1F8-06BA-4CB7-B4F7-C07C14CF58B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2" name="Espace réservé du pied de page 1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/>
          <a:p>
            <a:r>
              <a:rPr lang="en-US" sz="9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JL Biarrotte, PIP-II technical workshop with France, 09/04/2018</a:t>
            </a:r>
            <a:endParaRPr lang="fr-FR" sz="9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494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486" y="3385457"/>
            <a:ext cx="2427514" cy="338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315913"/>
            <a:ext cx="7272808" cy="1470026"/>
          </a:xfrm>
        </p:spPr>
        <p:txBody>
          <a:bodyPr>
            <a:normAutofit/>
          </a:bodyPr>
          <a:lstStyle/>
          <a:p>
            <a:r>
              <a:rPr lang="fr-FR" sz="3400" b="1" dirty="0" err="1" smtClean="0">
                <a:solidFill>
                  <a:schemeClr val="accent1">
                    <a:lumMod val="75000"/>
                  </a:schemeClr>
                </a:solidFill>
              </a:rPr>
              <a:t>Present</a:t>
            </a:r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 SRF contributions – MYRRHA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0" descr="Afficher l'image d'origine"/>
          <p:cNvSpPr>
            <a:spLocks noChangeAspect="1" noChangeArrowheads="1"/>
          </p:cNvSpPr>
          <p:nvPr/>
        </p:nvSpPr>
        <p:spPr bwMode="auto">
          <a:xfrm>
            <a:off x="-143329" y="-674914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215900" y="15875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9" name="Picture 16" descr="Résultat de recherche d'images pour &quot;ipn orsay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90" y="3407227"/>
            <a:ext cx="1259765" cy="7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5" descr="Résultat de recherche d'images pour &quot;LPSC logo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4278084"/>
            <a:ext cx="775777" cy="47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161" y="4288971"/>
            <a:ext cx="757919" cy="43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1" y="1221609"/>
            <a:ext cx="5638800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 smtClean="0">
                <a:cs typeface="Times New Roman" pitchFamily="18" charset="0"/>
              </a:rPr>
              <a:t>IN2P3 SRF R&amp;D contribution to MYRRHA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SRF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linac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design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R&amp;D on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spoke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cryomodule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(beta 0.4, 352MHz) incl.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Cavities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&amp; </a:t>
            </a:r>
            <a:r>
              <a:rPr lang="fr-FR" sz="2000" dirty="0" err="1">
                <a:solidFill>
                  <a:prstClr val="black"/>
                </a:solidFill>
                <a:cs typeface="Times New Roman" pitchFamily="18" charset="0"/>
              </a:rPr>
              <a:t>C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ouplers</a:t>
            </a:r>
            <a:endParaRPr lang="fr-FR" sz="2000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R&amp;D on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innovative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fault-tolerant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systems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b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</a:b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incl. Cold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Tuning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System &amp; LLRF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developments</a:t>
            </a:r>
            <a:endParaRPr lang="fr-FR" sz="2000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30" name="Image 29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3" y="936170"/>
            <a:ext cx="3614057" cy="2307773"/>
          </a:xfrm>
          <a:prstGeom prst="rect">
            <a:avLst/>
          </a:prstGeom>
          <a:noFill/>
        </p:spPr>
      </p:pic>
      <p:pic>
        <p:nvPicPr>
          <p:cNvPr id="33" name="Image 32" descr="THPLR030f5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3570513"/>
            <a:ext cx="4996543" cy="3287487"/>
          </a:xfrm>
          <a:prstGeom prst="rect">
            <a:avLst/>
          </a:prstGeom>
        </p:spPr>
      </p:pic>
      <p:pic>
        <p:nvPicPr>
          <p:cNvPr id="34" name="Picture 3" descr="D:\IPN\MYRTE\Cavités\1 Livraison\Photos Réception Myrte\CAV-HT-02\DSC02485.JPG"/>
          <p:cNvPicPr>
            <a:picLocks noChangeAspect="1" noChangeArrowheads="1"/>
          </p:cNvPicPr>
          <p:nvPr/>
        </p:nvPicPr>
        <p:blipFill>
          <a:blip r:embed="rId10" cstate="print"/>
          <a:srcRect l="22023" r="13376"/>
          <a:stretch>
            <a:fillRect/>
          </a:stretch>
        </p:blipFill>
        <p:spPr bwMode="auto">
          <a:xfrm>
            <a:off x="5029200" y="5059334"/>
            <a:ext cx="1942919" cy="1689809"/>
          </a:xfrm>
          <a:prstGeom prst="rect">
            <a:avLst/>
          </a:prstGeom>
          <a:noFill/>
        </p:spPr>
      </p:pic>
      <p:sp>
        <p:nvSpPr>
          <p:cNvPr id="26" name="Espace réservé du numéro de diapositive 2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88A1F8-06BA-4CB7-B4F7-C07C14CF58B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Espace réservé du pied de page 1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/>
          <a:p>
            <a:r>
              <a:rPr lang="en-US" sz="9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JL Biarrotte, PIP-II technical workshop with France, 09/04/2018</a:t>
            </a:r>
            <a:endParaRPr lang="fr-FR" sz="9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12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315913"/>
            <a:ext cx="7272808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SUPRATECH SRF </a:t>
            </a:r>
            <a:r>
              <a:rPr lang="fr-FR" sz="3400" b="1" dirty="0" err="1" smtClean="0">
                <a:solidFill>
                  <a:schemeClr val="accent1">
                    <a:lumMod val="75000"/>
                  </a:schemeClr>
                </a:solidFill>
              </a:rPr>
              <a:t>platform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0" descr="Afficher l'image d'origine"/>
          <p:cNvSpPr>
            <a:spLocks noChangeAspect="1" noChangeArrowheads="1"/>
          </p:cNvSpPr>
          <p:nvPr/>
        </p:nvSpPr>
        <p:spPr bwMode="auto">
          <a:xfrm>
            <a:off x="-143329" y="-674914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215900" y="15875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" name="Picture 26" descr="IMG_037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0"/>
          <a:stretch/>
        </p:blipFill>
        <p:spPr bwMode="auto">
          <a:xfrm>
            <a:off x="7381737" y="3124199"/>
            <a:ext cx="1762263" cy="27214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r="10459"/>
          <a:stretch/>
        </p:blipFill>
        <p:spPr bwMode="auto">
          <a:xfrm>
            <a:off x="3822323" y="2953297"/>
            <a:ext cx="1752600" cy="28078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40098" y="3385456"/>
            <a:ext cx="1377131" cy="21281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Image 25" descr="Salle blanche opérationnelle sept 2007 - 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565" y="809431"/>
            <a:ext cx="5229435" cy="26195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0" y="1036538"/>
            <a:ext cx="3907971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 smtClean="0">
                <a:cs typeface="Times New Roman" pitchFamily="18" charset="0"/>
              </a:rPr>
              <a:t>SUPRATECH </a:t>
            </a:r>
            <a:r>
              <a:rPr lang="fr-FR" sz="2400" b="1" dirty="0" err="1" smtClean="0">
                <a:cs typeface="Times New Roman" pitchFamily="18" charset="0"/>
              </a:rPr>
              <a:t>platform</a:t>
            </a:r>
            <a:r>
              <a:rPr lang="fr-FR" sz="2400" b="1" dirty="0" smtClean="0">
                <a:cs typeface="Times New Roman" pitchFamily="18" charset="0"/>
              </a:rPr>
              <a:t> (Orsay)</a:t>
            </a:r>
            <a:endParaRPr lang="fr-FR" dirty="0" smtClean="0">
              <a:latin typeface="+mj-lt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latin typeface="+mj-lt"/>
                <a:cs typeface="Times New Roman" pitchFamily="18" charset="0"/>
              </a:rPr>
              <a:t>85m2 ISO4 clean room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latin typeface="+mj-lt"/>
                <a:cs typeface="Times New Roman" pitchFamily="18" charset="0"/>
              </a:rPr>
              <a:t>Surface </a:t>
            </a:r>
            <a:r>
              <a:rPr lang="fr-FR" sz="2000" dirty="0" err="1" smtClean="0">
                <a:latin typeface="+mj-lt"/>
                <a:cs typeface="Times New Roman" pitchFamily="18" charset="0"/>
              </a:rPr>
              <a:t>treatment</a:t>
            </a:r>
            <a:r>
              <a:rPr lang="fr-FR" sz="2000" dirty="0" smtClean="0">
                <a:latin typeface="+mj-lt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+mj-lt"/>
                <a:cs typeface="Times New Roman" pitchFamily="18" charset="0"/>
              </a:rPr>
              <a:t>lab</a:t>
            </a:r>
            <a:endParaRPr lang="fr-FR" sz="2000" dirty="0" smtClean="0">
              <a:latin typeface="+mj-lt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err="1" smtClean="0">
                <a:latin typeface="+mj-lt"/>
                <a:cs typeface="Times New Roman" pitchFamily="18" charset="0"/>
              </a:rPr>
              <a:t>Helium</a:t>
            </a:r>
            <a:r>
              <a:rPr lang="fr-FR" sz="2000" dirty="0" smtClean="0">
                <a:latin typeface="+mj-lt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+mj-lt"/>
                <a:cs typeface="Times New Roman" pitchFamily="18" charset="0"/>
              </a:rPr>
              <a:t>liquifier</a:t>
            </a:r>
            <a:r>
              <a:rPr lang="fr-FR" sz="2000" dirty="0" smtClean="0">
                <a:latin typeface="+mj-lt"/>
                <a:cs typeface="Times New Roman" pitchFamily="18" charset="0"/>
              </a:rPr>
              <a:t> (70l/h) &amp; 2K </a:t>
            </a:r>
            <a:r>
              <a:rPr lang="fr-FR" sz="2000" dirty="0" err="1" smtClean="0">
                <a:latin typeface="+mj-lt"/>
                <a:cs typeface="Times New Roman" pitchFamily="18" charset="0"/>
              </a:rPr>
              <a:t>pumping</a:t>
            </a:r>
            <a:endParaRPr lang="fr-FR" sz="2000" dirty="0" smtClean="0">
              <a:latin typeface="+mj-lt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latin typeface="+mj-lt"/>
                <a:cs typeface="Times New Roman" pitchFamily="18" charset="0"/>
              </a:rPr>
              <a:t>1400°C </a:t>
            </a:r>
            <a:r>
              <a:rPr lang="fr-FR" sz="2000" dirty="0" err="1" smtClean="0">
                <a:latin typeface="+mj-lt"/>
                <a:cs typeface="Times New Roman" pitchFamily="18" charset="0"/>
              </a:rPr>
              <a:t>heat</a:t>
            </a:r>
            <a:r>
              <a:rPr lang="fr-FR" sz="2000" dirty="0" smtClean="0">
                <a:latin typeface="+mj-lt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+mj-lt"/>
                <a:cs typeface="Times New Roman" pitchFamily="18" charset="0"/>
              </a:rPr>
              <a:t>treatement</a:t>
            </a:r>
            <a:r>
              <a:rPr lang="fr-FR" sz="2000" dirty="0" smtClean="0">
                <a:latin typeface="+mj-lt"/>
                <a:cs typeface="Times New Roman" pitchFamily="18" charset="0"/>
              </a:rPr>
              <a:t> station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err="1">
                <a:cs typeface="Times New Roman" pitchFamily="18" charset="0"/>
              </a:rPr>
              <a:t>Cryogenic</a:t>
            </a:r>
            <a:r>
              <a:rPr lang="fr-FR" sz="2000" dirty="0">
                <a:cs typeface="Times New Roman" pitchFamily="18" charset="0"/>
              </a:rPr>
              <a:t> test </a:t>
            </a:r>
            <a:r>
              <a:rPr lang="fr-FR" sz="2000" dirty="0" smtClean="0">
                <a:cs typeface="Times New Roman" pitchFamily="18" charset="0"/>
              </a:rPr>
              <a:t>halls (</a:t>
            </a:r>
            <a:r>
              <a:rPr lang="fr-FR" sz="2000" dirty="0" err="1" smtClean="0">
                <a:cs typeface="Times New Roman" pitchFamily="18" charset="0"/>
              </a:rPr>
              <a:t>several</a:t>
            </a:r>
            <a:r>
              <a:rPr lang="fr-FR" sz="2000" dirty="0" smtClean="0">
                <a:cs typeface="Times New Roman" pitchFamily="18" charset="0"/>
              </a:rPr>
              <a:t> </a:t>
            </a:r>
            <a:r>
              <a:rPr lang="fr-FR" sz="2000" dirty="0" err="1" smtClean="0">
                <a:cs typeface="Times New Roman" pitchFamily="18" charset="0"/>
              </a:rPr>
              <a:t>cyostats</a:t>
            </a:r>
            <a:r>
              <a:rPr lang="fr-FR" sz="2000" dirty="0" smtClean="0">
                <a:cs typeface="Times New Roman" pitchFamily="18" charset="0"/>
              </a:rPr>
              <a:t>) &amp; </a:t>
            </a:r>
            <a:r>
              <a:rPr lang="fr-FR" sz="2000" dirty="0" err="1" smtClean="0">
                <a:cs typeface="Times New Roman" pitchFamily="18" charset="0"/>
              </a:rPr>
              <a:t>temperature</a:t>
            </a:r>
            <a:r>
              <a:rPr lang="fr-FR" sz="2000" dirty="0" smtClean="0">
                <a:cs typeface="Times New Roman" pitchFamily="18" charset="0"/>
              </a:rPr>
              <a:t> </a:t>
            </a:r>
            <a:r>
              <a:rPr lang="fr-FR" sz="2000" dirty="0" err="1" smtClean="0">
                <a:cs typeface="Times New Roman" pitchFamily="18" charset="0"/>
              </a:rPr>
              <a:t>sensor</a:t>
            </a:r>
            <a:r>
              <a:rPr lang="fr-FR" sz="2000" dirty="0" smtClean="0">
                <a:cs typeface="Times New Roman" pitchFamily="18" charset="0"/>
              </a:rPr>
              <a:t> </a:t>
            </a:r>
            <a:r>
              <a:rPr lang="fr-FR" sz="2000" dirty="0">
                <a:cs typeface="Times New Roman" pitchFamily="18" charset="0"/>
              </a:rPr>
              <a:t>calibration station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err="1" smtClean="0">
                <a:latin typeface="+mj-lt"/>
                <a:cs typeface="Times New Roman" pitchFamily="18" charset="0"/>
              </a:rPr>
              <a:t>Material</a:t>
            </a:r>
            <a:r>
              <a:rPr lang="fr-FR" sz="2000" dirty="0" smtClean="0">
                <a:latin typeface="+mj-lt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+mj-lt"/>
                <a:cs typeface="Times New Roman" pitchFamily="18" charset="0"/>
              </a:rPr>
              <a:t>characterization</a:t>
            </a:r>
            <a:r>
              <a:rPr lang="fr-FR" sz="2000" dirty="0" smtClean="0">
                <a:latin typeface="+mj-lt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+mj-lt"/>
                <a:cs typeface="Times New Roman" pitchFamily="18" charset="0"/>
              </a:rPr>
              <a:t>platform</a:t>
            </a:r>
            <a:endParaRPr lang="fr-FR" sz="2000" dirty="0" smtClean="0">
              <a:latin typeface="+mj-lt"/>
              <a:cs typeface="Times New Roman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cs typeface="Times New Roman" pitchFamily="18" charset="0"/>
              </a:rPr>
              <a:t>Power </a:t>
            </a:r>
            <a:r>
              <a:rPr lang="fr-FR" sz="2000" dirty="0" err="1" smtClean="0">
                <a:cs typeface="Times New Roman" pitchFamily="18" charset="0"/>
              </a:rPr>
              <a:t>couplers</a:t>
            </a:r>
            <a:r>
              <a:rPr lang="fr-FR" sz="2000" dirty="0" smtClean="0">
                <a:cs typeface="Times New Roman" pitchFamily="18" charset="0"/>
              </a:rPr>
              <a:t> </a:t>
            </a:r>
            <a:r>
              <a:rPr lang="fr-FR" sz="2000" dirty="0" err="1" smtClean="0">
                <a:cs typeface="Times New Roman" pitchFamily="18" charset="0"/>
              </a:rPr>
              <a:t>lab</a:t>
            </a:r>
            <a:r>
              <a:rPr lang="fr-FR" sz="2000" dirty="0" smtClean="0">
                <a:cs typeface="Times New Roman" pitchFamily="18" charset="0"/>
              </a:rPr>
              <a:t> incl. 70m2 </a:t>
            </a:r>
            <a:r>
              <a:rPr lang="fr-FR" sz="2000" dirty="0">
                <a:cs typeface="Times New Roman" pitchFamily="18" charset="0"/>
              </a:rPr>
              <a:t>ISO5 clean room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>
                <a:cs typeface="Times New Roman" pitchFamily="18" charset="0"/>
              </a:rPr>
              <a:t>RF power </a:t>
            </a:r>
            <a:r>
              <a:rPr lang="fr-FR" sz="2000" dirty="0" err="1">
                <a:cs typeface="Times New Roman" pitchFamily="18" charset="0"/>
              </a:rPr>
              <a:t>systems</a:t>
            </a:r>
            <a:r>
              <a:rPr lang="fr-FR" sz="2000" dirty="0">
                <a:cs typeface="Times New Roman" pitchFamily="18" charset="0"/>
              </a:rPr>
              <a:t> (</a:t>
            </a:r>
            <a:r>
              <a:rPr lang="fr-FR" sz="2000" dirty="0" err="1">
                <a:cs typeface="Times New Roman" pitchFamily="18" charset="0"/>
              </a:rPr>
              <a:t>e.g</a:t>
            </a:r>
            <a:r>
              <a:rPr lang="fr-FR" sz="2000" dirty="0">
                <a:cs typeface="Times New Roman" pitchFamily="18" charset="0"/>
              </a:rPr>
              <a:t>. 80kW 700 MHz </a:t>
            </a:r>
            <a:r>
              <a:rPr lang="fr-FR" sz="2000" dirty="0" smtClean="0">
                <a:cs typeface="Times New Roman" pitchFamily="18" charset="0"/>
              </a:rPr>
              <a:t>IOT,  </a:t>
            </a:r>
            <a:r>
              <a:rPr lang="fr-FR" sz="2000" dirty="0">
                <a:cs typeface="Times New Roman" pitchFamily="18" charset="0"/>
              </a:rPr>
              <a:t>2.8MW 350MHz </a:t>
            </a:r>
            <a:r>
              <a:rPr lang="fr-FR" sz="2000" dirty="0" smtClean="0">
                <a:cs typeface="Times New Roman" pitchFamily="18" charset="0"/>
              </a:rPr>
              <a:t>&amp; </a:t>
            </a:r>
            <a:r>
              <a:rPr lang="en-GB" altLang="fr-FR" sz="2000" dirty="0" smtClean="0">
                <a:cs typeface="Arial" pitchFamily="34" charset="0"/>
              </a:rPr>
              <a:t>5MW </a:t>
            </a:r>
            <a:r>
              <a:rPr lang="en-GB" altLang="fr-FR" sz="2000" dirty="0">
                <a:cs typeface="Arial" pitchFamily="34" charset="0"/>
              </a:rPr>
              <a:t>1.3 GHz </a:t>
            </a:r>
            <a:r>
              <a:rPr lang="en-GB" altLang="fr-FR" sz="2000" dirty="0" smtClean="0">
                <a:cs typeface="Arial" pitchFamily="34" charset="0"/>
              </a:rPr>
              <a:t>klystrons</a:t>
            </a:r>
            <a:r>
              <a:rPr lang="fr-FR" sz="2000" dirty="0" smtClean="0">
                <a:cs typeface="Times New Roman" pitchFamily="18" charset="0"/>
              </a:rPr>
              <a:t>)</a:t>
            </a:r>
            <a:endParaRPr lang="fr-FR" dirty="0" smtClean="0">
              <a:latin typeface="+mj-lt"/>
              <a:cs typeface="Times New Roman" pitchFamily="18" charset="0"/>
            </a:endParaRPr>
          </a:p>
        </p:txBody>
      </p:sp>
      <p:pic>
        <p:nvPicPr>
          <p:cNvPr id="30" name="Picture 2" descr="http://ipnwww.in2p3.fr/spip.php?action=acceder_document&amp;arg=2349&amp;cle=05a0ef71d34d32c53360ed846b0aa787e998bb98&amp;file=png%2Fipnorsay-actu_ess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259"/>
          <a:stretch/>
        </p:blipFill>
        <p:spPr bwMode="auto">
          <a:xfrm>
            <a:off x="5186944" y="5394918"/>
            <a:ext cx="2585456" cy="14630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Résultat de recherche d'images pour &quot;ipn orsay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521" y="6121038"/>
            <a:ext cx="1259765" cy="7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Afficher l'image d'origin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315" y="6237252"/>
            <a:ext cx="1077686" cy="62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space réservé du numéro de diapositive 2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88A1F8-06BA-4CB7-B4F7-C07C14CF58B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4" name="Espace réservé du pied de page 1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/>
          <a:p>
            <a:r>
              <a:rPr lang="en-US" sz="9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JL Biarrotte, PIP-II technical workshop with France, 09/04/2018</a:t>
            </a:r>
            <a:endParaRPr lang="fr-FR" sz="9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539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83771" y="-315913"/>
            <a:ext cx="9274629" cy="1470026"/>
          </a:xfrm>
        </p:spPr>
        <p:txBody>
          <a:bodyPr>
            <a:normAutofit/>
          </a:bodyPr>
          <a:lstStyle/>
          <a:p>
            <a:r>
              <a:rPr lang="fr-FR" sz="3400" b="1" dirty="0" err="1" smtClean="0">
                <a:solidFill>
                  <a:schemeClr val="accent1">
                    <a:lumMod val="75000"/>
                  </a:schemeClr>
                </a:solidFill>
              </a:rPr>
              <a:t>View</a:t>
            </a:r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3400" b="1" dirty="0" err="1" smtClean="0">
                <a:solidFill>
                  <a:schemeClr val="accent1">
                    <a:lumMod val="75000"/>
                  </a:schemeClr>
                </a:solidFill>
              </a:rPr>
              <a:t>from</a:t>
            </a:r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 IN2P3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on a possible </a:t>
            </a:r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</a:rPr>
              <a:t>commitment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 in PIP-II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0" descr="Afficher l'image d'origine"/>
          <p:cNvSpPr>
            <a:spLocks noChangeAspect="1" noChangeArrowheads="1"/>
          </p:cNvSpPr>
          <p:nvPr/>
        </p:nvSpPr>
        <p:spPr bwMode="auto">
          <a:xfrm>
            <a:off x="-143329" y="-674914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10880" y="1504622"/>
            <a:ext cx="5519058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200" b="1" dirty="0" smtClean="0">
                <a:latin typeface="+mj-lt"/>
                <a:cs typeface="Times New Roman" pitchFamily="18" charset="0"/>
              </a:rPr>
              <a:t>LBNF-DUNE </a:t>
            </a:r>
            <a:r>
              <a:rPr lang="fr-FR" sz="2200" b="1" dirty="0" err="1" smtClean="0">
                <a:latin typeface="+mj-lt"/>
                <a:cs typeface="Times New Roman" pitchFamily="18" charset="0"/>
              </a:rPr>
              <a:t>is</a:t>
            </a:r>
            <a:r>
              <a:rPr lang="fr-FR" sz="2200" b="1" dirty="0" smtClean="0">
                <a:latin typeface="+mj-lt"/>
                <a:cs typeface="Times New Roman" pitchFamily="18" charset="0"/>
              </a:rPr>
              <a:t> of major </a:t>
            </a:r>
            <a:r>
              <a:rPr lang="fr-FR" sz="2200" b="1" dirty="0" err="1" smtClean="0">
                <a:latin typeface="+mj-lt"/>
                <a:cs typeface="Times New Roman" pitchFamily="18" charset="0"/>
              </a:rPr>
              <a:t>scientific</a:t>
            </a:r>
            <a:r>
              <a:rPr lang="fr-FR" sz="22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sz="2200" b="1" dirty="0" err="1" smtClean="0">
                <a:latin typeface="+mj-lt"/>
                <a:cs typeface="Times New Roman" pitchFamily="18" charset="0"/>
              </a:rPr>
              <a:t>interest</a:t>
            </a:r>
            <a:r>
              <a:rPr lang="fr-FR" sz="2200" b="1" dirty="0" smtClean="0">
                <a:latin typeface="+mj-lt"/>
                <a:cs typeface="Times New Roman" pitchFamily="18" charset="0"/>
              </a:rPr>
              <a:t> for CNRS/IN2P3</a:t>
            </a:r>
            <a:endParaRPr lang="fr-FR" sz="2200" dirty="0" smtClean="0">
              <a:latin typeface="+mj-lt"/>
              <a:cs typeface="Times New Roman" pitchFamily="18" charset="0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2200" dirty="0" smtClean="0">
                <a:latin typeface="+mj-lt"/>
                <a:cs typeface="Times New Roman" pitchFamily="18" charset="0"/>
              </a:rPr>
              <a:t> about 30 neutrino </a:t>
            </a:r>
            <a:r>
              <a:rPr lang="fr-FR" sz="2200" dirty="0" err="1" smtClean="0">
                <a:latin typeface="+mj-lt"/>
                <a:cs typeface="Times New Roman" pitchFamily="18" charset="0"/>
              </a:rPr>
              <a:t>physicists</a:t>
            </a:r>
            <a:r>
              <a:rPr lang="fr-FR" sz="2200" dirty="0" smtClean="0">
                <a:latin typeface="+mj-lt"/>
                <a:cs typeface="Times New Roman" pitchFamily="18" charset="0"/>
              </a:rPr>
              <a:t> &amp; </a:t>
            </a:r>
            <a:r>
              <a:rPr lang="fr-FR" sz="2200" dirty="0" err="1" smtClean="0">
                <a:latin typeface="+mj-lt"/>
                <a:cs typeface="Times New Roman" pitchFamily="18" charset="0"/>
              </a:rPr>
              <a:t>engineers</a:t>
            </a:r>
            <a:r>
              <a:rPr lang="fr-FR" sz="2200" dirty="0" smtClean="0">
                <a:latin typeface="+mj-lt"/>
                <a:cs typeface="Times New Roman" pitchFamily="18" charset="0"/>
              </a:rPr>
              <a:t> </a:t>
            </a:r>
            <a:r>
              <a:rPr lang="fr-FR" sz="2200" dirty="0" err="1" smtClean="0">
                <a:latin typeface="+mj-lt"/>
                <a:cs typeface="Times New Roman" pitchFamily="18" charset="0"/>
              </a:rPr>
              <a:t>presently</a:t>
            </a:r>
            <a:r>
              <a:rPr lang="fr-FR" sz="2200" dirty="0" smtClean="0">
                <a:latin typeface="+mj-lt"/>
                <a:cs typeface="Times New Roman" pitchFamily="18" charset="0"/>
              </a:rPr>
              <a:t> </a:t>
            </a:r>
            <a:r>
              <a:rPr lang="fr-FR" sz="2200" dirty="0" err="1" smtClean="0">
                <a:latin typeface="+mj-lt"/>
                <a:cs typeface="Times New Roman" pitchFamily="18" charset="0"/>
              </a:rPr>
              <a:t>involved</a:t>
            </a:r>
            <a:r>
              <a:rPr lang="fr-FR" sz="2200" dirty="0" smtClean="0">
                <a:latin typeface="+mj-lt"/>
                <a:cs typeface="Times New Roman" pitchFamily="18" charset="0"/>
              </a:rPr>
              <a:t> in </a:t>
            </a:r>
            <a:r>
              <a:rPr lang="fr-FR" sz="2200" dirty="0" err="1" smtClean="0">
                <a:latin typeface="+mj-lt"/>
                <a:cs typeface="Times New Roman" pitchFamily="18" charset="0"/>
              </a:rPr>
              <a:t>our</a:t>
            </a:r>
            <a:r>
              <a:rPr lang="fr-FR" sz="2200" dirty="0" smtClean="0">
                <a:latin typeface="+mj-lt"/>
                <a:cs typeface="Times New Roman" pitchFamily="18" charset="0"/>
              </a:rPr>
              <a:t> </a:t>
            </a:r>
            <a:r>
              <a:rPr lang="fr-FR" sz="2200" dirty="0" err="1" smtClean="0">
                <a:latin typeface="+mj-lt"/>
                <a:cs typeface="Times New Roman" pitchFamily="18" charset="0"/>
              </a:rPr>
              <a:t>labs</a:t>
            </a:r>
            <a:r>
              <a:rPr lang="fr-FR" sz="2200" dirty="0" smtClean="0">
                <a:latin typeface="+mj-lt"/>
                <a:cs typeface="Times New Roman" pitchFamily="18" charset="0"/>
              </a:rPr>
              <a:t>, and </a:t>
            </a:r>
            <a:r>
              <a:rPr lang="fr-FR" sz="2200" dirty="0" err="1" smtClean="0">
                <a:latin typeface="+mj-lt"/>
                <a:cs typeface="Times New Roman" pitchFamily="18" charset="0"/>
              </a:rPr>
              <a:t>growing</a:t>
            </a:r>
            <a:r>
              <a:rPr lang="fr-FR" sz="2200" dirty="0" smtClean="0">
                <a:latin typeface="+mj-lt"/>
                <a:cs typeface="Times New Roman" pitchFamily="18" charset="0"/>
              </a:rPr>
              <a:t> 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2200" dirty="0" smtClean="0">
                <a:latin typeface="+mj-lt"/>
                <a:cs typeface="Times New Roman" pitchFamily="18" charset="0"/>
              </a:rPr>
              <a:t>new CRADA </a:t>
            </a:r>
            <a:r>
              <a:rPr lang="fr-FR" sz="2200" dirty="0" err="1" smtClean="0">
                <a:latin typeface="+mj-lt"/>
                <a:cs typeface="Times New Roman" pitchFamily="18" charset="0"/>
              </a:rPr>
              <a:t>signed</a:t>
            </a:r>
            <a:r>
              <a:rPr lang="fr-FR" sz="2200" dirty="0" smtClean="0">
                <a:latin typeface="+mj-lt"/>
                <a:cs typeface="Times New Roman" pitchFamily="18" charset="0"/>
              </a:rPr>
              <a:t> </a:t>
            </a:r>
            <a:r>
              <a:rPr lang="fr-FR" sz="2200" dirty="0" err="1" smtClean="0">
                <a:latin typeface="+mj-lt"/>
                <a:cs typeface="Times New Roman" pitchFamily="18" charset="0"/>
              </a:rPr>
              <a:t>with</a:t>
            </a:r>
            <a:r>
              <a:rPr lang="fr-FR" sz="2200" dirty="0" smtClean="0">
                <a:latin typeface="+mj-lt"/>
                <a:cs typeface="Times New Roman" pitchFamily="18" charset="0"/>
              </a:rPr>
              <a:t> </a:t>
            </a:r>
            <a:r>
              <a:rPr lang="fr-FR" sz="2200" dirty="0" err="1" smtClean="0">
                <a:latin typeface="+mj-lt"/>
                <a:cs typeface="Times New Roman" pitchFamily="18" charset="0"/>
              </a:rPr>
              <a:t>Fermilab</a:t>
            </a:r>
            <a:r>
              <a:rPr lang="fr-FR" sz="2200" dirty="0" smtClean="0">
                <a:latin typeface="+mj-lt"/>
                <a:cs typeface="Times New Roman" pitchFamily="18" charset="0"/>
              </a:rPr>
              <a:t> </a:t>
            </a:r>
            <a:br>
              <a:rPr lang="fr-FR" sz="2200" dirty="0" smtClean="0">
                <a:latin typeface="+mj-lt"/>
                <a:cs typeface="Times New Roman" pitchFamily="18" charset="0"/>
              </a:rPr>
            </a:br>
            <a:r>
              <a:rPr lang="fr-FR" sz="2200" dirty="0" smtClean="0">
                <a:latin typeface="+mj-lt"/>
                <a:cs typeface="Times New Roman" pitchFamily="18" charset="0"/>
              </a:rPr>
              <a:t>last </a:t>
            </a:r>
            <a:r>
              <a:rPr lang="fr-FR" sz="2200" dirty="0" err="1" smtClean="0">
                <a:latin typeface="+mj-lt"/>
                <a:cs typeface="Times New Roman" pitchFamily="18" charset="0"/>
              </a:rPr>
              <a:t>October</a:t>
            </a:r>
            <a:r>
              <a:rPr lang="fr-FR" sz="2200" dirty="0" smtClean="0">
                <a:latin typeface="+mj-lt"/>
                <a:cs typeface="Times New Roman" pitchFamily="18" charset="0"/>
              </a:rPr>
              <a:t> 26th  </a:t>
            </a:r>
          </a:p>
        </p:txBody>
      </p:sp>
      <p:pic>
        <p:nvPicPr>
          <p:cNvPr id="3074" name="Picture 2" descr="http://www.in2p3.fr/recherche/actualites/2017/Media_2017/illustration_crada_fermila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84" y="1393371"/>
            <a:ext cx="3480515" cy="260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10879" y="4519966"/>
            <a:ext cx="911134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200" dirty="0" smtClean="0"/>
              <a:t>This interest naturally extends to a possible participation to the </a:t>
            </a:r>
            <a:r>
              <a:rPr lang="en-US" sz="2200" b="1" dirty="0" smtClean="0"/>
              <a:t>construction of PIP-II</a:t>
            </a:r>
            <a:r>
              <a:rPr lang="en-US" sz="2200" dirty="0" smtClean="0"/>
              <a:t>, that </a:t>
            </a:r>
            <a:r>
              <a:rPr lang="en-US" sz="2200" b="1" dirty="0" smtClean="0"/>
              <a:t>aligns </a:t>
            </a:r>
            <a:r>
              <a:rPr lang="en-US" sz="2200" b="1" dirty="0"/>
              <a:t>perfectly well with IN2P3 experience on </a:t>
            </a:r>
            <a:r>
              <a:rPr lang="en-US" sz="2200" b="1" dirty="0" smtClean="0"/>
              <a:t>SRF technologies </a:t>
            </a:r>
            <a:r>
              <a:rPr lang="en-US" sz="2200" dirty="0" smtClean="0"/>
              <a:t>(SPIRAL2</a:t>
            </a:r>
            <a:r>
              <a:rPr lang="en-US" sz="2200" dirty="0"/>
              <a:t>, XFEL, </a:t>
            </a:r>
            <a:r>
              <a:rPr lang="en-US" sz="2200" dirty="0" smtClean="0"/>
              <a:t>ESS, MYRRHA…)</a:t>
            </a:r>
            <a:r>
              <a:rPr lang="en-US" sz="2200" dirty="0"/>
              <a:t> </a:t>
            </a:r>
            <a:r>
              <a:rPr lang="fr-FR" sz="2200" dirty="0" smtClean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28" name="Espace réservé du numéro de diapositive 2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88A1F8-06BA-4CB7-B4F7-C07C14CF58B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Espace réservé du pied de page 1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/>
          <a:p>
            <a:r>
              <a:rPr lang="en-US" sz="9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JL Biarrotte, PIP-II technical workshop with France, 09/04/2018</a:t>
            </a:r>
            <a:endParaRPr lang="fr-FR" sz="9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781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83771" y="-315913"/>
            <a:ext cx="9274629" cy="1470026"/>
          </a:xfrm>
        </p:spPr>
        <p:txBody>
          <a:bodyPr>
            <a:normAutofit/>
          </a:bodyPr>
          <a:lstStyle/>
          <a:p>
            <a:r>
              <a:rPr lang="fr-FR" sz="3400" b="1" dirty="0" err="1" smtClean="0">
                <a:solidFill>
                  <a:schemeClr val="accent1">
                    <a:lumMod val="75000"/>
                  </a:schemeClr>
                </a:solidFill>
              </a:rPr>
              <a:t>View</a:t>
            </a:r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3400" b="1" dirty="0" err="1" smtClean="0">
                <a:solidFill>
                  <a:schemeClr val="accent1">
                    <a:lumMod val="75000"/>
                  </a:schemeClr>
                </a:solidFill>
              </a:rPr>
              <a:t>from</a:t>
            </a:r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 IN2P3 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on a possible </a:t>
            </a:r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</a:rPr>
              <a:t>commitment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 in PIP-II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0" descr="Afficher l'image d'origine"/>
          <p:cNvSpPr>
            <a:spLocks noChangeAspect="1" noChangeArrowheads="1"/>
          </p:cNvSpPr>
          <p:nvPr/>
        </p:nvSpPr>
        <p:spPr bwMode="auto">
          <a:xfrm>
            <a:off x="-143329" y="-674914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ZoneTexte 23"/>
          <p:cNvSpPr txBox="1">
            <a:spLocks noChangeArrowheads="1"/>
          </p:cNvSpPr>
          <p:nvPr/>
        </p:nvSpPr>
        <p:spPr bwMode="auto">
          <a:xfrm>
            <a:off x="0" y="1319567"/>
            <a:ext cx="9144000" cy="518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b="1" dirty="0" smtClean="0"/>
              <a:t>Preliminary discussions </a:t>
            </a:r>
            <a:r>
              <a:rPr lang="en-US" sz="2200" b="1" dirty="0"/>
              <a:t>have been initiated since October 2017 </a:t>
            </a:r>
            <a:r>
              <a:rPr lang="en-US" sz="2200" dirty="0" smtClean="0"/>
              <a:t>between </a:t>
            </a:r>
            <a:r>
              <a:rPr lang="en-US" sz="2200" dirty="0" err="1"/>
              <a:t>Fermilab</a:t>
            </a:r>
            <a:r>
              <a:rPr lang="en-US" sz="2200" dirty="0"/>
              <a:t> and IN2P3 on potential </a:t>
            </a:r>
            <a:r>
              <a:rPr lang="en-US" sz="2200" dirty="0" smtClean="0"/>
              <a:t>contributions. </a:t>
            </a:r>
            <a:br>
              <a:rPr lang="en-US" sz="2200" dirty="0" smtClean="0"/>
            </a:br>
            <a:r>
              <a:rPr lang="en-US" sz="2200" dirty="0" smtClean="0"/>
              <a:t>Two </a:t>
            </a:r>
            <a:r>
              <a:rPr lang="en-US" sz="2200" dirty="0"/>
              <a:t>areas of </a:t>
            </a:r>
            <a:r>
              <a:rPr lang="en-US" sz="2200" dirty="0" smtClean="0"/>
              <a:t>interest identified: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b="1" dirty="0" smtClean="0"/>
              <a:t>Preferably: SSR2 </a:t>
            </a:r>
            <a:r>
              <a:rPr lang="en-US" sz="2200" b="1" dirty="0"/>
              <a:t>cavities &amp; </a:t>
            </a:r>
            <a:r>
              <a:rPr lang="en-US" sz="2200" b="1" dirty="0" smtClean="0"/>
              <a:t>ancillary </a:t>
            </a:r>
            <a:r>
              <a:rPr lang="en-US" sz="2200" b="1" dirty="0"/>
              <a:t>components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 smtClean="0"/>
              <a:t>Eventually: couplers for LB650 (together with CEA &amp; INFN)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2200" dirty="0" smtClean="0"/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en-US" sz="2200" dirty="0" smtClean="0"/>
              <a:t>Our available resources are presently limited for the next 2 years (ESS in production phase</a:t>
            </a:r>
            <a:r>
              <a:rPr lang="en-US" sz="2200" dirty="0"/>
              <a:t> </a:t>
            </a:r>
            <a:r>
              <a:rPr lang="en-US" sz="2200" dirty="0" smtClean="0"/>
              <a:t>in particular) but…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smtClean="0"/>
              <a:t>…IN2P3 </a:t>
            </a:r>
            <a:r>
              <a:rPr lang="en-US" sz="2200" dirty="0"/>
              <a:t>is definitively interested to get involved in PIP-II </a:t>
            </a:r>
            <a:r>
              <a:rPr lang="en-US" sz="2200" dirty="0" smtClean="0"/>
              <a:t>development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 smtClean="0"/>
              <a:t>Initial </a:t>
            </a:r>
            <a:r>
              <a:rPr lang="en-US" sz="2200" dirty="0"/>
              <a:t>i</a:t>
            </a:r>
            <a:r>
              <a:rPr lang="en-US" sz="2200" dirty="0" smtClean="0"/>
              <a:t>nvolvement (next 2 years) could include participation in </a:t>
            </a:r>
            <a:r>
              <a:rPr lang="en-US" sz="2200" b="1" dirty="0" smtClean="0"/>
              <a:t>targeted </a:t>
            </a:r>
            <a:r>
              <a:rPr lang="en-US" sz="2200" b="1" dirty="0"/>
              <a:t>R&amp;D </a:t>
            </a:r>
            <a:r>
              <a:rPr lang="en-US" sz="2200" b="1" dirty="0" smtClean="0"/>
              <a:t>areas </a:t>
            </a:r>
            <a:r>
              <a:rPr lang="en-US" sz="2200" b="1" dirty="0" err="1" smtClean="0"/>
              <a:t>tbd</a:t>
            </a:r>
            <a:r>
              <a:rPr lang="en-US" sz="2200" b="1" dirty="0" smtClean="0"/>
              <a:t> </a:t>
            </a:r>
            <a:r>
              <a:rPr lang="en-US" sz="2200" dirty="0" smtClean="0"/>
              <a:t>(R&amp;D program + prototyping of SSR2 components)</a:t>
            </a:r>
          </a:p>
          <a:p>
            <a:pPr marL="800100" lvl="1" indent="-3429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200" dirty="0" smtClean="0"/>
              <a:t>In parallel, work toward defining, jointly with CEA, </a:t>
            </a:r>
            <a:r>
              <a:rPr lang="en-US" sz="2200" b="1" dirty="0" smtClean="0"/>
              <a:t>a possible FR In-Kind participation </a:t>
            </a:r>
            <a:r>
              <a:rPr lang="en-US" sz="2200" dirty="0" smtClean="0"/>
              <a:t>to be discussed at the French ministry level</a:t>
            </a:r>
            <a:endParaRPr lang="fr-FR" sz="2200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15" name="Espace réservé du numéro de diapositive 2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88A1F8-06BA-4CB7-B4F7-C07C14CF58B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Espace réservé du pied de page 1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/>
          <a:p>
            <a:r>
              <a:rPr lang="en-US" sz="9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JL Biarrotte, PIP-II technical workshop with France, 09/04/2018</a:t>
            </a:r>
            <a:endParaRPr lang="fr-FR" sz="9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708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22476"/>
            <a:ext cx="9144000" cy="122312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87624" y="-73868"/>
            <a:ext cx="7772400" cy="1470025"/>
          </a:xfrm>
        </p:spPr>
        <p:txBody>
          <a:bodyPr>
            <a:normAutofit/>
          </a:bodyPr>
          <a:lstStyle/>
          <a:p>
            <a:r>
              <a:rPr lang="fr-FR" sz="2400" dirty="0" smtClean="0">
                <a:solidFill>
                  <a:srgbClr val="006699"/>
                </a:solidFill>
              </a:rPr>
              <a:t>Institut</a:t>
            </a:r>
            <a:r>
              <a:rPr lang="fr-FR" sz="2400" baseline="0" dirty="0" smtClean="0">
                <a:solidFill>
                  <a:srgbClr val="006699"/>
                </a:solidFill>
              </a:rPr>
              <a:t> National de </a:t>
            </a:r>
            <a:r>
              <a:rPr lang="fr-FR" sz="2400" dirty="0" smtClean="0">
                <a:solidFill>
                  <a:srgbClr val="FF750B"/>
                </a:solidFill>
              </a:rPr>
              <a:t>P</a:t>
            </a:r>
            <a:r>
              <a:rPr lang="fr-FR" sz="2400" baseline="0" dirty="0" smtClean="0">
                <a:solidFill>
                  <a:srgbClr val="FF750B"/>
                </a:solidFill>
              </a:rPr>
              <a:t>hysique </a:t>
            </a:r>
            <a:r>
              <a:rPr lang="fr-FR" sz="2400" dirty="0">
                <a:solidFill>
                  <a:srgbClr val="FF750B"/>
                </a:solidFill>
              </a:rPr>
              <a:t>N</a:t>
            </a:r>
            <a:r>
              <a:rPr lang="fr-FR" sz="2400" baseline="0" dirty="0" smtClean="0">
                <a:solidFill>
                  <a:srgbClr val="FF750B"/>
                </a:solidFill>
              </a:rPr>
              <a:t>ucléaire </a:t>
            </a:r>
            <a:r>
              <a:rPr lang="fr-FR" sz="2400" baseline="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fr-FR" sz="2400" baseline="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2400" baseline="0" dirty="0" smtClean="0">
                <a:solidFill>
                  <a:srgbClr val="006699"/>
                </a:solidFill>
              </a:rPr>
              <a:t>et de </a:t>
            </a:r>
            <a:r>
              <a:rPr lang="fr-FR" sz="2400" dirty="0">
                <a:solidFill>
                  <a:srgbClr val="FF750B"/>
                </a:solidFill>
              </a:rPr>
              <a:t>P</a:t>
            </a:r>
            <a:r>
              <a:rPr lang="fr-FR" sz="2400" baseline="0" dirty="0" smtClean="0">
                <a:solidFill>
                  <a:srgbClr val="FF750B"/>
                </a:solidFill>
              </a:rPr>
              <a:t>hysique des Particules</a:t>
            </a:r>
            <a:endParaRPr lang="fr-FR" sz="2400" dirty="0">
              <a:solidFill>
                <a:srgbClr val="FF750B"/>
              </a:solidFill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31985" y="3235556"/>
            <a:ext cx="8607215" cy="1736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Bef>
                <a:spcPts val="0"/>
              </a:spcBef>
            </a:pPr>
            <a:r>
              <a:rPr lang="fr-FR" sz="4600" dirty="0" smtClean="0">
                <a:solidFill>
                  <a:sysClr val="windowText" lastClr="000000"/>
                </a:solidFill>
              </a:rPr>
              <a:t>THANK YOU FOR YOUR ATTENTION!</a:t>
            </a:r>
            <a:r>
              <a:rPr lang="fr-FR" sz="3200" dirty="0" smtClean="0">
                <a:solidFill>
                  <a:sysClr val="windowText" lastClr="000000"/>
                </a:solidFill>
              </a:rPr>
              <a:t/>
            </a:r>
            <a:br>
              <a:rPr lang="fr-FR" sz="3200" dirty="0" smtClean="0">
                <a:solidFill>
                  <a:sysClr val="windowText" lastClr="000000"/>
                </a:solidFill>
              </a:rPr>
            </a:br>
            <a:endParaRPr lang="fr-FR" dirty="0">
              <a:solidFill>
                <a:sysClr val="windowText" lastClr="00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484540" y="528215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rgbClr val="7F7F7F"/>
                </a:solidFill>
              </a:rPr>
              <a:t>jlbiarrotte@admin.in2p3.fr</a:t>
            </a:r>
            <a:endParaRPr lang="fr-FR" dirty="0">
              <a:solidFill>
                <a:srgbClr val="7F7F7F"/>
              </a:solidFill>
            </a:endParaRPr>
          </a:p>
        </p:txBody>
      </p:sp>
      <p:pic>
        <p:nvPicPr>
          <p:cNvPr id="14" name="Picture 2" descr="https://s1-ssl.dmcdn.net/K_icz/x250-iR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9" b="11841"/>
          <a:stretch/>
        </p:blipFill>
        <p:spPr bwMode="auto">
          <a:xfrm>
            <a:off x="0" y="1304925"/>
            <a:ext cx="91440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35" y="-247650"/>
            <a:ext cx="2286000" cy="1866900"/>
          </a:xfrm>
          <a:prstGeom prst="rect">
            <a:avLst/>
          </a:prstGeom>
        </p:spPr>
      </p:pic>
      <p:sp>
        <p:nvSpPr>
          <p:cNvPr id="11" name="Espace réservé du pied de page 14"/>
          <p:cNvSpPr txBox="1">
            <a:spLocks/>
          </p:cNvSpPr>
          <p:nvPr/>
        </p:nvSpPr>
        <p:spPr>
          <a:xfrm>
            <a:off x="6248400" y="6616700"/>
            <a:ext cx="2895600" cy="2413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JL Biarrotte, DOE project review of PIP-II CD1, 12/12/2017</a:t>
            </a:r>
            <a:endParaRPr lang="fr-FR" sz="9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184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315913"/>
            <a:ext cx="9144000" cy="1470026"/>
          </a:xfrm>
        </p:spPr>
        <p:txBody>
          <a:bodyPr>
            <a:normAutofit/>
          </a:bodyPr>
          <a:lstStyle/>
          <a:p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Accelerator R&amp;D </a:t>
            </a:r>
            <a:r>
              <a:rPr lang="fr-FR" sz="3400" b="1" dirty="0" err="1" smtClean="0">
                <a:solidFill>
                  <a:schemeClr val="accent1">
                    <a:lumMod val="75000"/>
                  </a:schemeClr>
                </a:solidFill>
              </a:rPr>
              <a:t>labs</a:t>
            </a:r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 in France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9" name="Picture 25" descr="cnrsin2p3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944" y="1070611"/>
            <a:ext cx="1584416" cy="899120"/>
          </a:xfrm>
          <a:prstGeom prst="rect">
            <a:avLst/>
          </a:prstGeom>
          <a:noFill/>
        </p:spPr>
      </p:pic>
      <p:pic>
        <p:nvPicPr>
          <p:cNvPr id="34" name="Picture 3" descr="IN2P3_labos_2008_2"/>
          <p:cNvPicPr>
            <a:picLocks noChangeAspect="1" noChangeArrowheads="1"/>
          </p:cNvPicPr>
          <p:nvPr/>
        </p:nvPicPr>
        <p:blipFill rotWithShape="1">
          <a:blip r:embed="rId4"/>
          <a:srcRect t="1379" r="8565"/>
          <a:stretch/>
        </p:blipFill>
        <p:spPr bwMode="auto">
          <a:xfrm>
            <a:off x="2543396" y="1141638"/>
            <a:ext cx="4716016" cy="508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ZoneTexte 35"/>
          <p:cNvSpPr txBox="1"/>
          <p:nvPr/>
        </p:nvSpPr>
        <p:spPr>
          <a:xfrm>
            <a:off x="4451555" y="3886312"/>
            <a:ext cx="930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006666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+ARRONAX</a:t>
            </a:r>
            <a:endParaRPr lang="fr-FR" sz="900" dirty="0">
              <a:solidFill>
                <a:srgbClr val="006666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Connecteur droit 37"/>
          <p:cNvCxnSpPr>
            <a:cxnSpLocks noChangeShapeType="1"/>
          </p:cNvCxnSpPr>
          <p:nvPr/>
        </p:nvCxnSpPr>
        <p:spPr bwMode="auto">
          <a:xfrm>
            <a:off x="3661683" y="1836169"/>
            <a:ext cx="211892" cy="38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39" name="Connecteur droit 38"/>
          <p:cNvCxnSpPr>
            <a:cxnSpLocks noChangeShapeType="1"/>
          </p:cNvCxnSpPr>
          <p:nvPr/>
        </p:nvCxnSpPr>
        <p:spPr bwMode="auto">
          <a:xfrm>
            <a:off x="3298932" y="2345471"/>
            <a:ext cx="285750" cy="1588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40" name="Connecteur droit 39"/>
          <p:cNvCxnSpPr>
            <a:cxnSpLocks noChangeShapeType="1"/>
          </p:cNvCxnSpPr>
          <p:nvPr/>
        </p:nvCxnSpPr>
        <p:spPr bwMode="auto">
          <a:xfrm>
            <a:off x="3737883" y="2315141"/>
            <a:ext cx="377138" cy="1527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42" name="Connecteur droit 41"/>
          <p:cNvCxnSpPr>
            <a:cxnSpLocks noChangeShapeType="1"/>
          </p:cNvCxnSpPr>
          <p:nvPr/>
        </p:nvCxnSpPr>
        <p:spPr bwMode="auto">
          <a:xfrm>
            <a:off x="3364926" y="2108132"/>
            <a:ext cx="214313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43" name="Connecteur droit 42"/>
          <p:cNvCxnSpPr>
            <a:cxnSpLocks noChangeShapeType="1"/>
          </p:cNvCxnSpPr>
          <p:nvPr/>
        </p:nvCxnSpPr>
        <p:spPr bwMode="auto">
          <a:xfrm>
            <a:off x="3958141" y="3256527"/>
            <a:ext cx="345778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44" name="Connecteur droit 43"/>
          <p:cNvCxnSpPr>
            <a:cxnSpLocks noChangeShapeType="1"/>
          </p:cNvCxnSpPr>
          <p:nvPr/>
        </p:nvCxnSpPr>
        <p:spPr bwMode="auto">
          <a:xfrm flipV="1">
            <a:off x="4572001" y="4086049"/>
            <a:ext cx="655742" cy="698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45" name="Connecteur droit 44"/>
          <p:cNvCxnSpPr>
            <a:cxnSpLocks noChangeShapeType="1"/>
          </p:cNvCxnSpPr>
          <p:nvPr/>
        </p:nvCxnSpPr>
        <p:spPr bwMode="auto">
          <a:xfrm>
            <a:off x="4048126" y="5167198"/>
            <a:ext cx="399937" cy="3143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46" name="Connecteur droit 45"/>
          <p:cNvCxnSpPr>
            <a:cxnSpLocks noChangeShapeType="1"/>
          </p:cNvCxnSpPr>
          <p:nvPr/>
        </p:nvCxnSpPr>
        <p:spPr bwMode="auto">
          <a:xfrm>
            <a:off x="5769534" y="5024737"/>
            <a:ext cx="214312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47" name="Connecteur droit 46"/>
          <p:cNvCxnSpPr>
            <a:cxnSpLocks noChangeShapeType="1"/>
          </p:cNvCxnSpPr>
          <p:nvPr/>
        </p:nvCxnSpPr>
        <p:spPr bwMode="auto">
          <a:xfrm>
            <a:off x="6115271" y="5240457"/>
            <a:ext cx="285750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48" name="Connecteur droit 47"/>
          <p:cNvCxnSpPr>
            <a:cxnSpLocks noChangeShapeType="1"/>
          </p:cNvCxnSpPr>
          <p:nvPr/>
        </p:nvCxnSpPr>
        <p:spPr bwMode="auto">
          <a:xfrm>
            <a:off x="6298913" y="4559080"/>
            <a:ext cx="285750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49" name="Connecteur droit 48"/>
          <p:cNvCxnSpPr>
            <a:cxnSpLocks noChangeShapeType="1"/>
          </p:cNvCxnSpPr>
          <p:nvPr/>
        </p:nvCxnSpPr>
        <p:spPr bwMode="auto">
          <a:xfrm flipV="1">
            <a:off x="6339569" y="3550612"/>
            <a:ext cx="230568" cy="57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50" name="Connecteur droit 49"/>
          <p:cNvCxnSpPr>
            <a:cxnSpLocks noChangeShapeType="1"/>
          </p:cNvCxnSpPr>
          <p:nvPr/>
        </p:nvCxnSpPr>
        <p:spPr bwMode="auto">
          <a:xfrm>
            <a:off x="3958141" y="3103777"/>
            <a:ext cx="229184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sp>
        <p:nvSpPr>
          <p:cNvPr id="51" name="Ellipse 50"/>
          <p:cNvSpPr/>
          <p:nvPr/>
        </p:nvSpPr>
        <p:spPr>
          <a:xfrm>
            <a:off x="2216357" y="2908413"/>
            <a:ext cx="1731818" cy="81049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Caen / Normandie</a:t>
            </a:r>
            <a:endParaRPr lang="fr-FR" sz="1600" dirty="0"/>
          </a:p>
        </p:txBody>
      </p:sp>
      <p:sp>
        <p:nvSpPr>
          <p:cNvPr id="52" name="Ellipse 51"/>
          <p:cNvSpPr/>
          <p:nvPr/>
        </p:nvSpPr>
        <p:spPr>
          <a:xfrm>
            <a:off x="4550847" y="2347305"/>
            <a:ext cx="1828800" cy="81049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Orsay / Saclay</a:t>
            </a:r>
            <a:endParaRPr lang="fr-FR" sz="1600" dirty="0"/>
          </a:p>
        </p:txBody>
      </p:sp>
      <p:sp>
        <p:nvSpPr>
          <p:cNvPr id="53" name="Ellipse 52"/>
          <p:cNvSpPr/>
          <p:nvPr/>
        </p:nvSpPr>
        <p:spPr>
          <a:xfrm>
            <a:off x="5479103" y="5319103"/>
            <a:ext cx="1731818" cy="81049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Grenoble / Alpes</a:t>
            </a:r>
            <a:endParaRPr lang="fr-FR" sz="1600" dirty="0"/>
          </a:p>
        </p:txBody>
      </p:sp>
      <p:sp>
        <p:nvSpPr>
          <p:cNvPr id="54" name="Ellipse 53"/>
          <p:cNvSpPr/>
          <p:nvPr/>
        </p:nvSpPr>
        <p:spPr>
          <a:xfrm>
            <a:off x="3255447" y="4072196"/>
            <a:ext cx="1149927" cy="45027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Nantes</a:t>
            </a:r>
            <a:endParaRPr lang="fr-FR" sz="1600" dirty="0"/>
          </a:p>
        </p:txBody>
      </p:sp>
      <p:sp>
        <p:nvSpPr>
          <p:cNvPr id="55" name="Ellipse 54"/>
          <p:cNvSpPr/>
          <p:nvPr/>
        </p:nvSpPr>
        <p:spPr>
          <a:xfrm>
            <a:off x="3297009" y="5208269"/>
            <a:ext cx="1420093" cy="45027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Bordeaux</a:t>
            </a:r>
            <a:endParaRPr lang="fr-FR" sz="1600" dirty="0"/>
          </a:p>
        </p:txBody>
      </p:sp>
      <p:sp>
        <p:nvSpPr>
          <p:cNvPr id="56" name="Ellipse 55"/>
          <p:cNvSpPr/>
          <p:nvPr/>
        </p:nvSpPr>
        <p:spPr>
          <a:xfrm>
            <a:off x="5589939" y="3594215"/>
            <a:ext cx="1579419" cy="45027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Strasbourg</a:t>
            </a:r>
            <a:endParaRPr lang="fr-FR" sz="1600" dirty="0"/>
          </a:p>
        </p:txBody>
      </p:sp>
      <p:sp>
        <p:nvSpPr>
          <p:cNvPr id="58" name="ZoneTexte 57"/>
          <p:cNvSpPr txBox="1">
            <a:spLocks noChangeArrowheads="1"/>
          </p:cNvSpPr>
          <p:nvPr/>
        </p:nvSpPr>
        <p:spPr bwMode="auto">
          <a:xfrm>
            <a:off x="76200" y="2080617"/>
            <a:ext cx="48310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b="1" dirty="0" smtClean="0">
                <a:latin typeface="+mj-lt"/>
                <a:cs typeface="Times New Roman" pitchFamily="18" charset="0"/>
              </a:rPr>
              <a:t>about 300 FTE on </a:t>
            </a:r>
            <a:r>
              <a:rPr lang="fr-FR" b="1" dirty="0" err="1" smtClean="0">
                <a:latin typeface="+mj-lt"/>
                <a:cs typeface="Times New Roman" pitchFamily="18" charset="0"/>
              </a:rPr>
              <a:t>accelerators</a:t>
            </a:r>
            <a:r>
              <a:rPr lang="fr-FR" b="1" dirty="0" smtClean="0">
                <a:latin typeface="+mj-lt"/>
                <a:cs typeface="Times New Roman" pitchFamily="18" charset="0"/>
              </a:rPr>
              <a:t/>
            </a:r>
            <a:br>
              <a:rPr lang="fr-FR" b="1" dirty="0" smtClean="0">
                <a:latin typeface="+mj-lt"/>
                <a:cs typeface="Times New Roman" pitchFamily="18" charset="0"/>
              </a:rPr>
            </a:br>
            <a:r>
              <a:rPr lang="fr-FR" b="1" dirty="0" smtClean="0">
                <a:latin typeface="+mj-lt"/>
                <a:cs typeface="Times New Roman" pitchFamily="18" charset="0"/>
              </a:rPr>
              <a:t>(incl. GANIL-CNRS) in 13 </a:t>
            </a:r>
            <a:r>
              <a:rPr lang="fr-FR" b="1" dirty="0" err="1" smtClean="0">
                <a:latin typeface="+mj-lt"/>
                <a:cs typeface="Times New Roman" pitchFamily="18" charset="0"/>
              </a:rPr>
              <a:t>labs</a:t>
            </a:r>
            <a:r>
              <a:rPr lang="fr-FR" b="1" dirty="0" smtClean="0">
                <a:latin typeface="+mj-lt"/>
                <a:cs typeface="Times New Roman" pitchFamily="18" charset="0"/>
              </a:rPr>
              <a:t> </a:t>
            </a:r>
            <a:br>
              <a:rPr lang="fr-FR" b="1" dirty="0" smtClean="0">
                <a:latin typeface="+mj-lt"/>
                <a:cs typeface="Times New Roman" pitchFamily="18" charset="0"/>
              </a:rPr>
            </a:br>
            <a:endParaRPr lang="fr-FR" b="1" dirty="0" smtClean="0"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" b="2317"/>
          <a:stretch/>
        </p:blipFill>
        <p:spPr bwMode="auto">
          <a:xfrm>
            <a:off x="7326629" y="1222421"/>
            <a:ext cx="1626871" cy="72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ZoneTexte 65"/>
          <p:cNvSpPr txBox="1"/>
          <p:nvPr/>
        </p:nvSpPr>
        <p:spPr>
          <a:xfrm>
            <a:off x="3034235" y="1562212"/>
            <a:ext cx="531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IRFU</a:t>
            </a:r>
            <a:endParaRPr lang="fr-FR" sz="900" b="1" dirty="0">
              <a:solidFill>
                <a:srgbClr val="C0000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3474720" y="1714500"/>
            <a:ext cx="91440" cy="9906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7" name="Connecteur droit 66"/>
          <p:cNvCxnSpPr>
            <a:cxnSpLocks noChangeShapeType="1"/>
          </p:cNvCxnSpPr>
          <p:nvPr/>
        </p:nvCxnSpPr>
        <p:spPr bwMode="auto">
          <a:xfrm>
            <a:off x="3128283" y="1759969"/>
            <a:ext cx="293097" cy="251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</p:cxnSp>
      <p:sp>
        <p:nvSpPr>
          <p:cNvPr id="69" name="ZoneTexte 68"/>
          <p:cNvSpPr txBox="1">
            <a:spLocks noChangeArrowheads="1"/>
          </p:cNvSpPr>
          <p:nvPr/>
        </p:nvSpPr>
        <p:spPr bwMode="auto">
          <a:xfrm>
            <a:off x="1752600" y="1463397"/>
            <a:ext cx="10439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800" b="1" dirty="0" err="1" smtClean="0">
                <a:solidFill>
                  <a:srgbClr val="FF750B"/>
                </a:solidFill>
                <a:latin typeface="Arial Narrow" panose="020B0606020202030204" pitchFamily="34" charset="0"/>
                <a:cs typeface="Times New Roman" pitchFamily="18" charset="0"/>
              </a:rPr>
              <a:t>labs</a:t>
            </a:r>
            <a:endParaRPr lang="fr-FR" sz="2800" i="1" dirty="0" smtClean="0">
              <a:solidFill>
                <a:srgbClr val="FF750B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70" name="ZoneTexte 69"/>
          <p:cNvSpPr txBox="1">
            <a:spLocks noChangeArrowheads="1"/>
          </p:cNvSpPr>
          <p:nvPr/>
        </p:nvSpPr>
        <p:spPr bwMode="auto">
          <a:xfrm>
            <a:off x="5836920" y="2027277"/>
            <a:ext cx="33070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fr-FR" b="1" dirty="0" smtClean="0">
                <a:latin typeface="+mj-lt"/>
                <a:cs typeface="Times New Roman" pitchFamily="18" charset="0"/>
              </a:rPr>
              <a:t>about 200 FTE on </a:t>
            </a:r>
            <a:r>
              <a:rPr lang="fr-FR" b="1" dirty="0" err="1" smtClean="0">
                <a:latin typeface="+mj-lt"/>
                <a:cs typeface="Times New Roman" pitchFamily="18" charset="0"/>
              </a:rPr>
              <a:t>accelerators</a:t>
            </a:r>
            <a:r>
              <a:rPr lang="fr-FR" b="1" dirty="0" smtClean="0">
                <a:latin typeface="+mj-lt"/>
                <a:cs typeface="Times New Roman" pitchFamily="18" charset="0"/>
              </a:rPr>
              <a:t> (incl. GANIL-CEA)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5" t="18360" r="25503" b="8373"/>
          <a:stretch/>
        </p:blipFill>
        <p:spPr bwMode="auto">
          <a:xfrm>
            <a:off x="0" y="3959412"/>
            <a:ext cx="2956560" cy="289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ZoneTexte 73"/>
          <p:cNvSpPr txBox="1">
            <a:spLocks noChangeArrowheads="1"/>
          </p:cNvSpPr>
          <p:nvPr/>
        </p:nvSpPr>
        <p:spPr bwMode="auto">
          <a:xfrm>
            <a:off x="0" y="3505557"/>
            <a:ext cx="2697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b="1" dirty="0" smtClean="0">
                <a:latin typeface="+mj-lt"/>
                <a:cs typeface="Times New Roman" pitchFamily="18" charset="0"/>
              </a:rPr>
              <a:t>Total of about </a:t>
            </a:r>
            <a:r>
              <a:rPr lang="fr-FR" sz="3600" b="1" dirty="0" smtClean="0">
                <a:latin typeface="+mj-lt"/>
                <a:cs typeface="Times New Roman" pitchFamily="18" charset="0"/>
              </a:rPr>
              <a:t>500</a:t>
            </a:r>
            <a:r>
              <a:rPr lang="fr-FR" sz="20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b="1" dirty="0" smtClean="0">
                <a:latin typeface="+mj-lt"/>
                <a:cs typeface="Times New Roman" pitchFamily="18" charset="0"/>
              </a:rPr>
              <a:t>FTE</a:t>
            </a:r>
          </a:p>
        </p:txBody>
      </p:sp>
      <p:pic>
        <p:nvPicPr>
          <p:cNvPr id="2053" name="Picture 5" descr="Accuei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1" y="5742608"/>
            <a:ext cx="731519" cy="35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ZoneTexte 76"/>
          <p:cNvSpPr txBox="1">
            <a:spLocks noChangeArrowheads="1"/>
          </p:cNvSpPr>
          <p:nvPr/>
        </p:nvSpPr>
        <p:spPr bwMode="auto">
          <a:xfrm>
            <a:off x="6918960" y="3939897"/>
            <a:ext cx="22250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fr-FR" b="1" dirty="0" smtClean="0">
                <a:latin typeface="+mj-lt"/>
                <a:cs typeface="Times New Roman" pitchFamily="18" charset="0"/>
              </a:rPr>
              <a:t>+ 2 French </a:t>
            </a:r>
            <a:br>
              <a:rPr lang="fr-FR" b="1" dirty="0" smtClean="0">
                <a:latin typeface="+mj-lt"/>
                <a:cs typeface="Times New Roman" pitchFamily="18" charset="0"/>
              </a:rPr>
            </a:br>
            <a:r>
              <a:rPr lang="fr-FR" b="1" dirty="0" smtClean="0">
                <a:latin typeface="+mj-lt"/>
                <a:cs typeface="Times New Roman" pitchFamily="18" charset="0"/>
              </a:rPr>
              <a:t>« sociétés civiles »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7536180" y="5196840"/>
            <a:ext cx="1607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International </a:t>
            </a:r>
            <a:br>
              <a:rPr lang="fr-FR" sz="1200" dirty="0" smtClean="0"/>
            </a:br>
            <a:r>
              <a:rPr lang="fr-FR" sz="1200" dirty="0" smtClean="0"/>
              <a:t>(21 </a:t>
            </a:r>
            <a:r>
              <a:rPr lang="fr-FR" sz="1200" dirty="0" err="1" smtClean="0"/>
              <a:t>partners</a:t>
            </a:r>
            <a:r>
              <a:rPr lang="fr-FR" sz="1200" dirty="0" smtClean="0"/>
              <a:t>, FR 7.5%)</a:t>
            </a:r>
            <a:endParaRPr lang="fr-FR" sz="1200" dirty="0"/>
          </a:p>
        </p:txBody>
      </p:sp>
      <p:sp>
        <p:nvSpPr>
          <p:cNvPr id="73" name="AutoShape 7" descr="Résultat de recherche d'images pour &quot;esrf synchrotro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5" name="AutoShape 9" descr="Résultat de recherche d'images pour &quot;esrf synchrotron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9" name="Picture 11" descr="Résultat de recherche d'images pour &quot;esrf synchrotron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274" y="4617720"/>
            <a:ext cx="822726" cy="63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ZoneTexte 82"/>
          <p:cNvSpPr txBox="1"/>
          <p:nvPr/>
        </p:nvSpPr>
        <p:spPr>
          <a:xfrm>
            <a:off x="7566660" y="6073140"/>
            <a:ext cx="1607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/>
              <a:t>French </a:t>
            </a:r>
            <a:br>
              <a:rPr lang="fr-FR" sz="1200" dirty="0" smtClean="0"/>
            </a:br>
            <a:r>
              <a:rPr lang="fr-FR" sz="1200" dirty="0" smtClean="0"/>
              <a:t>(CNRS 72%, CEA 28%)</a:t>
            </a:r>
            <a:endParaRPr lang="fr-FR" sz="1200" dirty="0"/>
          </a:p>
        </p:txBody>
      </p:sp>
      <p:sp>
        <p:nvSpPr>
          <p:cNvPr id="84" name="ZoneTexte 83"/>
          <p:cNvSpPr txBox="1"/>
          <p:nvPr/>
        </p:nvSpPr>
        <p:spPr>
          <a:xfrm>
            <a:off x="2767535" y="1821292"/>
            <a:ext cx="6233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SOLEIL</a:t>
            </a:r>
            <a:endParaRPr lang="fr-FR" sz="900" b="1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85" name="Ellipse 84"/>
          <p:cNvSpPr/>
          <p:nvPr/>
        </p:nvSpPr>
        <p:spPr>
          <a:xfrm>
            <a:off x="3345180" y="1882140"/>
            <a:ext cx="91440" cy="990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ZoneTexte 85"/>
          <p:cNvSpPr txBox="1"/>
          <p:nvPr/>
        </p:nvSpPr>
        <p:spPr>
          <a:xfrm>
            <a:off x="6440375" y="5006452"/>
            <a:ext cx="6233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ESRF</a:t>
            </a:r>
            <a:endParaRPr lang="fr-FR" sz="900" b="1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87" name="Ellipse 86"/>
          <p:cNvSpPr/>
          <p:nvPr/>
        </p:nvSpPr>
        <p:spPr>
          <a:xfrm>
            <a:off x="6408420" y="5036820"/>
            <a:ext cx="91440" cy="990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0" name="Connecteur droit 59"/>
          <p:cNvCxnSpPr/>
          <p:nvPr/>
        </p:nvCxnSpPr>
        <p:spPr>
          <a:xfrm>
            <a:off x="0" y="830580"/>
            <a:ext cx="9144000" cy="6033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" name="Espace réservé du numéro de diapositive 2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88A1F8-06BA-4CB7-B4F7-C07C14CF58B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9" name="Espace réservé du pied de page 14"/>
          <p:cNvSpPr>
            <a:spLocks noGrp="1"/>
          </p:cNvSpPr>
          <p:nvPr>
            <p:ph type="ftr" sz="quarter" idx="11"/>
          </p:nvPr>
        </p:nvSpPr>
        <p:spPr>
          <a:xfrm>
            <a:off x="6248400" y="6627586"/>
            <a:ext cx="2895600" cy="241300"/>
          </a:xfrm>
        </p:spPr>
        <p:txBody>
          <a:bodyPr/>
          <a:lstStyle/>
          <a:p>
            <a:r>
              <a:rPr lang="en-US" sz="9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JL Biarrotte, PIP-II technical workshop with France, 09/04/2018</a:t>
            </a:r>
            <a:endParaRPr lang="fr-FR" sz="9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335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8" grpId="0"/>
      <p:bldP spid="66" grpId="0"/>
      <p:bldP spid="6" grpId="0" animBg="1"/>
      <p:bldP spid="70" grpId="0"/>
      <p:bldP spid="74" grpId="0"/>
      <p:bldP spid="77" grpId="0"/>
      <p:bldP spid="79" grpId="0"/>
      <p:bldP spid="83" grpId="0"/>
      <p:bldP spid="84" grpId="0"/>
      <p:bldP spid="85" grpId="0" animBg="1"/>
      <p:bldP spid="86" grpId="0"/>
      <p:bldP spid="8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50"/>
                    </a14:imgEffect>
                    <a14:imgEffect>
                      <a14:saturation sa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3" b="75613"/>
          <a:stretch/>
        </p:blipFill>
        <p:spPr>
          <a:xfrm>
            <a:off x="-638" y="6215045"/>
            <a:ext cx="9144000" cy="712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286000"/>
            <a:ext cx="9144000" cy="3276000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34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" t="1" r="12714" b="-29021"/>
          <a:stretch/>
        </p:blipFill>
        <p:spPr>
          <a:xfrm>
            <a:off x="4428532" y="1227136"/>
            <a:ext cx="6369273" cy="5580000"/>
          </a:xfrm>
          <a:prstGeom prst="ellipse">
            <a:avLst/>
          </a:prstGeom>
          <a:noFill/>
          <a:ln w="63500" cap="rnd">
            <a:noFill/>
          </a:ln>
          <a:effectLst/>
        </p:spPr>
      </p:pic>
      <p:sp>
        <p:nvSpPr>
          <p:cNvPr id="54" name="Titre 1"/>
          <p:cNvSpPr txBox="1">
            <a:spLocks/>
          </p:cNvSpPr>
          <p:nvPr/>
        </p:nvSpPr>
        <p:spPr>
          <a:xfrm>
            <a:off x="5796136" y="5542307"/>
            <a:ext cx="4608512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93CDDD">
                    <a:alpha val="68000"/>
                  </a:srgbClr>
                </a:solidFill>
                <a:latin typeface="Arial Narrow" pitchFamily="34" charset="0"/>
              </a:rPr>
              <a:t>SUPERCONDUCTING</a:t>
            </a:r>
            <a:endParaRPr lang="fr-FR" sz="3600" b="1" cap="all" dirty="0">
              <a:solidFill>
                <a:srgbClr val="93CDDD"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43" name="Titre 1"/>
          <p:cNvSpPr txBox="1">
            <a:spLocks/>
          </p:cNvSpPr>
          <p:nvPr/>
        </p:nvSpPr>
        <p:spPr>
          <a:xfrm>
            <a:off x="5526668" y="5791200"/>
            <a:ext cx="3897543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</a:rPr>
              <a:t>CRYOTECHNOLOGY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51" name="Titre 1"/>
          <p:cNvSpPr txBox="1">
            <a:spLocks/>
          </p:cNvSpPr>
          <p:nvPr/>
        </p:nvSpPr>
        <p:spPr>
          <a:xfrm>
            <a:off x="3042619" y="5789823"/>
            <a:ext cx="2899995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</a:rPr>
              <a:t>PLATFORMS </a:t>
            </a:r>
            <a:endParaRPr lang="fr-FR" sz="3600" b="1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42" name="Titre 1"/>
          <p:cNvSpPr txBox="1">
            <a:spLocks/>
          </p:cNvSpPr>
          <p:nvPr/>
        </p:nvSpPr>
        <p:spPr>
          <a:xfrm>
            <a:off x="3771920" y="5570039"/>
            <a:ext cx="2533753" cy="533400"/>
          </a:xfrm>
          <a:prstGeom prst="rect">
            <a:avLst/>
          </a:prstGeom>
          <a:noFill/>
          <a:effectLst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dirty="0" smtClean="0">
                <a:solidFill>
                  <a:srgbClr val="4BACC6">
                    <a:lumMod val="75000"/>
                    <a:alpha val="65000"/>
                  </a:srgbClr>
                </a:solidFill>
                <a:latin typeface="Arial Narrow" pitchFamily="34" charset="0"/>
              </a:rPr>
              <a:t>LASERS</a:t>
            </a:r>
            <a:endParaRPr lang="fr-FR" sz="3200" b="1" cap="all" dirty="0">
              <a:solidFill>
                <a:srgbClr val="4BACC6">
                  <a:lumMod val="75000"/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67" name="Ellipse 66"/>
          <p:cNvSpPr/>
          <p:nvPr/>
        </p:nvSpPr>
        <p:spPr>
          <a:xfrm>
            <a:off x="4191000" y="22860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8" name="Ellipse 67"/>
          <p:cNvSpPr/>
          <p:nvPr/>
        </p:nvSpPr>
        <p:spPr>
          <a:xfrm>
            <a:off x="1644560" y="3001114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6" name="Ellipse 65"/>
          <p:cNvSpPr/>
          <p:nvPr/>
        </p:nvSpPr>
        <p:spPr>
          <a:xfrm>
            <a:off x="-457200" y="23622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65" name="Ellipse 64"/>
          <p:cNvSpPr/>
          <p:nvPr/>
        </p:nvSpPr>
        <p:spPr>
          <a:xfrm>
            <a:off x="7010400" y="2895600"/>
            <a:ext cx="2743200" cy="2667000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FFFFF"/>
              </a:solidFill>
              <a:ea typeface="ＭＳ Ｐゴシック" pitchFamily="-109" charset="-128"/>
            </a:endParaRPr>
          </a:p>
        </p:txBody>
      </p:sp>
      <p:sp>
        <p:nvSpPr>
          <p:cNvPr id="53" name="Titre 1"/>
          <p:cNvSpPr txBox="1">
            <a:spLocks/>
          </p:cNvSpPr>
          <p:nvPr/>
        </p:nvSpPr>
        <p:spPr>
          <a:xfrm>
            <a:off x="-747678" y="1113197"/>
            <a:ext cx="9067800" cy="10668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7300" b="1" dirty="0" smtClean="0">
                <a:solidFill>
                  <a:srgbClr val="4BACC6">
                    <a:lumMod val="40000"/>
                    <a:lumOff val="60000"/>
                    <a:alpha val="53000"/>
                  </a:srgbClr>
                </a:solidFill>
                <a:latin typeface="Arial Narrow" pitchFamily="34" charset="0"/>
              </a:rPr>
              <a:t>ACCELERATOR R&amp;D</a:t>
            </a:r>
            <a:endParaRPr lang="fr-FR" sz="7300" b="1" dirty="0">
              <a:solidFill>
                <a:srgbClr val="4BACC6">
                  <a:lumMod val="40000"/>
                  <a:lumOff val="60000"/>
                  <a:alpha val="53000"/>
                </a:srgbClr>
              </a:solidFill>
              <a:latin typeface="Arial Narrow" pitchFamily="34" charset="0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-178922" y="5559827"/>
            <a:ext cx="4579598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600" b="1" cap="all" dirty="0" smtClean="0">
                <a:solidFill>
                  <a:srgbClr val="4BACC6">
                    <a:lumMod val="60000"/>
                    <a:lumOff val="40000"/>
                    <a:alpha val="68000"/>
                  </a:srgbClr>
                </a:solidFill>
                <a:latin typeface="Arial Narrow" pitchFamily="34" charset="0"/>
              </a:rPr>
              <a:t>INTENSE BEAMS</a:t>
            </a:r>
            <a:endParaRPr lang="fr-FR" sz="3600" b="1" cap="all" dirty="0">
              <a:solidFill>
                <a:srgbClr val="4BACC6">
                  <a:lumMod val="60000"/>
                  <a:lumOff val="40000"/>
                  <a:alpha val="68000"/>
                </a:srgbClr>
              </a:solidFill>
              <a:latin typeface="Arial Narrow" pitchFamily="34" charset="0"/>
            </a:endParaRPr>
          </a:p>
        </p:txBody>
      </p:sp>
      <p:sp>
        <p:nvSpPr>
          <p:cNvPr id="50" name="Titre 1"/>
          <p:cNvSpPr txBox="1">
            <a:spLocks/>
          </p:cNvSpPr>
          <p:nvPr/>
        </p:nvSpPr>
        <p:spPr>
          <a:xfrm>
            <a:off x="-376011" y="5791200"/>
            <a:ext cx="4041141" cy="5334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spcBef>
                <a:spcPct val="0"/>
              </a:spcBef>
              <a:defRPr/>
            </a:pPr>
            <a:r>
              <a:rPr lang="fr-FR" sz="3200" b="1" cap="all" dirty="0" smtClean="0">
                <a:solidFill>
                  <a:srgbClr val="31859C">
                    <a:alpha val="65000"/>
                  </a:srgbClr>
                </a:solidFill>
                <a:latin typeface="Arial Narrow" pitchFamily="34" charset="0"/>
              </a:rPr>
              <a:t>ION SOURCES</a:t>
            </a:r>
            <a:endParaRPr lang="fr-FR" sz="3200" b="1" cap="all" dirty="0">
              <a:solidFill>
                <a:srgbClr val="31859C">
                  <a:alpha val="65000"/>
                </a:srgbClr>
              </a:solidFill>
              <a:latin typeface="Arial Narrow" pitchFamily="34" charset="0"/>
            </a:endParaRPr>
          </a:p>
        </p:txBody>
      </p:sp>
      <p:sp>
        <p:nvSpPr>
          <p:cNvPr id="49" name="Arc 48"/>
          <p:cNvSpPr>
            <a:spLocks noChangeArrowheads="1"/>
          </p:cNvSpPr>
          <p:nvPr/>
        </p:nvSpPr>
        <p:spPr bwMode="auto">
          <a:xfrm rot="14966412">
            <a:off x="4666409" y="3790220"/>
            <a:ext cx="1263650" cy="1447800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0" y="2385682"/>
            <a:ext cx="456780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Superconducting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accelerating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cavities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and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cryotechnology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ources &amp;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injectors</a:t>
            </a:r>
            <a:endParaRPr lang="fr-FR" sz="2200" b="1" dirty="0" smtClean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Radioactive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beams</a:t>
            </a: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Beam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</a:t>
            </a:r>
            <a:r>
              <a:rPr lang="fr-FR" sz="2200" b="1" dirty="0" err="1">
                <a:solidFill>
                  <a:srgbClr val="215968"/>
                </a:solidFill>
                <a:latin typeface="Arial Narrow" pitchFamily="34" charset="0"/>
              </a:rPr>
              <a:t>dynamics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, </a:t>
            </a:r>
            <a:r>
              <a:rPr lang="fr-FR" sz="2200" b="1" dirty="0" err="1" smtClean="0">
                <a:solidFill>
                  <a:srgbClr val="215968"/>
                </a:solidFill>
                <a:latin typeface="Arial Narrow" pitchFamily="34" charset="0"/>
              </a:rPr>
              <a:t>colliders</a:t>
            </a:r>
            <a:r>
              <a:rPr lang="fr-FR" sz="2200" b="1" dirty="0" smtClean="0">
                <a:solidFill>
                  <a:srgbClr val="215968"/>
                </a:solidFill>
                <a:latin typeface="Arial Narrow" pitchFamily="34" charset="0"/>
              </a:rPr>
              <a:t> final </a:t>
            </a:r>
            <a:r>
              <a:rPr lang="fr-FR" sz="2200" b="1" dirty="0">
                <a:solidFill>
                  <a:srgbClr val="215968"/>
                </a:solidFill>
                <a:latin typeface="Arial Narrow" pitchFamily="34" charset="0"/>
              </a:rPr>
              <a:t>focus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Plasma acceleration, laser/beam interactions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Beam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i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nstrumentation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Related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technologies </a:t>
            </a:r>
            <a:r>
              <a:rPr lang="en-US" sz="2200" b="1" dirty="0">
                <a:solidFill>
                  <a:srgbClr val="215968"/>
                </a:solidFill>
                <a:latin typeface="Arial Narrow" pitchFamily="34" charset="0"/>
              </a:rPr>
              <a:t>(RF, </a:t>
            </a:r>
            <a:r>
              <a:rPr lang="en-US" sz="2200" b="1" dirty="0" smtClean="0">
                <a:solidFill>
                  <a:srgbClr val="215968"/>
                </a:solidFill>
                <a:latin typeface="Arial Narrow" pitchFamily="34" charset="0"/>
              </a:rPr>
              <a:t>vacuum…)</a:t>
            </a:r>
            <a:endParaRPr lang="en-US" sz="2200" b="1" dirty="0">
              <a:solidFill>
                <a:srgbClr val="215968"/>
              </a:solidFill>
              <a:latin typeface="Arial Narrow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fr-FR" sz="2200" b="1" dirty="0">
              <a:solidFill>
                <a:srgbClr val="215968"/>
              </a:solidFill>
              <a:latin typeface="Arial Narrow" pitchFamily="34" charset="0"/>
            </a:endParaRPr>
          </a:p>
        </p:txBody>
      </p:sp>
      <p:sp>
        <p:nvSpPr>
          <p:cNvPr id="69" name="Arc 68"/>
          <p:cNvSpPr>
            <a:spLocks noChangeArrowheads="1"/>
          </p:cNvSpPr>
          <p:nvPr/>
        </p:nvSpPr>
        <p:spPr bwMode="auto">
          <a:xfrm rot="-6862596">
            <a:off x="6054136" y="2420538"/>
            <a:ext cx="1258888" cy="1095375"/>
          </a:xfrm>
          <a:custGeom>
            <a:avLst/>
            <a:gdLst>
              <a:gd name="T0" fmla="*/ 79561 w 1259537"/>
              <a:gd name="T1" fmla="*/ 281268 h 1095549"/>
              <a:gd name="T2" fmla="*/ 629769 w 1259537"/>
              <a:gd name="T3" fmla="*/ 547775 h 1095549"/>
              <a:gd name="T4" fmla="*/ 1253014 w 1259537"/>
              <a:gd name="T5" fmla="*/ 469140 h 1095549"/>
              <a:gd name="T6" fmla="*/ 1 60000 65536"/>
              <a:gd name="T7" fmla="*/ 3 60000 65536"/>
              <a:gd name="T8" fmla="*/ 1 60000 65536"/>
              <a:gd name="T9" fmla="*/ 79561 w 1259537"/>
              <a:gd name="T10" fmla="*/ 0 h 1095549"/>
              <a:gd name="T11" fmla="*/ 1253014 w 1259537"/>
              <a:gd name="T12" fmla="*/ 469140 h 10955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59537" h="1095549" stroke="0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  <a:lnTo>
                  <a:pt x="629769" y="547775"/>
                </a:lnTo>
                <a:close/>
              </a:path>
              <a:path w="1259537" h="1095549" fill="none">
                <a:moveTo>
                  <a:pt x="79561" y="281268"/>
                </a:moveTo>
                <a:lnTo>
                  <a:pt x="79561" y="281268"/>
                </a:lnTo>
                <a:cubicBezTo>
                  <a:pt x="190724" y="107639"/>
                  <a:pt x="401285" y="-1"/>
                  <a:pt x="629769" y="0"/>
                </a:cubicBezTo>
                <a:cubicBezTo>
                  <a:pt x="942658" y="0"/>
                  <a:pt x="1208098" y="199806"/>
                  <a:pt x="1253015" y="469139"/>
                </a:cubicBezTo>
              </a:path>
            </a:pathLst>
          </a:custGeom>
          <a:noFill/>
          <a:ln w="31750">
            <a:solidFill>
              <a:srgbClr val="E46C0A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0" name="Arc 69"/>
          <p:cNvSpPr>
            <a:spLocks noChangeArrowheads="1"/>
          </p:cNvSpPr>
          <p:nvPr/>
        </p:nvSpPr>
        <p:spPr bwMode="auto">
          <a:xfrm rot="4471234">
            <a:off x="6400126" y="4091703"/>
            <a:ext cx="1923690" cy="1538198"/>
          </a:xfrm>
          <a:custGeom>
            <a:avLst/>
            <a:gdLst>
              <a:gd name="T0" fmla="*/ 50011 w 1264944"/>
              <a:gd name="T1" fmla="*/ 441771 h 1447800"/>
              <a:gd name="T2" fmla="*/ 632472 w 1264944"/>
              <a:gd name="T3" fmla="*/ 723900 h 1447800"/>
              <a:gd name="T4" fmla="*/ 1219265 w 1264944"/>
              <a:gd name="T5" fmla="*/ 453789 h 1447800"/>
              <a:gd name="T6" fmla="*/ 1 60000 65536"/>
              <a:gd name="T7" fmla="*/ 3 60000 65536"/>
              <a:gd name="T8" fmla="*/ 1 60000 65536"/>
              <a:gd name="T9" fmla="*/ 50011 w 1264944"/>
              <a:gd name="T10" fmla="*/ 0 h 1447800"/>
              <a:gd name="T11" fmla="*/ 1219265 w 1264944"/>
              <a:gd name="T12" fmla="*/ 453789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4944" h="1447800" stroke="0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  <a:lnTo>
                  <a:pt x="632472" y="723900"/>
                </a:lnTo>
                <a:close/>
              </a:path>
              <a:path w="1264944" h="1447800" fill="none">
                <a:moveTo>
                  <a:pt x="50011" y="441771"/>
                </a:moveTo>
                <a:lnTo>
                  <a:pt x="50011" y="441771"/>
                </a:lnTo>
                <a:cubicBezTo>
                  <a:pt x="149024" y="173986"/>
                  <a:pt x="378419" y="-1"/>
                  <a:pt x="632472" y="0"/>
                </a:cubicBezTo>
                <a:cubicBezTo>
                  <a:pt x="890659" y="0"/>
                  <a:pt x="1122927" y="179620"/>
                  <a:pt x="1219265" y="453788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sp>
        <p:nvSpPr>
          <p:cNvPr id="71" name="Arc 70"/>
          <p:cNvSpPr>
            <a:spLocks noChangeArrowheads="1"/>
          </p:cNvSpPr>
          <p:nvPr/>
        </p:nvSpPr>
        <p:spPr bwMode="auto">
          <a:xfrm rot="7359564">
            <a:off x="7597367" y="2381252"/>
            <a:ext cx="1413123" cy="1331913"/>
          </a:xfrm>
          <a:custGeom>
            <a:avLst/>
            <a:gdLst>
              <a:gd name="T0" fmla="*/ 62011 w 1297185"/>
              <a:gd name="T1" fmla="*/ 381734 h 1331718"/>
              <a:gd name="T2" fmla="*/ 648593 w 1297185"/>
              <a:gd name="T3" fmla="*/ 665859 h 1331718"/>
              <a:gd name="T4" fmla="*/ 1240416 w 1297185"/>
              <a:gd name="T5" fmla="*/ 393432 h 1331718"/>
              <a:gd name="T6" fmla="*/ 1 60000 65536"/>
              <a:gd name="T7" fmla="*/ 3 60000 65536"/>
              <a:gd name="T8" fmla="*/ 1 60000 65536"/>
              <a:gd name="T9" fmla="*/ 62011 w 1297185"/>
              <a:gd name="T10" fmla="*/ 0 h 1331718"/>
              <a:gd name="T11" fmla="*/ 1240416 w 1297185"/>
              <a:gd name="T12" fmla="*/ 393432 h 13317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7185" h="1331718" stroke="0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  <a:lnTo>
                  <a:pt x="648593" y="665859"/>
                </a:lnTo>
                <a:close/>
              </a:path>
              <a:path w="1297185" h="1331718" fill="none">
                <a:moveTo>
                  <a:pt x="62011" y="381734"/>
                </a:moveTo>
                <a:lnTo>
                  <a:pt x="62011" y="381734"/>
                </a:lnTo>
                <a:cubicBezTo>
                  <a:pt x="169116" y="148684"/>
                  <a:pt x="397587" y="-1"/>
                  <a:pt x="648593" y="0"/>
                </a:cubicBezTo>
                <a:cubicBezTo>
                  <a:pt x="904137" y="0"/>
                  <a:pt x="1135864" y="154047"/>
                  <a:pt x="1240417" y="393432"/>
                </a:cubicBezTo>
              </a:path>
            </a:pathLst>
          </a:custGeom>
          <a:noFill/>
          <a:ln w="31750">
            <a:solidFill>
              <a:srgbClr val="215968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F5750B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01" y="2366737"/>
            <a:ext cx="2213949" cy="1660461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ZoneTexte 33"/>
          <p:cNvSpPr txBox="1"/>
          <p:nvPr/>
        </p:nvSpPr>
        <p:spPr>
          <a:xfrm rot="16200000">
            <a:off x="7280530" y="3613716"/>
            <a:ext cx="3417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700" dirty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© CSNSM/Jean François Dars, </a:t>
            </a:r>
            <a:r>
              <a:rPr lang="fr-FR" sz="700" dirty="0" err="1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Desy</a:t>
            </a:r>
            <a:r>
              <a:rPr lang="fr-FR" sz="700" dirty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 </a:t>
            </a:r>
            <a:r>
              <a:rPr lang="fr-FR" sz="700" dirty="0" err="1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Hamburg</a:t>
            </a:r>
            <a:r>
              <a:rPr lang="fr-FR" sz="700" dirty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, </a:t>
            </a:r>
            <a:r>
              <a:rPr lang="fr-FR" sz="700" dirty="0" err="1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Ganil</a:t>
            </a:r>
            <a:r>
              <a:rPr lang="fr-FR" sz="700" dirty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, </a:t>
            </a: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CNRS/IN2P3</a:t>
            </a:r>
            <a:b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</a:b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Conception graphique : Anna </a:t>
            </a:r>
            <a:r>
              <a:rPr lang="fr-FR" sz="700" dirty="0" err="1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Thibeau</a:t>
            </a:r>
            <a:r>
              <a:rPr lang="fr-FR" sz="700" dirty="0" smtClean="0">
                <a:solidFill>
                  <a:srgbClr val="4F81BD">
                    <a:lumMod val="75000"/>
                  </a:srgbClr>
                </a:solidFill>
                <a:latin typeface="Arial Narrow" pitchFamily="34" charset="0"/>
              </a:rPr>
              <a:t> (IPNL)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95307"/>
            <a:ext cx="9144000" cy="765175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fr-FR" sz="3400" b="1" dirty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A</a:t>
            </a:r>
            <a:r>
              <a:rPr lang="fr-FR" sz="3400" b="1" dirty="0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ccelerator R&amp;D @ IN2P3 – Main </a:t>
            </a:r>
            <a:r>
              <a:rPr lang="fr-FR" sz="3400" b="1" dirty="0" err="1" smtClean="0">
                <a:solidFill>
                  <a:srgbClr val="4F81BD">
                    <a:lumMod val="75000"/>
                  </a:srgbClr>
                </a:solidFill>
                <a:ea typeface="+mn-ea"/>
                <a:cs typeface="+mn-cs"/>
              </a:rPr>
              <a:t>skills</a:t>
            </a:r>
            <a:endParaRPr lang="fr-FR" sz="3400" b="1" dirty="0"/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59490" y="1417278"/>
            <a:ext cx="10477488" cy="762719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dirty="0" smtClean="0">
                <a:solidFill>
                  <a:srgbClr val="1F497D"/>
                </a:solidFill>
                <a:latin typeface="Calibri"/>
              </a:rPr>
              <a:t>ACCELERATOR RESEARCH &amp; DEVELOPMENTS</a:t>
            </a:r>
            <a:endParaRPr lang="fr-FR" sz="2800" b="1" dirty="0">
              <a:solidFill>
                <a:srgbClr val="1F497D"/>
              </a:solidFill>
              <a:latin typeface="Calibri"/>
            </a:endParaRPr>
          </a:p>
        </p:txBody>
      </p:sp>
      <p:cxnSp>
        <p:nvCxnSpPr>
          <p:cNvPr id="33" name="Connecteur droit 32"/>
          <p:cNvCxnSpPr/>
          <p:nvPr/>
        </p:nvCxnSpPr>
        <p:spPr>
          <a:xfrm flipV="1">
            <a:off x="-76200" y="836613"/>
            <a:ext cx="9220200" cy="11112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5" name="Picture 2" descr="D:\SPIRAL2_project\GANILphotos\SAM_193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75894"/>
            <a:ext cx="2432649" cy="1824488"/>
          </a:xfrm>
          <a:prstGeom prst="ellipse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5" t="-646" r="676" b="14101"/>
          <a:stretch/>
        </p:blipFill>
        <p:spPr>
          <a:xfrm>
            <a:off x="5236029" y="3958753"/>
            <a:ext cx="2667000" cy="1535907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36" name="Espace réservé du numéro de diapositive 2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88A1F8-06BA-4CB7-B4F7-C07C14CF58B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Espace réservé du pied de page 1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/>
          <a:p>
            <a:r>
              <a:rPr lang="en-US" sz="9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JL Biarrotte, PIP-II technical workshop with France, 09/04/2018</a:t>
            </a:r>
            <a:endParaRPr lang="fr-FR" sz="9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137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8971" y="-315913"/>
            <a:ext cx="8341501" cy="1470026"/>
          </a:xfrm>
        </p:spPr>
        <p:txBody>
          <a:bodyPr>
            <a:normAutofit/>
          </a:bodyPr>
          <a:lstStyle/>
          <a:p>
            <a:r>
              <a:rPr lang="fr-FR" sz="3400" b="1" dirty="0" err="1" smtClean="0">
                <a:solidFill>
                  <a:schemeClr val="accent1">
                    <a:lumMod val="75000"/>
                  </a:schemeClr>
                </a:solidFill>
              </a:rPr>
              <a:t>Accelerators</a:t>
            </a:r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3400" b="1" dirty="0" err="1">
                <a:solidFill>
                  <a:schemeClr val="accent1">
                    <a:lumMod val="75000"/>
                  </a:schemeClr>
                </a:solidFill>
              </a:rPr>
              <a:t>at</a:t>
            </a:r>
            <a:r>
              <a:rPr lang="fr-FR" sz="3400" b="1" dirty="0">
                <a:solidFill>
                  <a:schemeClr val="accent1">
                    <a:lumMod val="75000"/>
                  </a:schemeClr>
                </a:solidFill>
              </a:rPr>
              <a:t> IN2P3: key figures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228600" y="1233478"/>
            <a:ext cx="4974771" cy="60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020"/>
              </a:lnSpc>
              <a:spcAft>
                <a:spcPts val="1200"/>
              </a:spcAft>
            </a:pPr>
            <a:r>
              <a:rPr lang="fr-FR" sz="6600" b="1" dirty="0">
                <a:latin typeface="+mj-lt"/>
                <a:cs typeface="Times New Roman" pitchFamily="18" charset="0"/>
              </a:rPr>
              <a:t>4</a:t>
            </a:r>
            <a:r>
              <a:rPr lang="fr-FR" sz="3200" b="1" dirty="0" smtClean="0">
                <a:latin typeface="+mj-lt"/>
                <a:cs typeface="Times New Roman" pitchFamily="18" charset="0"/>
              </a:rPr>
              <a:t> </a:t>
            </a:r>
            <a:r>
              <a:rPr lang="fr-FR" sz="3200" b="1" dirty="0" err="1" smtClean="0">
                <a:latin typeface="+mj-lt"/>
                <a:cs typeface="Times New Roman" pitchFamily="18" charset="0"/>
              </a:rPr>
              <a:t>research</a:t>
            </a:r>
            <a:r>
              <a:rPr lang="fr-FR" sz="3200" b="1" dirty="0" smtClean="0">
                <a:latin typeface="+mj-lt"/>
                <a:cs typeface="Times New Roman" pitchFamily="18" charset="0"/>
              </a:rPr>
              <a:t> programs</a:t>
            </a:r>
            <a:endParaRPr lang="fr-FR" sz="3000" i="1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BACC6">
                    <a:lumMod val="50000"/>
                  </a:srgbClr>
                </a:solidFill>
              </a:rPr>
              <a:t>JL Biarrotte, PIP-II technical workshop with France, 09/04/2018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5" t="14117" r="11259" b="5069"/>
          <a:stretch/>
        </p:blipFill>
        <p:spPr bwMode="auto">
          <a:xfrm>
            <a:off x="2155371" y="1839687"/>
            <a:ext cx="4920343" cy="477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28601" y="2307771"/>
            <a:ext cx="2884714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IELS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Innovative</a:t>
            </a:r>
            <a:r>
              <a:rPr lang="fr-FR" dirty="0" smtClean="0"/>
              <a:t> Electron </a:t>
            </a:r>
            <a:br>
              <a:rPr lang="fr-FR" dirty="0" smtClean="0"/>
            </a:br>
            <a:r>
              <a:rPr lang="fr-FR" dirty="0" smtClean="0"/>
              <a:t>and Light Sources 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4898573" y="1208314"/>
            <a:ext cx="3755570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LPAC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Laser Plasma </a:t>
            </a:r>
            <a:r>
              <a:rPr lang="fr-FR" dirty="0" err="1" smtClean="0"/>
              <a:t>Acceleration</a:t>
            </a:r>
            <a:r>
              <a:rPr lang="fr-FR" dirty="0" smtClean="0"/>
              <a:t>, </a:t>
            </a:r>
            <a:br>
              <a:rPr lang="fr-FR" dirty="0" smtClean="0"/>
            </a:br>
            <a:r>
              <a:rPr lang="fr-FR" dirty="0" smtClean="0"/>
              <a:t>high-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Colliders</a:t>
            </a:r>
            <a:r>
              <a:rPr lang="fr-FR" dirty="0" smtClean="0"/>
              <a:t>, synchrotrons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642258" y="4952999"/>
            <a:ext cx="3320141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SRHI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Stable &amp; Radioactive Heavy-Ions production &amp; </a:t>
            </a:r>
            <a:r>
              <a:rPr lang="fr-FR" dirty="0" err="1" smtClean="0"/>
              <a:t>acceleration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5617028" y="3450771"/>
            <a:ext cx="3439887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SCPL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Superconducting</a:t>
            </a:r>
            <a:r>
              <a:rPr lang="fr-FR" dirty="0" smtClean="0"/>
              <a:t> RF </a:t>
            </a:r>
            <a:r>
              <a:rPr lang="fr-FR" dirty="0" err="1"/>
              <a:t>C</a:t>
            </a:r>
            <a:r>
              <a:rPr lang="fr-FR" dirty="0" err="1" smtClean="0"/>
              <a:t>avities</a:t>
            </a:r>
            <a:r>
              <a:rPr lang="fr-FR" dirty="0" smtClean="0"/>
              <a:t>, </a:t>
            </a:r>
            <a:br>
              <a:rPr lang="fr-FR" dirty="0" smtClean="0"/>
            </a:br>
            <a:r>
              <a:rPr lang="fr-FR" dirty="0" smtClean="0"/>
              <a:t>high-power Proton </a:t>
            </a:r>
            <a:r>
              <a:rPr lang="fr-FR" dirty="0" err="1" smtClean="0"/>
              <a:t>Linac</a:t>
            </a:r>
            <a:r>
              <a:rPr lang="fr-FR" dirty="0" smtClean="0"/>
              <a:t> &amp; ADS 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5508170" y="6150428"/>
            <a:ext cx="1284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FTE 2016</a:t>
            </a:r>
            <a:endParaRPr lang="fr-FR" sz="1400" i="1" dirty="0"/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-76200" y="836613"/>
            <a:ext cx="9220200" cy="11112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4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1" t="16122" r="13136" b="6543"/>
          <a:stretch/>
        </p:blipFill>
        <p:spPr bwMode="auto">
          <a:xfrm>
            <a:off x="5431972" y="3113314"/>
            <a:ext cx="3712028" cy="374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13932" r="9674" b="7303"/>
          <a:stretch/>
        </p:blipFill>
        <p:spPr bwMode="auto">
          <a:xfrm>
            <a:off x="2612565" y="1153891"/>
            <a:ext cx="2978199" cy="292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11174" r="13035" b="7366"/>
          <a:stretch/>
        </p:blipFill>
        <p:spPr bwMode="auto">
          <a:xfrm>
            <a:off x="-119748" y="3545377"/>
            <a:ext cx="3080657" cy="318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83029" y="-315913"/>
            <a:ext cx="8537443" cy="1470026"/>
          </a:xfrm>
        </p:spPr>
        <p:txBody>
          <a:bodyPr>
            <a:normAutofit/>
          </a:bodyPr>
          <a:lstStyle/>
          <a:p>
            <a:r>
              <a:rPr lang="fr-FR" sz="3400" b="1" dirty="0" err="1" smtClean="0">
                <a:solidFill>
                  <a:schemeClr val="accent1">
                    <a:lumMod val="75000"/>
                  </a:schemeClr>
                </a:solidFill>
              </a:rPr>
              <a:t>Accelerators</a:t>
            </a:r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3400" b="1" dirty="0" err="1">
                <a:solidFill>
                  <a:schemeClr val="accent1">
                    <a:lumMod val="75000"/>
                  </a:schemeClr>
                </a:solidFill>
              </a:rPr>
              <a:t>at</a:t>
            </a:r>
            <a:r>
              <a:rPr lang="fr-FR" sz="3400" b="1" dirty="0">
                <a:solidFill>
                  <a:schemeClr val="accent1">
                    <a:lumMod val="75000"/>
                  </a:schemeClr>
                </a:solidFill>
              </a:rPr>
              <a:t> IN2P3: key figures</a:t>
            </a:r>
          </a:p>
        </p:txBody>
      </p:sp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3113316" y="2507105"/>
            <a:ext cx="2503714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020"/>
              </a:lnSpc>
              <a:spcAft>
                <a:spcPts val="1200"/>
              </a:spcAft>
            </a:pPr>
            <a:r>
              <a:rPr lang="fr-FR" sz="3200" b="1" dirty="0" smtClean="0">
                <a:latin typeface="+mj-lt"/>
                <a:cs typeface="Times New Roman" pitchFamily="18" charset="0"/>
              </a:rPr>
              <a:t>R&amp;D 70 ETP</a:t>
            </a:r>
            <a:endParaRPr lang="fr-FR" sz="1200" i="1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BACC6">
                    <a:lumMod val="50000"/>
                  </a:srgbClr>
                </a:solidFill>
              </a:rPr>
              <a:t>JL Biarrotte, PIP-II technical workshop with France, 09/04/2018</a:t>
            </a:r>
            <a:endParaRPr lang="fr-FR" dirty="0"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349341" y="6270170"/>
            <a:ext cx="1284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FTE 2016</a:t>
            </a:r>
            <a:endParaRPr lang="fr-FR" sz="1400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2" y="1301310"/>
            <a:ext cx="2551031" cy="76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343" y="3591871"/>
            <a:ext cx="2341799" cy="75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7" y="1808142"/>
            <a:ext cx="2281443" cy="75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ZoneTexte 27"/>
          <p:cNvSpPr txBox="1">
            <a:spLocks noChangeArrowheads="1"/>
          </p:cNvSpPr>
          <p:nvPr/>
        </p:nvSpPr>
        <p:spPr bwMode="auto">
          <a:xfrm>
            <a:off x="5399312" y="4651595"/>
            <a:ext cx="4016828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020"/>
              </a:lnSpc>
              <a:spcAft>
                <a:spcPts val="1200"/>
              </a:spcAft>
            </a:pPr>
            <a:r>
              <a:rPr lang="fr-FR" sz="3200" b="1" dirty="0" smtClean="0">
                <a:latin typeface="+mj-lt"/>
                <a:cs typeface="Times New Roman" pitchFamily="18" charset="0"/>
              </a:rPr>
              <a:t>Construction 190 ETP</a:t>
            </a:r>
            <a:endParaRPr lang="fr-FR" sz="1200" i="1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31" name="ZoneTexte 30"/>
          <p:cNvSpPr txBox="1">
            <a:spLocks noChangeArrowheads="1"/>
          </p:cNvSpPr>
          <p:nvPr/>
        </p:nvSpPr>
        <p:spPr bwMode="auto">
          <a:xfrm>
            <a:off x="-228604" y="4825769"/>
            <a:ext cx="36957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3020"/>
              </a:lnSpc>
              <a:spcAft>
                <a:spcPts val="1200"/>
              </a:spcAft>
            </a:pPr>
            <a:r>
              <a:rPr lang="fr-FR" sz="3200" b="1" dirty="0" smtClean="0">
                <a:latin typeface="+mj-lt"/>
                <a:cs typeface="Times New Roman" pitchFamily="18" charset="0"/>
              </a:rPr>
              <a:t>Platform </a:t>
            </a:r>
            <a:r>
              <a:rPr lang="fr-FR" sz="3200" b="1" dirty="0" err="1" smtClean="0">
                <a:latin typeface="+mj-lt"/>
                <a:cs typeface="Times New Roman" pitchFamily="18" charset="0"/>
              </a:rPr>
              <a:t>operation</a:t>
            </a:r>
            <a:r>
              <a:rPr lang="fr-FR" sz="3200" b="1" dirty="0" smtClean="0">
                <a:latin typeface="+mj-lt"/>
                <a:cs typeface="Times New Roman" pitchFamily="18" charset="0"/>
              </a:rPr>
              <a:t/>
            </a:r>
            <a:br>
              <a:rPr lang="fr-FR" sz="3200" b="1" dirty="0" smtClean="0">
                <a:latin typeface="+mj-lt"/>
                <a:cs typeface="Times New Roman" pitchFamily="18" charset="0"/>
              </a:rPr>
            </a:br>
            <a:r>
              <a:rPr lang="fr-FR" sz="3200" b="1" dirty="0" smtClean="0">
                <a:latin typeface="+mj-lt"/>
                <a:cs typeface="Times New Roman" pitchFamily="18" charset="0"/>
              </a:rPr>
              <a:t>110 ETP</a:t>
            </a:r>
            <a:endParaRPr lang="fr-FR" sz="1200" i="1" dirty="0" smtClean="0">
              <a:latin typeface="+mj-lt"/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431972" y="5812972"/>
            <a:ext cx="1676400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SPIRAL 2 </a:t>
            </a:r>
            <a:r>
              <a:rPr lang="fr-FR" sz="1400" dirty="0" err="1" smtClean="0"/>
              <a:t>linac</a:t>
            </a:r>
            <a:endParaRPr lang="fr-FR" sz="1400" dirty="0"/>
          </a:p>
        </p:txBody>
      </p:sp>
      <p:sp>
        <p:nvSpPr>
          <p:cNvPr id="33" name="ZoneTexte 32"/>
          <p:cNvSpPr txBox="1"/>
          <p:nvPr/>
        </p:nvSpPr>
        <p:spPr>
          <a:xfrm>
            <a:off x="2155372" y="5660563"/>
            <a:ext cx="947057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GANIL</a:t>
            </a:r>
            <a:endParaRPr lang="fr-FR" sz="1400" dirty="0"/>
          </a:p>
        </p:txBody>
      </p:sp>
      <p:sp>
        <p:nvSpPr>
          <p:cNvPr id="34" name="ZoneTexte 33"/>
          <p:cNvSpPr txBox="1"/>
          <p:nvPr/>
        </p:nvSpPr>
        <p:spPr>
          <a:xfrm>
            <a:off x="2046510" y="5987135"/>
            <a:ext cx="947057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ALTO</a:t>
            </a:r>
            <a:endParaRPr lang="fr-FR" sz="1400" dirty="0"/>
          </a:p>
        </p:txBody>
      </p:sp>
      <p:sp>
        <p:nvSpPr>
          <p:cNvPr id="35" name="ZoneTexte 34"/>
          <p:cNvSpPr txBox="1"/>
          <p:nvPr/>
        </p:nvSpPr>
        <p:spPr>
          <a:xfrm>
            <a:off x="174172" y="3516088"/>
            <a:ext cx="947057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PHIL</a:t>
            </a:r>
            <a:endParaRPr lang="fr-FR" sz="1400" dirty="0"/>
          </a:p>
        </p:txBody>
      </p:sp>
      <p:sp>
        <p:nvSpPr>
          <p:cNvPr id="37" name="ZoneTexte 36"/>
          <p:cNvSpPr txBox="1"/>
          <p:nvPr/>
        </p:nvSpPr>
        <p:spPr>
          <a:xfrm>
            <a:off x="1338941" y="3483429"/>
            <a:ext cx="1284514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SUPRATECH</a:t>
            </a:r>
            <a:endParaRPr lang="fr-FR" sz="1400" dirty="0"/>
          </a:p>
        </p:txBody>
      </p:sp>
      <p:sp>
        <p:nvSpPr>
          <p:cNvPr id="38" name="ZoneTexte 37"/>
          <p:cNvSpPr txBox="1"/>
          <p:nvPr/>
        </p:nvSpPr>
        <p:spPr>
          <a:xfrm>
            <a:off x="1306287" y="6325378"/>
            <a:ext cx="2906486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Multi-</a:t>
            </a:r>
            <a:r>
              <a:rPr lang="fr-FR" sz="1400" dirty="0" err="1" smtClean="0"/>
              <a:t>disciplinary</a:t>
            </a:r>
            <a:r>
              <a:rPr lang="fr-FR" sz="1400" dirty="0" smtClean="0"/>
              <a:t> </a:t>
            </a:r>
            <a:r>
              <a:rPr lang="fr-FR" sz="1400" dirty="0" err="1" smtClean="0"/>
              <a:t>platforms</a:t>
            </a:r>
            <a:endParaRPr lang="fr-FR" sz="1400" dirty="0"/>
          </a:p>
        </p:txBody>
      </p:sp>
      <p:sp>
        <p:nvSpPr>
          <p:cNvPr id="42" name="ZoneTexte 41"/>
          <p:cNvSpPr txBox="1"/>
          <p:nvPr/>
        </p:nvSpPr>
        <p:spPr>
          <a:xfrm>
            <a:off x="6096001" y="3233058"/>
            <a:ext cx="1088571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THOM-X</a:t>
            </a:r>
            <a:endParaRPr lang="fr-FR" sz="1400" dirty="0"/>
          </a:p>
        </p:txBody>
      </p:sp>
      <p:sp>
        <p:nvSpPr>
          <p:cNvPr id="43" name="ZoneTexte 42"/>
          <p:cNvSpPr txBox="1"/>
          <p:nvPr/>
        </p:nvSpPr>
        <p:spPr>
          <a:xfrm>
            <a:off x="6085115" y="2862943"/>
            <a:ext cx="1088571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XFEL</a:t>
            </a:r>
            <a:endParaRPr lang="fr-FR" sz="1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6096000" y="3614058"/>
            <a:ext cx="1088571" cy="3077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ELI-NP</a:t>
            </a:r>
            <a:endParaRPr lang="fr-FR" sz="1400" dirty="0"/>
          </a:p>
        </p:txBody>
      </p:sp>
      <p:sp>
        <p:nvSpPr>
          <p:cNvPr id="45" name="ZoneTexte 44"/>
          <p:cNvSpPr txBox="1"/>
          <p:nvPr/>
        </p:nvSpPr>
        <p:spPr>
          <a:xfrm>
            <a:off x="5551715" y="6161314"/>
            <a:ext cx="761999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S3</a:t>
            </a:r>
            <a:endParaRPr lang="fr-FR" sz="1400" dirty="0"/>
          </a:p>
        </p:txBody>
      </p:sp>
      <p:sp>
        <p:nvSpPr>
          <p:cNvPr id="46" name="ZoneTexte 45"/>
          <p:cNvSpPr txBox="1"/>
          <p:nvPr/>
        </p:nvSpPr>
        <p:spPr>
          <a:xfrm>
            <a:off x="6444344" y="6172200"/>
            <a:ext cx="859971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DESIR</a:t>
            </a:r>
            <a:endParaRPr lang="fr-FR" sz="1400" dirty="0"/>
          </a:p>
        </p:txBody>
      </p:sp>
      <p:sp>
        <p:nvSpPr>
          <p:cNvPr id="47" name="ZoneTexte 46"/>
          <p:cNvSpPr txBox="1"/>
          <p:nvPr/>
        </p:nvSpPr>
        <p:spPr>
          <a:xfrm>
            <a:off x="7598229" y="3505201"/>
            <a:ext cx="1088571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ESS</a:t>
            </a:r>
            <a:endParaRPr lang="fr-FR" sz="1400" dirty="0"/>
          </a:p>
        </p:txBody>
      </p:sp>
      <p:sp>
        <p:nvSpPr>
          <p:cNvPr id="48" name="ZoneTexte 47"/>
          <p:cNvSpPr txBox="1"/>
          <p:nvPr/>
        </p:nvSpPr>
        <p:spPr>
          <a:xfrm>
            <a:off x="5159829" y="5464629"/>
            <a:ext cx="1937657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SPIRAL 1 upgrade</a:t>
            </a:r>
            <a:endParaRPr lang="fr-FR" sz="1400" dirty="0"/>
          </a:p>
        </p:txBody>
      </p:sp>
      <p:cxnSp>
        <p:nvCxnSpPr>
          <p:cNvPr id="32" name="Connecteur droit 31"/>
          <p:cNvCxnSpPr/>
          <p:nvPr/>
        </p:nvCxnSpPr>
        <p:spPr>
          <a:xfrm flipV="1">
            <a:off x="-76200" y="836613"/>
            <a:ext cx="9220200" cy="11112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15" y="859970"/>
            <a:ext cx="1747384" cy="66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01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7664" y="-315913"/>
            <a:ext cx="7272808" cy="1470026"/>
          </a:xfrm>
        </p:spPr>
        <p:txBody>
          <a:bodyPr>
            <a:normAutofit/>
          </a:bodyPr>
          <a:lstStyle/>
          <a:p>
            <a:r>
              <a:rPr lang="fr-FR" sz="3400" b="1" dirty="0" err="1" smtClean="0">
                <a:solidFill>
                  <a:schemeClr val="accent1">
                    <a:lumMod val="75000"/>
                  </a:schemeClr>
                </a:solidFill>
              </a:rPr>
              <a:t>Recent</a:t>
            </a:r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 SRF contributions – SPIRAL2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1979712" y="836613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8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520700" y="3206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0" descr="Afficher l'image d'origine"/>
          <p:cNvSpPr>
            <a:spLocks noChangeAspect="1" noChangeArrowheads="1"/>
          </p:cNvSpPr>
          <p:nvPr/>
        </p:nvSpPr>
        <p:spPr bwMode="auto">
          <a:xfrm>
            <a:off x="-143329" y="-674914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215900" y="15875"/>
            <a:ext cx="42481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3554" name="Picture 2" descr="D:\SPIRAL2_project\GANILphotos\SAM_19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46" y="1197785"/>
            <a:ext cx="5529469" cy="41471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>
            <a:spLocks noChangeArrowheads="1"/>
          </p:cNvSpPr>
          <p:nvPr/>
        </p:nvSpPr>
        <p:spPr bwMode="auto">
          <a:xfrm>
            <a:off x="152404" y="3486933"/>
            <a:ext cx="6161314" cy="27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 smtClean="0">
                <a:cs typeface="Times New Roman" pitchFamily="18" charset="0"/>
              </a:rPr>
              <a:t>IN2P3 In-</a:t>
            </a:r>
            <a:r>
              <a:rPr lang="fr-FR" sz="2400" b="1" dirty="0" err="1" smtClean="0">
                <a:cs typeface="Times New Roman" pitchFamily="18" charset="0"/>
              </a:rPr>
              <a:t>Kind</a:t>
            </a:r>
            <a:r>
              <a:rPr lang="fr-FR" sz="2400" b="1" dirty="0" smtClean="0">
                <a:cs typeface="Times New Roman" pitchFamily="18" charset="0"/>
              </a:rPr>
              <a:t> contribution </a:t>
            </a:r>
            <a:br>
              <a:rPr lang="fr-FR" sz="2400" b="1" dirty="0" smtClean="0">
                <a:cs typeface="Times New Roman" pitchFamily="18" charset="0"/>
              </a:rPr>
            </a:br>
            <a:r>
              <a:rPr lang="fr-FR" sz="2400" b="1" dirty="0" smtClean="0">
                <a:cs typeface="Times New Roman" pitchFamily="18" charset="0"/>
              </a:rPr>
              <a:t>to SPIRAL-2 </a:t>
            </a:r>
            <a:r>
              <a:rPr lang="fr-FR" sz="2400" b="1" dirty="0" err="1" smtClean="0">
                <a:cs typeface="Times New Roman" pitchFamily="18" charset="0"/>
              </a:rPr>
              <a:t>linac</a:t>
            </a:r>
            <a:endParaRPr lang="fr-FR" sz="2400" b="1" dirty="0" smtClean="0">
              <a:cs typeface="Times New Roman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Accelerator design &amp;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commissioning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Heavy-ion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injector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High-beta SRF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cryomodules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b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</a:b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(88MHz QWR: 7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cryomodules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, 14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cavities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)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Cryogenic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plant &amp; distribution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Beam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instrumentation &amp; dump</a:t>
            </a:r>
            <a:endParaRPr lang="fr-FR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141515" y="1300139"/>
            <a:ext cx="4582887" cy="14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 smtClean="0">
                <a:cs typeface="Times New Roman" pitchFamily="18" charset="0"/>
              </a:rPr>
              <a:t>SPIRAL-2 SRF </a:t>
            </a:r>
            <a:r>
              <a:rPr lang="fr-FR" sz="2400" b="1" dirty="0" err="1" smtClean="0">
                <a:cs typeface="Times New Roman" pitchFamily="18" charset="0"/>
              </a:rPr>
              <a:t>linac</a:t>
            </a:r>
            <a:r>
              <a:rPr lang="fr-FR" sz="2400" b="1" dirty="0" smtClean="0">
                <a:cs typeface="Times New Roman" pitchFamily="18" charset="0"/>
              </a:rPr>
              <a:t> @GANIL</a:t>
            </a:r>
            <a:endParaRPr lang="fr-FR" sz="2000" b="1" dirty="0" smtClean="0">
              <a:cs typeface="Times New Roman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200kW ion SRF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linac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14.5MeV/u </a:t>
            </a:r>
            <a:endParaRPr lang="fr-FR" sz="2000" dirty="0">
              <a:solidFill>
                <a:prstClr val="black"/>
              </a:solidFill>
              <a:cs typeface="Times New Roman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Presently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in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commissioning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phase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prstClr val="black"/>
                </a:solidFill>
                <a:cs typeface="Times New Roman" pitchFamily="18" charset="0"/>
              </a:rPr>
              <a:t>C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lose collaboration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with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CEA</a:t>
            </a:r>
          </a:p>
        </p:txBody>
      </p:sp>
      <p:pic>
        <p:nvPicPr>
          <p:cNvPr id="18" name="Picture 12" descr="Résultat de recherche d'images pour &quot;iphc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3"/>
          <a:stretch/>
        </p:blipFill>
        <p:spPr bwMode="auto">
          <a:xfrm>
            <a:off x="7699376" y="6063342"/>
            <a:ext cx="753977" cy="55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Résultat de recherche d'images pour &quot;ipn orsay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179" y="5355771"/>
            <a:ext cx="1042050" cy="60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5" descr="Résultat de recherche d'images pour &quot;LPSC logo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314" y="6091202"/>
            <a:ext cx="979713" cy="59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http://www.ganil-spiral2.eu/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677" y="5394845"/>
            <a:ext cx="2325693" cy="52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space réservé du numéro de diapositive 2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88A1F8-06BA-4CB7-B4F7-C07C14CF58B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Espace réservé du pied de page 1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/>
          <a:p>
            <a:r>
              <a:rPr lang="en-US" sz="9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JL Biarrotte, PIP-II technical workshop with France, 09/04/2018</a:t>
            </a:r>
            <a:endParaRPr lang="fr-FR" sz="9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310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1979712" y="912815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65708"/>
            <a:ext cx="7400925" cy="3992292"/>
          </a:xfrm>
          <a:prstGeom prst="rect">
            <a:avLst/>
          </a:prstGeom>
        </p:spPr>
      </p:pic>
      <p:pic>
        <p:nvPicPr>
          <p:cNvPr id="25" name="Picture 6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988" y="5312229"/>
            <a:ext cx="1362683" cy="78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>
            <a:spLocks noChangeArrowheads="1"/>
          </p:cNvSpPr>
          <p:nvPr/>
        </p:nvSpPr>
        <p:spPr bwMode="auto">
          <a:xfrm>
            <a:off x="108857" y="1026760"/>
            <a:ext cx="9035143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 smtClean="0">
                <a:cs typeface="Times New Roman" pitchFamily="18" charset="0"/>
              </a:rPr>
              <a:t>IN2P3 In-</a:t>
            </a:r>
            <a:r>
              <a:rPr lang="fr-FR" sz="2400" b="1" dirty="0" err="1" smtClean="0">
                <a:cs typeface="Times New Roman" pitchFamily="18" charset="0"/>
              </a:rPr>
              <a:t>Kind</a:t>
            </a:r>
            <a:r>
              <a:rPr lang="fr-FR" sz="2400" b="1" dirty="0" smtClean="0">
                <a:cs typeface="Times New Roman" pitchFamily="18" charset="0"/>
              </a:rPr>
              <a:t> contribution to XFEL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Conditionning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fr-FR" sz="2000" dirty="0">
                <a:solidFill>
                  <a:prstClr val="black"/>
                </a:solidFill>
                <a:cs typeface="Times New Roman" pitchFamily="18" charset="0"/>
              </a:rPr>
              <a:t>&amp; </a:t>
            </a:r>
            <a:r>
              <a:rPr lang="fr-FR" sz="2000" dirty="0" err="1">
                <a:solidFill>
                  <a:prstClr val="black"/>
                </a:solidFill>
                <a:cs typeface="Times New Roman" pitchFamily="18" charset="0"/>
              </a:rPr>
              <a:t>delivery</a:t>
            </a:r>
            <a:r>
              <a:rPr lang="fr-FR" sz="2000" dirty="0">
                <a:solidFill>
                  <a:prstClr val="black"/>
                </a:solidFill>
                <a:cs typeface="Times New Roman" pitchFamily="18" charset="0"/>
              </a:rPr>
              <a:t> of 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800+ </a:t>
            </a:r>
            <a:r>
              <a:rPr lang="fr-FR" sz="2000" dirty="0">
                <a:solidFill>
                  <a:prstClr val="black"/>
                </a:solidFill>
                <a:cs typeface="Times New Roman" pitchFamily="18" charset="0"/>
              </a:rPr>
              <a:t>RF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couplers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@1.3GHz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Close collaboration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with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CEA 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First XFEL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beam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in 2017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Present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related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activities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: expertise for LCLS2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couplers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, R&amp;D for ILC…</a:t>
            </a:r>
            <a:endParaRPr lang="fr-FR" sz="20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0" name="Titre 1"/>
          <p:cNvSpPr txBox="1">
            <a:spLocks/>
          </p:cNvSpPr>
          <p:nvPr/>
        </p:nvSpPr>
        <p:spPr bwMode="auto">
          <a:xfrm>
            <a:off x="1547664" y="-315913"/>
            <a:ext cx="7272808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09" charset="-128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3400" b="1" dirty="0" err="1" smtClean="0">
                <a:solidFill>
                  <a:schemeClr val="accent1">
                    <a:lumMod val="75000"/>
                  </a:schemeClr>
                </a:solidFill>
              </a:rPr>
              <a:t>Recent</a:t>
            </a:r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 SRF contributions – XFEL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Espace réservé du numéro de diapositive 2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88A1F8-06BA-4CB7-B4F7-C07C14CF58B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Espace réservé du pied de page 1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/>
          <a:p>
            <a:r>
              <a:rPr lang="en-US" sz="9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JL Biarrotte, PIP-II technical workshop with France, 09/04/2018</a:t>
            </a:r>
            <a:endParaRPr lang="fr-FR" sz="9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27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1979712" y="912815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/>
          <p:cNvSpPr txBox="1">
            <a:spLocks/>
          </p:cNvSpPr>
          <p:nvPr/>
        </p:nvSpPr>
        <p:spPr bwMode="auto">
          <a:xfrm>
            <a:off x="1547664" y="-315913"/>
            <a:ext cx="7272808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09" charset="-128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3400" b="1" dirty="0" err="1" smtClean="0">
                <a:solidFill>
                  <a:schemeClr val="accent1">
                    <a:lumMod val="75000"/>
                  </a:schemeClr>
                </a:solidFill>
              </a:rPr>
              <a:t>Present</a:t>
            </a:r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 SRF contributions – ESS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0" y="987470"/>
            <a:ext cx="577850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 err="1" smtClean="0">
                <a:cs typeface="Times New Roman" pitchFamily="18" charset="0"/>
              </a:rPr>
              <a:t>European</a:t>
            </a:r>
            <a:r>
              <a:rPr lang="fr-FR" sz="2400" b="1" dirty="0" smtClean="0">
                <a:cs typeface="Times New Roman" pitchFamily="18" charset="0"/>
              </a:rPr>
              <a:t> Spallation Source </a:t>
            </a:r>
            <a:r>
              <a:rPr lang="fr-FR" sz="2000" b="1" dirty="0" smtClean="0">
                <a:cs typeface="Times New Roman" pitchFamily="18" charset="0"/>
              </a:rPr>
              <a:t> </a:t>
            </a:r>
            <a:endParaRPr lang="fr-FR" sz="2400" b="1" dirty="0" smtClean="0">
              <a:cs typeface="Times New Roman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5MW 2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GeV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proton SRF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linac</a:t>
            </a:r>
            <a:endParaRPr lang="fr-FR" sz="2000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Construction has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started</a:t>
            </a:r>
            <a:endParaRPr lang="fr-FR" sz="2000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First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beam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planned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in 2020</a:t>
            </a:r>
            <a:r>
              <a:rPr lang="fr-FR" sz="2400" dirty="0" smtClean="0">
                <a:cs typeface="Times New Roman" pitchFamily="18" charset="0"/>
              </a:rPr>
              <a:t/>
            </a:r>
            <a:br>
              <a:rPr lang="fr-FR" sz="2400" dirty="0" smtClean="0">
                <a:cs typeface="Times New Roman" pitchFamily="18" charset="0"/>
              </a:rPr>
            </a:br>
            <a:endParaRPr lang="fr-FR" dirty="0" smtClean="0">
              <a:latin typeface="+mj-lt"/>
              <a:cs typeface="Times New Roman" pitchFamily="18" charset="0"/>
            </a:endParaRPr>
          </a:p>
        </p:txBody>
      </p:sp>
      <p:pic>
        <p:nvPicPr>
          <p:cNvPr id="29" name="Picture 11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646" y="4686602"/>
            <a:ext cx="2319867" cy="124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18565" r="21112" b="17168"/>
          <a:stretch/>
        </p:blipFill>
        <p:spPr>
          <a:xfrm>
            <a:off x="0" y="2677886"/>
            <a:ext cx="5794948" cy="4180114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2"/>
          <a:stretch/>
        </p:blipFill>
        <p:spPr>
          <a:xfrm>
            <a:off x="4115765" y="939797"/>
            <a:ext cx="5028235" cy="3370945"/>
          </a:xfrm>
          <a:prstGeom prst="rect">
            <a:avLst/>
          </a:prstGeom>
        </p:spPr>
      </p:pic>
      <p:sp>
        <p:nvSpPr>
          <p:cNvPr id="32" name="Espace réservé du numéro de diapositive 2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88A1F8-06BA-4CB7-B4F7-C07C14CF58B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3" name="Espace réservé du pied de page 1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/>
          <a:p>
            <a:r>
              <a:rPr lang="en-US" sz="9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JL Biarrotte, PIP-II technical workshop with France, 09/04/2018</a:t>
            </a:r>
            <a:endParaRPr lang="fr-FR" sz="9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436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 txBox="1">
            <a:spLocks/>
          </p:cNvSpPr>
          <p:nvPr/>
        </p:nvSpPr>
        <p:spPr>
          <a:xfrm>
            <a:off x="-1116013" y="-242888"/>
            <a:ext cx="3384551" cy="147002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3400" smtClean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8" y="114705"/>
            <a:ext cx="1296144" cy="681284"/>
          </a:xfrm>
          <a:prstGeom prst="rect">
            <a:avLst/>
          </a:prstGeom>
        </p:spPr>
      </p:pic>
      <p:cxnSp>
        <p:nvCxnSpPr>
          <p:cNvPr id="21" name="Connecteur droit 20"/>
          <p:cNvCxnSpPr/>
          <p:nvPr/>
        </p:nvCxnSpPr>
        <p:spPr>
          <a:xfrm>
            <a:off x="1979712" y="912815"/>
            <a:ext cx="7164288" cy="0"/>
          </a:xfrm>
          <a:prstGeom prst="line">
            <a:avLst/>
          </a:prstGeom>
          <a:ln w="25400">
            <a:solidFill>
              <a:srgbClr val="FF750B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AutoShape 2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63500" y="-13652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215900" y="158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https://www.ipnl.in2p3.fr/IMG/jpg/Plateforme_IMIO_400.jpg"/>
          <p:cNvSpPr>
            <a:spLocks noChangeAspect="1" noChangeArrowheads="1"/>
          </p:cNvSpPr>
          <p:nvPr/>
        </p:nvSpPr>
        <p:spPr bwMode="auto">
          <a:xfrm>
            <a:off x="368300" y="168275"/>
            <a:ext cx="2867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2" descr="Résultat de recherche d'images pour &quot;gani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/>
          <p:cNvSpPr txBox="1">
            <a:spLocks/>
          </p:cNvSpPr>
          <p:nvPr/>
        </p:nvSpPr>
        <p:spPr bwMode="auto">
          <a:xfrm>
            <a:off x="1547664" y="-315913"/>
            <a:ext cx="7272808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109" charset="-128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109" charset="-128"/>
              </a:defRPr>
            </a:lvl9pPr>
          </a:lstStyle>
          <a:p>
            <a:r>
              <a:rPr lang="fr-FR" sz="3400" b="1" dirty="0" err="1" smtClean="0">
                <a:solidFill>
                  <a:schemeClr val="accent1">
                    <a:lumMod val="75000"/>
                  </a:schemeClr>
                </a:solidFill>
              </a:rPr>
              <a:t>Present</a:t>
            </a:r>
            <a:r>
              <a:rPr lang="fr-FR" sz="3400" b="1" dirty="0" smtClean="0">
                <a:solidFill>
                  <a:schemeClr val="accent1">
                    <a:lumMod val="75000"/>
                  </a:schemeClr>
                </a:solidFill>
              </a:rPr>
              <a:t> SRF contributions – ESS</a:t>
            </a:r>
            <a:endParaRPr lang="fr-FR" sz="3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ZoneTexte 23"/>
          <p:cNvSpPr txBox="1">
            <a:spLocks noChangeArrowheads="1"/>
          </p:cNvSpPr>
          <p:nvPr/>
        </p:nvSpPr>
        <p:spPr bwMode="auto">
          <a:xfrm>
            <a:off x="0" y="1059020"/>
            <a:ext cx="5912534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 smtClean="0">
                <a:cs typeface="Times New Roman" pitchFamily="18" charset="0"/>
              </a:rPr>
              <a:t>IN2P3 In-</a:t>
            </a:r>
            <a:r>
              <a:rPr lang="fr-FR" sz="2400" b="1" dirty="0" err="1" smtClean="0">
                <a:cs typeface="Times New Roman" pitchFamily="18" charset="0"/>
              </a:rPr>
              <a:t>Kind</a:t>
            </a:r>
            <a:r>
              <a:rPr lang="fr-FR" sz="2400" b="1" dirty="0" smtClean="0">
                <a:cs typeface="Times New Roman" pitchFamily="18" charset="0"/>
              </a:rPr>
              <a:t> contribution to ESS</a:t>
            </a:r>
            <a:endParaRPr lang="fr-FR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fr-FR" dirty="0">
              <a:solidFill>
                <a:prstClr val="black"/>
              </a:solidFill>
              <a:cs typeface="Times New Roman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fr-FR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fr-FR" dirty="0">
              <a:solidFill>
                <a:prstClr val="black"/>
              </a:solidFill>
              <a:cs typeface="Times New Roman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fr-FR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13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spoke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cryomodules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352MHz (26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cavities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) and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associated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valve boxes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Cryogenic</a:t>
            </a:r>
            <a:r>
              <a:rPr lang="fr-FR" sz="2000" dirty="0" smtClean="0">
                <a:solidFill>
                  <a:prstClr val="black"/>
                </a:solidFill>
                <a:cs typeface="Times New Roman" pitchFamily="18" charset="0"/>
              </a:rPr>
              <a:t> control &amp; command for full SRF </a:t>
            </a:r>
            <a:r>
              <a:rPr lang="fr-FR" sz="2000" dirty="0" err="1" smtClean="0">
                <a:solidFill>
                  <a:prstClr val="black"/>
                </a:solidFill>
                <a:cs typeface="Times New Roman" pitchFamily="18" charset="0"/>
              </a:rPr>
              <a:t>linac</a:t>
            </a:r>
            <a:endParaRPr lang="fr-FR" sz="2000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prstClr val="black"/>
                </a:solidFill>
                <a:cs typeface="Times New Roman" pitchFamily="18" charset="0"/>
              </a:rPr>
              <a:t>Design of the medium and high beta </a:t>
            </a:r>
            <a:br>
              <a:rPr lang="fr-FR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fr-FR" sz="2000" dirty="0" err="1">
                <a:solidFill>
                  <a:prstClr val="black"/>
                </a:solidFill>
                <a:cs typeface="Times New Roman" pitchFamily="18" charset="0"/>
              </a:rPr>
              <a:t>elliptical</a:t>
            </a:r>
            <a:r>
              <a:rPr lang="fr-FR" sz="2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prstClr val="black"/>
                </a:solidFill>
                <a:cs typeface="Times New Roman" pitchFamily="18" charset="0"/>
              </a:rPr>
              <a:t>cryomodules</a:t>
            </a:r>
            <a:r>
              <a:rPr lang="fr-FR" sz="2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prstClr val="black"/>
                </a:solidFill>
                <a:cs typeface="Times New Roman" pitchFamily="18" charset="0"/>
              </a:rPr>
              <a:t>together</a:t>
            </a:r>
            <a:r>
              <a:rPr lang="fr-FR" sz="2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prstClr val="black"/>
                </a:solidFill>
                <a:cs typeface="Times New Roman" pitchFamily="18" charset="0"/>
              </a:rPr>
              <a:t>with</a:t>
            </a:r>
            <a:r>
              <a:rPr lang="fr-FR" sz="2000" dirty="0">
                <a:solidFill>
                  <a:prstClr val="black"/>
                </a:solidFill>
                <a:cs typeface="Times New Roman" pitchFamily="18" charset="0"/>
              </a:rPr>
              <a:t> CEA 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fr-FR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28" name="Picture 13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828" y="5668887"/>
            <a:ext cx="1246716" cy="72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D:\IPNO\ESS\CDS\SUIVI\REPORTING\ESS_MEETINGS\20170321\20170317_1525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3" t="2248" r="12371" b="8852"/>
          <a:stretch/>
        </p:blipFill>
        <p:spPr bwMode="auto">
          <a:xfrm rot="5400000">
            <a:off x="5272358" y="1614760"/>
            <a:ext cx="4561112" cy="318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9247"/>
            <a:ext cx="5845629" cy="114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46" y="4658791"/>
            <a:ext cx="3011940" cy="219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Espace réservé du numéro de diapositive 2"/>
          <p:cNvSpPr txBox="1">
            <a:spLocks/>
          </p:cNvSpPr>
          <p:nvPr/>
        </p:nvSpPr>
        <p:spPr>
          <a:xfrm>
            <a:off x="6830888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88A1F8-06BA-4CB7-B4F7-C07C14CF58B7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Espace réservé du pied de page 14"/>
          <p:cNvSpPr>
            <a:spLocks noGrp="1"/>
          </p:cNvSpPr>
          <p:nvPr>
            <p:ph type="ftr" sz="quarter" idx="11"/>
          </p:nvPr>
        </p:nvSpPr>
        <p:spPr>
          <a:xfrm>
            <a:off x="6248400" y="6616700"/>
            <a:ext cx="2895600" cy="241300"/>
          </a:xfrm>
        </p:spPr>
        <p:txBody>
          <a:bodyPr/>
          <a:lstStyle/>
          <a:p>
            <a:r>
              <a:rPr lang="en-US" sz="9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JL Biarrotte, PIP-II technical workshop with France, 09/04/2018</a:t>
            </a:r>
            <a:endParaRPr lang="fr-FR" sz="9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295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46228</TotalTime>
  <Words>732</Words>
  <Application>Microsoft Office PowerPoint</Application>
  <PresentationFormat>Affichage à l'écran (4:3)</PresentationFormat>
  <Paragraphs>183</Paragraphs>
  <Slides>15</Slides>
  <Notes>13</Notes>
  <HiddenSlides>0</HiddenSlides>
  <MMClips>0</MMClips>
  <ScaleCrop>false</ScaleCrop>
  <HeadingPairs>
    <vt:vector size="4" baseType="variant">
      <vt:variant>
        <vt:lpstr>Thème</vt:lpstr>
      </vt:variant>
      <vt:variant>
        <vt:i4>22</vt:i4>
      </vt:variant>
      <vt:variant>
        <vt:lpstr>Titres des diapositives</vt:lpstr>
      </vt:variant>
      <vt:variant>
        <vt:i4>15</vt:i4>
      </vt:variant>
    </vt:vector>
  </HeadingPairs>
  <TitlesOfParts>
    <vt:vector size="37" baseType="lpstr">
      <vt:lpstr>14_Conception personnalisée</vt:lpstr>
      <vt:lpstr>16_Conception personnalisée</vt:lpstr>
      <vt:lpstr>13_Conception personnalisée</vt:lpstr>
      <vt:lpstr>15_Conception personnalisée</vt:lpstr>
      <vt:lpstr>11_Conception personnalisée</vt:lpstr>
      <vt:lpstr>12_Conception personnalisée</vt:lpstr>
      <vt:lpstr>10_Conception personnalisée</vt:lpstr>
      <vt:lpstr>9_Conception personnalisée</vt:lpstr>
      <vt:lpstr>8_Conception personnalisée</vt:lpstr>
      <vt:lpstr>7_Conception personnalisée</vt:lpstr>
      <vt:lpstr>5_Conception personnalisée</vt:lpstr>
      <vt:lpstr>3_Conception personnalisée</vt:lpstr>
      <vt:lpstr>6_Conception personnalisée</vt:lpstr>
      <vt:lpstr>4_Conception personnalisée</vt:lpstr>
      <vt:lpstr>2_Conception personnalisée</vt:lpstr>
      <vt:lpstr>1_Conception personnalisée</vt:lpstr>
      <vt:lpstr>Conception personnalisée</vt:lpstr>
      <vt:lpstr>17_Conception personnalisée</vt:lpstr>
      <vt:lpstr>18_Conception personnalisée</vt:lpstr>
      <vt:lpstr>4_Thème Office</vt:lpstr>
      <vt:lpstr>5_Thème Office</vt:lpstr>
      <vt:lpstr>6_Thème Office</vt:lpstr>
      <vt:lpstr>Présentation PowerPoint</vt:lpstr>
      <vt:lpstr>Accelerator R&amp;D labs in France</vt:lpstr>
      <vt:lpstr>Accelerator R&amp;D @ IN2P3 – Main skills</vt:lpstr>
      <vt:lpstr>Accelerators at IN2P3: key figures</vt:lpstr>
      <vt:lpstr>Accelerators at IN2P3: key figures</vt:lpstr>
      <vt:lpstr>Recent SRF contributions – SPIRAL2</vt:lpstr>
      <vt:lpstr>Présentation PowerPoint</vt:lpstr>
      <vt:lpstr>Présentation PowerPoint</vt:lpstr>
      <vt:lpstr>Présentation PowerPoint</vt:lpstr>
      <vt:lpstr>Present SRF contributions – MYRRHA</vt:lpstr>
      <vt:lpstr>Present SRF contributions – MYRRHA</vt:lpstr>
      <vt:lpstr>SUPRATECH SRF platform</vt:lpstr>
      <vt:lpstr>View from IN2P3 on a possible commitment in PIP-II</vt:lpstr>
      <vt:lpstr>View from IN2P3 on a possible commitment in PIP-II</vt:lpstr>
      <vt:lpstr>Institut National de Physique Nucléaire  et de Physique des Particules</vt:lpstr>
    </vt:vector>
  </TitlesOfParts>
  <Company>CNRS DR16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IN2P3</dc:title>
  <dc:creator>CANTREL Christina</dc:creator>
  <cp:lastModifiedBy>$biarrott</cp:lastModifiedBy>
  <cp:revision>1258</cp:revision>
  <cp:lastPrinted>2017-12-07T13:02:05Z</cp:lastPrinted>
  <dcterms:created xsi:type="dcterms:W3CDTF">2012-06-11T11:27:03Z</dcterms:created>
  <dcterms:modified xsi:type="dcterms:W3CDTF">2018-04-09T14:41:32Z</dcterms:modified>
</cp:coreProperties>
</file>