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Lst>
  <p:notesMasterIdLst>
    <p:notesMasterId r:id="rId8"/>
  </p:notesMasterIdLst>
  <p:handoutMasterIdLst>
    <p:handoutMasterId r:id="rId9"/>
  </p:handoutMasterIdLst>
  <p:sldIdLst>
    <p:sldId id="265" r:id="rId3"/>
    <p:sldId id="275" r:id="rId4"/>
    <p:sldId id="271" r:id="rId5"/>
    <p:sldId id="278" r:id="rId6"/>
    <p:sldId id="277" r:id="rId7"/>
  </p:sldIdLst>
  <p:sldSz cx="9144000" cy="6858000" type="screen4x3"/>
  <p:notesSz cx="7010400" cy="9296400"/>
  <p:defaultTextStyle>
    <a:defPPr>
      <a:defRPr lang="en-US"/>
    </a:defPPr>
    <a:lvl1pPr algn="l" defTabSz="457200"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404040"/>
    <a:srgbClr val="E9EAF1"/>
    <a:srgbClr val="003087"/>
    <a:srgbClr val="505050"/>
    <a:srgbClr val="004C97"/>
    <a:srgbClr val="63666A"/>
    <a:srgbClr val="A7A8AA"/>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8" d="100"/>
          <a:sy n="78" d="100"/>
        </p:scale>
        <p:origin x="1195" y="67"/>
      </p:cViewPr>
      <p:guideLst>
        <p:guide orient="horz" pos="2160"/>
        <p:guide pos="288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Helvetica" pitchFamily="124" charset="0"/>
              </a:defRPr>
            </a:lvl1pPr>
          </a:lstStyle>
          <a:p>
            <a:pPr>
              <a:defRPr/>
            </a:pPr>
            <a:fld id="{56E47BA0-0AD3-421F-955E-9ABE16CAB54E}" type="datetimeFigureOut">
              <a:rPr lang="en-US" altLang="en-US"/>
              <a:pPr>
                <a:defRPr/>
              </a:pPr>
              <a:t>4/6/2018</a:t>
            </a:fld>
            <a:endParaRPr lang="en-US" alt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Helvetica" pitchFamily="124" charset="0"/>
              </a:defRPr>
            </a:lvl1pPr>
          </a:lstStyle>
          <a:p>
            <a:pPr>
              <a:defRPr/>
            </a:pPr>
            <a:fld id="{00481CEC-10F0-4BFB-9E2A-DDF431445A74}" type="slidenum">
              <a:rPr lang="en-US" altLang="en-US"/>
              <a:pPr>
                <a:defRPr/>
              </a:pPr>
              <a:t>‹#›</a:t>
            </a:fld>
            <a:endParaRPr lang="en-US" altLang="en-US"/>
          </a:p>
        </p:txBody>
      </p:sp>
    </p:spTree>
    <p:extLst>
      <p:ext uri="{BB962C8B-B14F-4D97-AF65-F5344CB8AC3E}">
        <p14:creationId xmlns:p14="http://schemas.microsoft.com/office/powerpoint/2010/main" val="10707530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Helvetica" pitchFamily="124" charset="0"/>
              </a:defRPr>
            </a:lvl1pPr>
          </a:lstStyle>
          <a:p>
            <a:pPr>
              <a:defRPr/>
            </a:pPr>
            <a:fld id="{8AF37C3B-BC21-42F3-9B27-D758188CB0F8}" type="datetimeFigureOut">
              <a:rPr lang="en-US" altLang="en-US"/>
              <a:pPr>
                <a:defRPr/>
              </a:pPr>
              <a:t>4/6/2018</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Helvetica" pitchFamily="124" charset="0"/>
              </a:defRPr>
            </a:lvl1pPr>
          </a:lstStyle>
          <a:p>
            <a:pPr>
              <a:defRPr/>
            </a:pPr>
            <a:fld id="{BB6268FF-779F-4B36-B075-E2ADD3640276}" type="slidenum">
              <a:rPr lang="en-US" altLang="en-US"/>
              <a:pPr>
                <a:defRPr/>
              </a:pPr>
              <a:t>‹#›</a:t>
            </a:fld>
            <a:endParaRPr lang="en-US" altLang="en-US"/>
          </a:p>
        </p:txBody>
      </p:sp>
    </p:spTree>
    <p:extLst>
      <p:ext uri="{BB962C8B-B14F-4D97-AF65-F5344CB8AC3E}">
        <p14:creationId xmlns:p14="http://schemas.microsoft.com/office/powerpoint/2010/main" val="282529284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MS PGothic" pitchFamily="3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Helvetica" panose="020B0604020202020204" pitchFamily="34" charset="0"/>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5650" indent="-290513">
              <a:defRPr sz="2400">
                <a:solidFill>
                  <a:schemeClr val="tx1"/>
                </a:solidFill>
                <a:latin typeface="Calibri" panose="020F0502020204030204" pitchFamily="34" charset="0"/>
                <a:ea typeface="MS PGothic" panose="020B0600070205080204" pitchFamily="34" charset="-128"/>
              </a:defRPr>
            </a:lvl2pPr>
            <a:lvl3pPr marL="1163638" indent="-231775">
              <a:defRPr sz="2400">
                <a:solidFill>
                  <a:schemeClr val="tx1"/>
                </a:solidFill>
                <a:latin typeface="Calibri" panose="020F0502020204030204" pitchFamily="34" charset="0"/>
                <a:ea typeface="MS PGothic" panose="020B0600070205080204" pitchFamily="34" charset="-128"/>
              </a:defRPr>
            </a:lvl3pPr>
            <a:lvl4pPr marL="1630363" indent="-231775">
              <a:defRPr sz="2400">
                <a:solidFill>
                  <a:schemeClr val="tx1"/>
                </a:solidFill>
                <a:latin typeface="Calibri" panose="020F0502020204030204" pitchFamily="34" charset="0"/>
                <a:ea typeface="MS PGothic" panose="020B0600070205080204" pitchFamily="34" charset="-128"/>
              </a:defRPr>
            </a:lvl4pPr>
            <a:lvl5pPr marL="2095500" indent="-231775">
              <a:defRPr sz="2400">
                <a:solidFill>
                  <a:schemeClr val="tx1"/>
                </a:solidFill>
                <a:latin typeface="Calibri" panose="020F0502020204030204" pitchFamily="34" charset="0"/>
                <a:ea typeface="MS PGothic" panose="020B0600070205080204" pitchFamily="34" charset="-128"/>
              </a:defRPr>
            </a:lvl5pPr>
            <a:lvl6pPr marL="2552700" indent="-231775"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3009900" indent="-231775"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67100" indent="-231775"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24300" indent="-231775"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13B6AEA4-AE11-4ED9-9B86-C69C88FA63A3}" type="slidenum">
              <a:rPr lang="en-US" altLang="en-US" sz="1200" smtClean="0">
                <a:latin typeface="Helvetica" panose="020B0604020202020204" pitchFamily="34" charset="0"/>
              </a:rPr>
              <a:pPr/>
              <a:t>1</a:t>
            </a:fld>
            <a:endParaRPr lang="en-US" altLang="en-US" sz="1200">
              <a:latin typeface="Helvetica" panose="020B0604020202020204" pitchFamily="34" charset="0"/>
            </a:endParaRPr>
          </a:p>
        </p:txBody>
      </p:sp>
    </p:spTree>
    <p:extLst>
      <p:ext uri="{BB962C8B-B14F-4D97-AF65-F5344CB8AC3E}">
        <p14:creationId xmlns:p14="http://schemas.microsoft.com/office/powerpoint/2010/main" val="7936243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Tree>
    <p:extLst>
      <p:ext uri="{BB962C8B-B14F-4D97-AF65-F5344CB8AC3E}">
        <p14:creationId xmlns:p14="http://schemas.microsoft.com/office/powerpoint/2010/main" val="334495517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mtClean="0"/>
            </a:lvl1pPr>
          </a:lstStyle>
          <a:p>
            <a:pPr>
              <a:defRPr/>
            </a:pPr>
            <a:r>
              <a:rPr lang="en-US" altLang="en-US" dirty="0"/>
              <a:t>4/4/18</a:t>
            </a:r>
          </a:p>
        </p:txBody>
      </p:sp>
      <p:sp>
        <p:nvSpPr>
          <p:cNvPr id="5" name="Footer Placeholder 4"/>
          <p:cNvSpPr>
            <a:spLocks noGrp="1"/>
          </p:cNvSpPr>
          <p:nvPr>
            <p:ph type="ftr" sz="quarter" idx="11"/>
          </p:nvPr>
        </p:nvSpPr>
        <p:spPr/>
        <p:txBody>
          <a:bodyPr/>
          <a:lstStyle>
            <a:lvl1pPr>
              <a:defRPr sz="900">
                <a:solidFill>
                  <a:srgbClr val="004C97"/>
                </a:solidFill>
              </a:defRPr>
            </a:lvl1pPr>
          </a:lstStyle>
          <a:p>
            <a:pPr>
              <a:defRPr/>
            </a:pPr>
            <a:r>
              <a:rPr lang="en-US" dirty="0"/>
              <a:t>Brian </a:t>
            </a:r>
            <a:r>
              <a:rPr lang="en-US" dirty="0" err="1"/>
              <a:t>Drendel</a:t>
            </a:r>
            <a:r>
              <a:rPr lang="en-US" dirty="0"/>
              <a:t> | Muon Campus Status</a:t>
            </a:r>
            <a:endParaRPr lang="en-US" b="1" dirty="0"/>
          </a:p>
        </p:txBody>
      </p:sp>
      <p:sp>
        <p:nvSpPr>
          <p:cNvPr id="6" name="Slide Number Placeholder 5"/>
          <p:cNvSpPr>
            <a:spLocks noGrp="1"/>
          </p:cNvSpPr>
          <p:nvPr>
            <p:ph type="sldNum" sz="quarter" idx="12"/>
          </p:nvPr>
        </p:nvSpPr>
        <p:spPr/>
        <p:txBody>
          <a:bodyPr/>
          <a:lstStyle>
            <a:lvl1pPr>
              <a:defRPr/>
            </a:lvl1pPr>
          </a:lstStyle>
          <a:p>
            <a:pPr>
              <a:defRPr/>
            </a:pPr>
            <a:fld id="{3AF74FF3-8DB7-4100-87D3-F2EE5BDF41D5}" type="slidenum">
              <a:rPr lang="en-US" altLang="en-US"/>
              <a:pPr>
                <a:defRPr/>
              </a:pPr>
              <a:t>‹#›</a:t>
            </a:fld>
            <a:endParaRPr lang="en-US" altLang="en-US"/>
          </a:p>
        </p:txBody>
      </p:sp>
    </p:spTree>
    <p:extLst>
      <p:ext uri="{BB962C8B-B14F-4D97-AF65-F5344CB8AC3E}">
        <p14:creationId xmlns:p14="http://schemas.microsoft.com/office/powerpoint/2010/main" val="3384243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7" name="Date Placeholder 3"/>
          <p:cNvSpPr>
            <a:spLocks noGrp="1"/>
          </p:cNvSpPr>
          <p:nvPr>
            <p:ph type="dt" sz="half" idx="19"/>
          </p:nvPr>
        </p:nvSpPr>
        <p:spPr/>
        <p:txBody>
          <a:bodyPr/>
          <a:lstStyle>
            <a:lvl1pPr>
              <a:defRPr/>
            </a:lvl1pPr>
          </a:lstStyle>
          <a:p>
            <a:pPr>
              <a:defRPr/>
            </a:pPr>
            <a:r>
              <a:rPr lang="en-US" altLang="en-US" dirty="0"/>
              <a:t>4/4/18</a:t>
            </a:r>
          </a:p>
        </p:txBody>
      </p:sp>
      <p:sp>
        <p:nvSpPr>
          <p:cNvPr id="8" name="Footer Placeholder 4"/>
          <p:cNvSpPr>
            <a:spLocks noGrp="1"/>
          </p:cNvSpPr>
          <p:nvPr>
            <p:ph type="ftr" sz="quarter" idx="20"/>
          </p:nvPr>
        </p:nvSpPr>
        <p:spPr/>
        <p:txBody>
          <a:bodyPr/>
          <a:lstStyle>
            <a:lvl1pPr>
              <a:defRPr/>
            </a:lvl1pPr>
          </a:lstStyle>
          <a:p>
            <a:pPr>
              <a:defRPr/>
            </a:pPr>
            <a:r>
              <a:rPr lang="en-US" dirty="0"/>
              <a:t>Brian </a:t>
            </a:r>
            <a:r>
              <a:rPr lang="en-US" dirty="0" err="1"/>
              <a:t>Drendel</a:t>
            </a:r>
            <a:r>
              <a:rPr lang="en-US" dirty="0"/>
              <a:t> | Muon Campus Status</a:t>
            </a:r>
            <a:endParaRPr lang="en-US" b="1" dirty="0"/>
          </a:p>
        </p:txBody>
      </p:sp>
      <p:sp>
        <p:nvSpPr>
          <p:cNvPr id="9" name="Slide Number Placeholder 5"/>
          <p:cNvSpPr>
            <a:spLocks noGrp="1"/>
          </p:cNvSpPr>
          <p:nvPr>
            <p:ph type="sldNum" sz="quarter" idx="21"/>
          </p:nvPr>
        </p:nvSpPr>
        <p:spPr/>
        <p:txBody>
          <a:bodyPr/>
          <a:lstStyle>
            <a:lvl1pPr>
              <a:defRPr/>
            </a:lvl1pPr>
          </a:lstStyle>
          <a:p>
            <a:pPr>
              <a:defRPr/>
            </a:pPr>
            <a:fld id="{0548CD09-BBAB-4164-9DAD-A7C638E2E81A}" type="slidenum">
              <a:rPr lang="en-US" altLang="en-US"/>
              <a:pPr>
                <a:defRPr/>
              </a:pPr>
              <a:t>‹#›</a:t>
            </a:fld>
            <a:endParaRPr lang="en-US" altLang="en-US"/>
          </a:p>
        </p:txBody>
      </p:sp>
    </p:spTree>
    <p:extLst>
      <p:ext uri="{BB962C8B-B14F-4D97-AF65-F5344CB8AC3E}">
        <p14:creationId xmlns:p14="http://schemas.microsoft.com/office/powerpoint/2010/main" val="2828780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6"/>
          </p:nvPr>
        </p:nvSpPr>
        <p:spPr/>
        <p:txBody>
          <a:bodyPr/>
          <a:lstStyle>
            <a:lvl1pPr>
              <a:defRPr/>
            </a:lvl1pPr>
          </a:lstStyle>
          <a:p>
            <a:pPr>
              <a:defRPr/>
            </a:pPr>
            <a:r>
              <a:rPr lang="en-US" altLang="en-US" dirty="0"/>
              <a:t>4/4/18</a:t>
            </a:r>
          </a:p>
        </p:txBody>
      </p:sp>
      <p:sp>
        <p:nvSpPr>
          <p:cNvPr id="6" name="Footer Placeholder 4"/>
          <p:cNvSpPr>
            <a:spLocks noGrp="1"/>
          </p:cNvSpPr>
          <p:nvPr>
            <p:ph type="ftr" sz="quarter" idx="17"/>
          </p:nvPr>
        </p:nvSpPr>
        <p:spPr/>
        <p:txBody>
          <a:bodyPr/>
          <a:lstStyle>
            <a:lvl1pPr>
              <a:defRPr/>
            </a:lvl1pPr>
          </a:lstStyle>
          <a:p>
            <a:pPr>
              <a:defRPr/>
            </a:pPr>
            <a:r>
              <a:rPr lang="en-US" dirty="0"/>
              <a:t>Brian </a:t>
            </a:r>
            <a:r>
              <a:rPr lang="en-US" dirty="0" err="1"/>
              <a:t>Drendel</a:t>
            </a:r>
            <a:r>
              <a:rPr lang="en-US" dirty="0"/>
              <a:t> | Muon Campus Status</a:t>
            </a:r>
            <a:endParaRPr lang="en-US" b="1" dirty="0"/>
          </a:p>
        </p:txBody>
      </p:sp>
      <p:sp>
        <p:nvSpPr>
          <p:cNvPr id="7" name="Slide Number Placeholder 5"/>
          <p:cNvSpPr>
            <a:spLocks noGrp="1"/>
          </p:cNvSpPr>
          <p:nvPr>
            <p:ph type="sldNum" sz="quarter" idx="18"/>
          </p:nvPr>
        </p:nvSpPr>
        <p:spPr/>
        <p:txBody>
          <a:bodyPr/>
          <a:lstStyle>
            <a:lvl1pPr>
              <a:defRPr/>
            </a:lvl1pPr>
          </a:lstStyle>
          <a:p>
            <a:pPr>
              <a:defRPr/>
            </a:pPr>
            <a:fld id="{BBB66428-9A87-482B-AA1A-0EB7322FE35A}" type="slidenum">
              <a:rPr lang="en-US" altLang="en-US"/>
              <a:pPr>
                <a:defRPr/>
              </a:pPr>
              <a:t>‹#›</a:t>
            </a:fld>
            <a:endParaRPr lang="en-US" altLang="en-US"/>
          </a:p>
        </p:txBody>
      </p:sp>
    </p:spTree>
    <p:extLst>
      <p:ext uri="{BB962C8B-B14F-4D97-AF65-F5344CB8AC3E}">
        <p14:creationId xmlns:p14="http://schemas.microsoft.com/office/powerpoint/2010/main" val="3256402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r>
              <a:rPr lang="en-US" altLang="en-US" dirty="0"/>
              <a:t>4/4/18</a:t>
            </a:r>
          </a:p>
        </p:txBody>
      </p:sp>
      <p:sp>
        <p:nvSpPr>
          <p:cNvPr id="6" name="Footer Placeholder 4"/>
          <p:cNvSpPr>
            <a:spLocks noGrp="1"/>
          </p:cNvSpPr>
          <p:nvPr>
            <p:ph type="ftr" sz="quarter" idx="11"/>
          </p:nvPr>
        </p:nvSpPr>
        <p:spPr/>
        <p:txBody>
          <a:bodyPr/>
          <a:lstStyle>
            <a:lvl1pPr>
              <a:defRPr/>
            </a:lvl1pPr>
          </a:lstStyle>
          <a:p>
            <a:pPr>
              <a:defRPr/>
            </a:pPr>
            <a:r>
              <a:rPr lang="en-US" dirty="0"/>
              <a:t>Brian </a:t>
            </a:r>
            <a:r>
              <a:rPr lang="en-US" dirty="0" err="1"/>
              <a:t>Drendel</a:t>
            </a:r>
            <a:r>
              <a:rPr lang="en-US" dirty="0"/>
              <a:t> | Muon Campus Status</a:t>
            </a:r>
            <a:endParaRPr lang="en-US" b="1" dirty="0"/>
          </a:p>
        </p:txBody>
      </p:sp>
      <p:sp>
        <p:nvSpPr>
          <p:cNvPr id="7" name="Slide Number Placeholder 5"/>
          <p:cNvSpPr>
            <a:spLocks noGrp="1"/>
          </p:cNvSpPr>
          <p:nvPr>
            <p:ph type="sldNum" sz="quarter" idx="12"/>
          </p:nvPr>
        </p:nvSpPr>
        <p:spPr/>
        <p:txBody>
          <a:bodyPr/>
          <a:lstStyle>
            <a:lvl1pPr>
              <a:defRPr/>
            </a:lvl1pPr>
          </a:lstStyle>
          <a:p>
            <a:pPr>
              <a:defRPr/>
            </a:pPr>
            <a:fld id="{53A54051-23D7-443D-88FD-82BD49E32C43}" type="slidenum">
              <a:rPr lang="en-US" altLang="en-US"/>
              <a:pPr>
                <a:defRPr/>
              </a:pPr>
              <a:t>‹#›</a:t>
            </a:fld>
            <a:endParaRPr lang="en-US" altLang="en-US"/>
          </a:p>
        </p:txBody>
      </p:sp>
    </p:spTree>
    <p:extLst>
      <p:ext uri="{BB962C8B-B14F-4D97-AF65-F5344CB8AC3E}">
        <p14:creationId xmlns:p14="http://schemas.microsoft.com/office/powerpoint/2010/main" val="808902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ln/>
        </p:spPr>
        <p:txBody>
          <a:bodyPr/>
          <a:lstStyle>
            <a:lvl1pPr>
              <a:defRPr/>
            </a:lvl1pPr>
          </a:lstStyle>
          <a:p>
            <a:pPr>
              <a:defRPr/>
            </a:pPr>
            <a:r>
              <a:rPr lang="en-US" altLang="en-US" dirty="0"/>
              <a:t>4/4/18</a:t>
            </a:r>
          </a:p>
        </p:txBody>
      </p:sp>
      <p:sp>
        <p:nvSpPr>
          <p:cNvPr id="4" name="Footer Placeholder 4"/>
          <p:cNvSpPr>
            <a:spLocks noGrp="1"/>
          </p:cNvSpPr>
          <p:nvPr>
            <p:ph type="ftr" sz="quarter" idx="15"/>
          </p:nvPr>
        </p:nvSpPr>
        <p:spPr>
          <a:ln/>
        </p:spPr>
        <p:txBody>
          <a:bodyPr/>
          <a:lstStyle>
            <a:lvl1pPr>
              <a:defRPr/>
            </a:lvl1pPr>
          </a:lstStyle>
          <a:p>
            <a:pPr>
              <a:defRPr/>
            </a:pPr>
            <a:r>
              <a:rPr lang="en-US" dirty="0"/>
              <a:t>Brian </a:t>
            </a:r>
            <a:r>
              <a:rPr lang="en-US" dirty="0" err="1"/>
              <a:t>Drendel</a:t>
            </a:r>
            <a:r>
              <a:rPr lang="en-US" dirty="0"/>
              <a:t> | Muon Campus Status</a:t>
            </a:r>
            <a:endParaRPr lang="en-US" b="1" dirty="0"/>
          </a:p>
        </p:txBody>
      </p:sp>
      <p:sp>
        <p:nvSpPr>
          <p:cNvPr id="5" name="Slide Number Placeholder 5"/>
          <p:cNvSpPr>
            <a:spLocks noGrp="1"/>
          </p:cNvSpPr>
          <p:nvPr>
            <p:ph type="sldNum" sz="quarter" idx="16"/>
          </p:nvPr>
        </p:nvSpPr>
        <p:spPr>
          <a:ln/>
        </p:spPr>
        <p:txBody>
          <a:bodyPr/>
          <a:lstStyle>
            <a:lvl1pPr>
              <a:defRPr/>
            </a:lvl1pPr>
          </a:lstStyle>
          <a:p>
            <a:pPr>
              <a:defRPr/>
            </a:pPr>
            <a:fld id="{43C78E6C-9F15-49E5-849D-03416D9FD0C8}" type="slidenum">
              <a:rPr lang="en-US" altLang="en-US"/>
              <a:pPr>
                <a:defRPr/>
              </a:pPr>
              <a:t>‹#›</a:t>
            </a:fld>
            <a:endParaRPr lang="en-US" altLang="en-US"/>
          </a:p>
        </p:txBody>
      </p:sp>
    </p:spTree>
    <p:extLst>
      <p:ext uri="{BB962C8B-B14F-4D97-AF65-F5344CB8AC3E}">
        <p14:creationId xmlns:p14="http://schemas.microsoft.com/office/powerpoint/2010/main" val="1847275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4"/>
          </p:nvPr>
        </p:nvSpPr>
        <p:spPr>
          <a:ln/>
        </p:spPr>
        <p:txBody>
          <a:bodyPr/>
          <a:lstStyle>
            <a:lvl1pPr>
              <a:defRPr/>
            </a:lvl1pPr>
          </a:lstStyle>
          <a:p>
            <a:pPr>
              <a:defRPr/>
            </a:pPr>
            <a:r>
              <a:rPr lang="en-US" altLang="en-US" dirty="0"/>
              <a:t>4/4/18</a:t>
            </a:r>
          </a:p>
        </p:txBody>
      </p:sp>
      <p:sp>
        <p:nvSpPr>
          <p:cNvPr id="5" name="Footer Placeholder 4"/>
          <p:cNvSpPr>
            <a:spLocks noGrp="1"/>
          </p:cNvSpPr>
          <p:nvPr>
            <p:ph type="ftr" sz="quarter" idx="15"/>
          </p:nvPr>
        </p:nvSpPr>
        <p:spPr>
          <a:ln/>
        </p:spPr>
        <p:txBody>
          <a:bodyPr/>
          <a:lstStyle>
            <a:lvl1pPr>
              <a:defRPr/>
            </a:lvl1pPr>
          </a:lstStyle>
          <a:p>
            <a:pPr>
              <a:defRPr/>
            </a:pPr>
            <a:r>
              <a:rPr lang="en-US" dirty="0"/>
              <a:t>Brian </a:t>
            </a:r>
            <a:r>
              <a:rPr lang="en-US" dirty="0" err="1"/>
              <a:t>Drendel</a:t>
            </a:r>
            <a:r>
              <a:rPr lang="en-US" dirty="0"/>
              <a:t> | Muon Campus Status</a:t>
            </a:r>
            <a:endParaRPr lang="en-US" b="1" dirty="0"/>
          </a:p>
        </p:txBody>
      </p:sp>
      <p:sp>
        <p:nvSpPr>
          <p:cNvPr id="6" name="Slide Number Placeholder 5"/>
          <p:cNvSpPr>
            <a:spLocks noGrp="1"/>
          </p:cNvSpPr>
          <p:nvPr>
            <p:ph type="sldNum" sz="quarter" idx="16"/>
          </p:nvPr>
        </p:nvSpPr>
        <p:spPr>
          <a:ln/>
        </p:spPr>
        <p:txBody>
          <a:bodyPr/>
          <a:lstStyle>
            <a:lvl1pPr>
              <a:defRPr/>
            </a:lvl1pPr>
          </a:lstStyle>
          <a:p>
            <a:pPr>
              <a:defRPr/>
            </a:pPr>
            <a:fld id="{51FCEEA0-0676-4D12-B4C2-CD700AE1CD3A}" type="slidenum">
              <a:rPr lang="en-US" altLang="en-US"/>
              <a:pPr>
                <a:defRPr/>
              </a:pPr>
              <a:t>‹#›</a:t>
            </a:fld>
            <a:endParaRPr lang="en-US" altLang="en-US"/>
          </a:p>
        </p:txBody>
      </p:sp>
    </p:spTree>
    <p:extLst>
      <p:ext uri="{BB962C8B-B14F-4D97-AF65-F5344CB8AC3E}">
        <p14:creationId xmlns:p14="http://schemas.microsoft.com/office/powerpoint/2010/main" val="261104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ln/>
        </p:spPr>
        <p:txBody>
          <a:bodyPr/>
          <a:lstStyle>
            <a:lvl1pPr>
              <a:defRPr/>
            </a:lvl1pPr>
          </a:lstStyle>
          <a:p>
            <a:pPr>
              <a:defRPr/>
            </a:pPr>
            <a:r>
              <a:rPr lang="en-US" altLang="en-US" dirty="0"/>
              <a:t>4/4/18</a:t>
            </a:r>
          </a:p>
        </p:txBody>
      </p:sp>
      <p:sp>
        <p:nvSpPr>
          <p:cNvPr id="5" name="Footer Placeholder 4"/>
          <p:cNvSpPr>
            <a:spLocks noGrp="1"/>
          </p:cNvSpPr>
          <p:nvPr>
            <p:ph type="ftr" sz="quarter" idx="11"/>
          </p:nvPr>
        </p:nvSpPr>
        <p:spPr>
          <a:ln/>
        </p:spPr>
        <p:txBody>
          <a:bodyPr/>
          <a:lstStyle>
            <a:lvl1pPr>
              <a:defRPr/>
            </a:lvl1pPr>
          </a:lstStyle>
          <a:p>
            <a:pPr>
              <a:defRPr/>
            </a:pPr>
            <a:r>
              <a:rPr lang="en-US" dirty="0"/>
              <a:t>Brian </a:t>
            </a:r>
            <a:r>
              <a:rPr lang="en-US" dirty="0" err="1"/>
              <a:t>Drendel</a:t>
            </a:r>
            <a:r>
              <a:rPr lang="en-US" dirty="0"/>
              <a:t> | Muon Campus Status</a:t>
            </a:r>
            <a:endParaRPr lang="en-US" b="1" dirty="0"/>
          </a:p>
        </p:txBody>
      </p:sp>
      <p:sp>
        <p:nvSpPr>
          <p:cNvPr id="8" name="Slide Number Placeholder 5"/>
          <p:cNvSpPr>
            <a:spLocks noGrp="1"/>
          </p:cNvSpPr>
          <p:nvPr>
            <p:ph type="sldNum" sz="quarter" idx="12"/>
          </p:nvPr>
        </p:nvSpPr>
        <p:spPr>
          <a:ln/>
        </p:spPr>
        <p:txBody>
          <a:bodyPr/>
          <a:lstStyle>
            <a:lvl1pPr>
              <a:defRPr/>
            </a:lvl1pPr>
          </a:lstStyle>
          <a:p>
            <a:pPr>
              <a:defRPr/>
            </a:pPr>
            <a:fld id="{711F1BB1-4B90-49AD-A740-CEFD4AF17ECB}" type="slidenum">
              <a:rPr lang="en-US" altLang="en-US"/>
              <a:pPr>
                <a:defRPr/>
              </a:pPr>
              <a:t>‹#›</a:t>
            </a:fld>
            <a:endParaRPr lang="en-US" altLang="en-US"/>
          </a:p>
        </p:txBody>
      </p:sp>
    </p:spTree>
    <p:extLst>
      <p:ext uri="{BB962C8B-B14F-4D97-AF65-F5344CB8AC3E}">
        <p14:creationId xmlns:p14="http://schemas.microsoft.com/office/powerpoint/2010/main" val="3763831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3"/>
          <p:cNvSpPr>
            <a:spLocks noGrp="1"/>
          </p:cNvSpPr>
          <p:nvPr>
            <p:ph type="dt" sz="half" idx="20"/>
          </p:nvPr>
        </p:nvSpPr>
        <p:spPr>
          <a:ln/>
        </p:spPr>
        <p:txBody>
          <a:bodyPr/>
          <a:lstStyle>
            <a:lvl1pPr>
              <a:defRPr/>
            </a:lvl1pPr>
          </a:lstStyle>
          <a:p>
            <a:pPr>
              <a:defRPr/>
            </a:pPr>
            <a:r>
              <a:rPr lang="en-US" altLang="en-US" dirty="0"/>
              <a:t>4/4/18</a:t>
            </a:r>
          </a:p>
        </p:txBody>
      </p:sp>
      <p:sp>
        <p:nvSpPr>
          <p:cNvPr id="11" name="Footer Placeholder 4"/>
          <p:cNvSpPr>
            <a:spLocks noGrp="1"/>
          </p:cNvSpPr>
          <p:nvPr>
            <p:ph type="ftr" sz="quarter" idx="21"/>
          </p:nvPr>
        </p:nvSpPr>
        <p:spPr>
          <a:ln/>
        </p:spPr>
        <p:txBody>
          <a:bodyPr/>
          <a:lstStyle>
            <a:lvl1pPr>
              <a:defRPr/>
            </a:lvl1pPr>
          </a:lstStyle>
          <a:p>
            <a:pPr>
              <a:defRPr/>
            </a:pPr>
            <a:r>
              <a:rPr lang="en-US" dirty="0"/>
              <a:t>Brian </a:t>
            </a:r>
            <a:r>
              <a:rPr lang="en-US" dirty="0" err="1"/>
              <a:t>Drendel</a:t>
            </a:r>
            <a:r>
              <a:rPr lang="en-US" dirty="0"/>
              <a:t> | Muon Campus Status</a:t>
            </a:r>
            <a:endParaRPr lang="en-US" b="1" dirty="0"/>
          </a:p>
        </p:txBody>
      </p:sp>
      <p:sp>
        <p:nvSpPr>
          <p:cNvPr id="12" name="Slide Number Placeholder 5"/>
          <p:cNvSpPr>
            <a:spLocks noGrp="1"/>
          </p:cNvSpPr>
          <p:nvPr>
            <p:ph type="sldNum" sz="quarter" idx="22"/>
          </p:nvPr>
        </p:nvSpPr>
        <p:spPr>
          <a:ln/>
        </p:spPr>
        <p:txBody>
          <a:bodyPr/>
          <a:lstStyle>
            <a:lvl1pPr>
              <a:defRPr/>
            </a:lvl1pPr>
          </a:lstStyle>
          <a:p>
            <a:pPr>
              <a:defRPr/>
            </a:pPr>
            <a:fld id="{1D5D4941-45B9-4B94-BF3A-1EC49849D310}" type="slidenum">
              <a:rPr lang="en-US" altLang="en-US"/>
              <a:pPr>
                <a:defRPr/>
              </a:pPr>
              <a:t>‹#›</a:t>
            </a:fld>
            <a:endParaRPr lang="en-US" altLang="en-US"/>
          </a:p>
        </p:txBody>
      </p:sp>
    </p:spTree>
    <p:extLst>
      <p:ext uri="{BB962C8B-B14F-4D97-AF65-F5344CB8AC3E}">
        <p14:creationId xmlns:p14="http://schemas.microsoft.com/office/powerpoint/2010/main" val="32893002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eaLnBrk="1" hangingPunct="1">
              <a:defRPr sz="900" smtClean="0">
                <a:solidFill>
                  <a:srgbClr val="004C97"/>
                </a:solidFill>
                <a:latin typeface="Helvetica" pitchFamily="124" charset="0"/>
              </a:defRPr>
            </a:lvl1pPr>
          </a:lstStyle>
          <a:p>
            <a:pPr>
              <a:defRPr/>
            </a:pPr>
            <a:r>
              <a:rPr lang="en-US" altLang="en-US" dirty="0"/>
              <a:t>4/4/18</a:t>
            </a:r>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eaLnBrk="1" hangingPunct="1">
              <a:defRPr sz="900">
                <a:solidFill>
                  <a:srgbClr val="004C97"/>
                </a:solidFill>
                <a:latin typeface="Helvetica"/>
                <a:ea typeface="ＭＳ Ｐゴシック" charset="0"/>
                <a:cs typeface="ＭＳ Ｐゴシック" charset="0"/>
              </a:defRPr>
            </a:lvl1pPr>
          </a:lstStyle>
          <a:p>
            <a:pPr>
              <a:defRPr/>
            </a:pPr>
            <a:r>
              <a:rPr lang="en-US" dirty="0"/>
              <a:t>Brian </a:t>
            </a:r>
            <a:r>
              <a:rPr lang="en-US" dirty="0" err="1"/>
              <a:t>Drendel</a:t>
            </a:r>
            <a:r>
              <a:rPr lang="en-US" dirty="0"/>
              <a:t> | Muon Campus Status</a:t>
            </a:r>
            <a:endParaRPr lang="en-US" b="1" dirty="0"/>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eaLnBrk="1" hangingPunct="1">
              <a:defRPr sz="900">
                <a:solidFill>
                  <a:srgbClr val="004C97"/>
                </a:solidFill>
                <a:latin typeface="Helvetica" pitchFamily="124" charset="0"/>
              </a:defRPr>
            </a:lvl1pPr>
          </a:lstStyle>
          <a:p>
            <a:pPr>
              <a:defRPr/>
            </a:pPr>
            <a:fld id="{BE2EC517-0E79-4ADC-91D4-D94C9F939DE9}" type="slidenum">
              <a:rPr lang="en-US" altLang="en-US"/>
              <a:pPr>
                <a:defRPr/>
              </a:pPr>
              <a:t>‹#›</a:t>
            </a:fld>
            <a:endParaRPr lang="en-US" altLang="en-US"/>
          </a:p>
        </p:txBody>
      </p:sp>
      <p:pic>
        <p:nvPicPr>
          <p:cNvPr id="1029" name="Picture 2" descr="HeaderFooter_0060314.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8" r:id="rId1"/>
    <p:sldLayoutId id="2147484109" r:id="rId2"/>
    <p:sldLayoutId id="2147484101" r:id="rId3"/>
    <p:sldLayoutId id="2147484102" r:id="rId4"/>
    <p:sldLayoutId id="2147484103" r:id="rId5"/>
  </p:sldLayoutIdLst>
  <p:hf hdr="0"/>
  <p:txStyles>
    <p:titleStyle>
      <a:lvl1pPr algn="l" defTabSz="457200" rtl="0" eaLnBrk="0" fontAlgn="base" hangingPunct="0">
        <a:spcBef>
          <a:spcPct val="0"/>
        </a:spcBef>
        <a:spcAft>
          <a:spcPct val="0"/>
        </a:spcAft>
        <a:defRPr sz="1700" b="1" kern="1200">
          <a:solidFill>
            <a:srgbClr val="074184"/>
          </a:solidFill>
          <a:latin typeface="Helvetica"/>
          <a:ea typeface="MS PGothic" pitchFamily="34" charset="-128"/>
          <a:cs typeface="ＭＳ Ｐゴシック" charset="0"/>
        </a:defRPr>
      </a:lvl1pPr>
      <a:lvl2pPr algn="l" defTabSz="457200" rtl="0" eaLnBrk="0" fontAlgn="base" hangingPunct="0">
        <a:spcBef>
          <a:spcPct val="0"/>
        </a:spcBef>
        <a:spcAft>
          <a:spcPct val="0"/>
        </a:spcAft>
        <a:defRPr sz="1700" b="1">
          <a:solidFill>
            <a:srgbClr val="074184"/>
          </a:solidFill>
          <a:latin typeface="Helvetica" charset="0"/>
          <a:ea typeface="MS PGothic" pitchFamily="34" charset="-128"/>
          <a:cs typeface="ＭＳ Ｐゴシック" charset="0"/>
        </a:defRPr>
      </a:lvl2pPr>
      <a:lvl3pPr algn="l" defTabSz="457200" rtl="0" eaLnBrk="0" fontAlgn="base" hangingPunct="0">
        <a:spcBef>
          <a:spcPct val="0"/>
        </a:spcBef>
        <a:spcAft>
          <a:spcPct val="0"/>
        </a:spcAft>
        <a:defRPr sz="1700" b="1">
          <a:solidFill>
            <a:srgbClr val="074184"/>
          </a:solidFill>
          <a:latin typeface="Helvetica" charset="0"/>
          <a:ea typeface="MS PGothic" pitchFamily="34" charset="-128"/>
          <a:cs typeface="ＭＳ Ｐゴシック" charset="0"/>
        </a:defRPr>
      </a:lvl3pPr>
      <a:lvl4pPr algn="l" defTabSz="457200" rtl="0" eaLnBrk="0" fontAlgn="base" hangingPunct="0">
        <a:spcBef>
          <a:spcPct val="0"/>
        </a:spcBef>
        <a:spcAft>
          <a:spcPct val="0"/>
        </a:spcAft>
        <a:defRPr sz="1700" b="1">
          <a:solidFill>
            <a:srgbClr val="074184"/>
          </a:solidFill>
          <a:latin typeface="Helvetica" charset="0"/>
          <a:ea typeface="MS PGothic" pitchFamily="34" charset="-128"/>
          <a:cs typeface="ＭＳ Ｐゴシック" charset="0"/>
        </a:defRPr>
      </a:lvl4pPr>
      <a:lvl5pPr algn="l" defTabSz="457200" rtl="0" eaLnBrk="0" fontAlgn="base" hangingPunct="0">
        <a:spcBef>
          <a:spcPct val="0"/>
        </a:spcBef>
        <a:spcAft>
          <a:spcPct val="0"/>
        </a:spcAft>
        <a:defRPr sz="1700" b="1">
          <a:solidFill>
            <a:srgbClr val="074184"/>
          </a:solidFill>
          <a:latin typeface="Helvetica"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rgbClr val="595959"/>
          </a:solidFill>
          <a:latin typeface="Helvetica"/>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595959"/>
          </a:solidFill>
          <a:latin typeface="Helvetica"/>
          <a:ea typeface="MS PGothic" pitchFamily="34" charset="-128"/>
          <a:cs typeface="ＭＳ Ｐゴシック"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595959"/>
          </a:solidFill>
          <a:latin typeface="Helvetica"/>
          <a:ea typeface="MS PGothic" pitchFamily="34" charset="-128"/>
          <a:cs typeface="ＭＳ Ｐゴシック"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rgbClr val="595959"/>
          </a:solidFill>
          <a:latin typeface="Helvetica"/>
          <a:ea typeface="MS PGothic" pitchFamily="34" charset="-128"/>
          <a:cs typeface="ＭＳ Ｐゴシック"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rgbClr val="595959"/>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0" tIns="0" rIns="0" bIns="0" numCol="1" anchor="t" anchorCtr="0" compatLnSpc="1">
            <a:prstTxWarp prst="textNoShape">
              <a:avLst/>
            </a:prstTxWarp>
          </a:bodyPr>
          <a:lstStyle>
            <a:lvl1pPr algn="r" defTabSz="914400" eaLnBrk="1" hangingPunct="1">
              <a:defRPr sz="900" smtClean="0">
                <a:solidFill>
                  <a:srgbClr val="004C97"/>
                </a:solidFill>
                <a:latin typeface="Helvetica" pitchFamily="124" charset="0"/>
              </a:defRPr>
            </a:lvl1pPr>
          </a:lstStyle>
          <a:p>
            <a:pPr>
              <a:defRPr/>
            </a:pPr>
            <a:r>
              <a:rPr lang="en-US" altLang="en-US" dirty="0"/>
              <a:t>4/4/18</a:t>
            </a:r>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0" tIns="0" rIns="0" bIns="0" numCol="1" anchor="t" anchorCtr="0" compatLnSpc="1">
            <a:prstTxWarp prst="textNoShape">
              <a:avLst/>
            </a:prstTxWarp>
          </a:bodyPr>
          <a:lstStyle>
            <a:lvl1pPr defTabSz="914400" eaLnBrk="1" hangingPunct="1">
              <a:defRPr sz="900">
                <a:solidFill>
                  <a:srgbClr val="004C97"/>
                </a:solidFill>
                <a:latin typeface="Helvetica" charset="0"/>
                <a:ea typeface="ＭＳ Ｐゴシック" charset="0"/>
                <a:cs typeface="ＭＳ Ｐゴシック" charset="0"/>
              </a:defRPr>
            </a:lvl1pPr>
          </a:lstStyle>
          <a:p>
            <a:pPr>
              <a:defRPr/>
            </a:pPr>
            <a:r>
              <a:rPr lang="en-US" dirty="0"/>
              <a:t>Brian </a:t>
            </a:r>
            <a:r>
              <a:rPr lang="en-US" dirty="0" err="1"/>
              <a:t>Drendel</a:t>
            </a:r>
            <a:r>
              <a:rPr lang="en-US" dirty="0"/>
              <a:t> | Muon Campus Status</a:t>
            </a:r>
            <a:endParaRPr lang="en-US" b="1" dirty="0"/>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0" tIns="0" rIns="0" bIns="0" numCol="1" anchor="t" anchorCtr="0" compatLnSpc="1">
            <a:prstTxWarp prst="textNoShape">
              <a:avLst/>
            </a:prstTxWarp>
          </a:bodyPr>
          <a:lstStyle>
            <a:lvl1pPr defTabSz="914400" eaLnBrk="1" hangingPunct="1">
              <a:defRPr sz="900">
                <a:solidFill>
                  <a:srgbClr val="004C97"/>
                </a:solidFill>
                <a:latin typeface="Helvetica" pitchFamily="124" charset="0"/>
              </a:defRPr>
            </a:lvl1pPr>
          </a:lstStyle>
          <a:p>
            <a:pPr>
              <a:defRPr/>
            </a:pPr>
            <a:fld id="{E8ECF250-2D3B-4E2F-997C-8D255E14B5A0}" type="slidenum">
              <a:rPr lang="en-US" altLang="en-US"/>
              <a:pPr>
                <a:defRPr/>
              </a:pPr>
              <a:t>‹#›</a:t>
            </a:fld>
            <a:endParaRPr lang="en-US" altLang="en-US"/>
          </a:p>
        </p:txBody>
      </p:sp>
      <p:pic>
        <p:nvPicPr>
          <p:cNvPr id="2053" name="Picture 1" descr="Footer_06031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Lst>
  <p:hf hdr="0"/>
  <p:txStyles>
    <p:titleStyle>
      <a:lvl1pPr algn="l" defTabSz="457200" rtl="0" eaLnBrk="0" fontAlgn="base" hangingPunct="0">
        <a:spcBef>
          <a:spcPct val="0"/>
        </a:spcBef>
        <a:spcAft>
          <a:spcPct val="0"/>
        </a:spcAft>
        <a:defRPr sz="1700" b="1" kern="1200">
          <a:solidFill>
            <a:srgbClr val="2E5286"/>
          </a:solidFill>
          <a:latin typeface="Helvetica"/>
          <a:ea typeface="MS PGothic" pitchFamily="34" charset="-128"/>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MS PGothic" pitchFamily="34" charset="-128"/>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rgbClr val="7F7F7F"/>
          </a:solidFill>
          <a:latin typeface="Helvetica"/>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Helvetica"/>
          <a:ea typeface="MS PGothic" pitchFamily="34" charset="-128"/>
          <a:cs typeface="ＭＳ Ｐゴシック"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Helvetica"/>
          <a:ea typeface="MS PGothic" pitchFamily="34" charset="-128"/>
          <a:cs typeface="ＭＳ Ｐゴシック"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itchFamily="34" charset="-128"/>
          <a:cs typeface="ＭＳ Ｐゴシック"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eb.fnal.gov/experiment/MuonG2/g-2_target_hall/SitePages/Home.asp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file:///\\filesrv01\web\sites\muon.fnal.gov\htdocs\shiftschedule\Studies\Proposed%20momentum%20scraper%20study%20JPM%202018-04-02.tx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806450" y="3559175"/>
            <a:ext cx="7526338"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pPr eaLnBrk="1" hangingPunct="1"/>
            <a:r>
              <a:rPr lang="en-US" altLang="en-US" dirty="0">
                <a:latin typeface="Helvetica" panose="020B0604020202020204" pitchFamily="34" charset="0"/>
              </a:rPr>
              <a:t>Muon Campus Status</a:t>
            </a:r>
          </a:p>
        </p:txBody>
      </p:sp>
      <p:sp>
        <p:nvSpPr>
          <p:cNvPr id="7171" name="Text Placeholder 2"/>
          <p:cNvSpPr>
            <a:spLocks noGrp="1"/>
          </p:cNvSpPr>
          <p:nvPr>
            <p:ph type="body" sz="quarter" idx="10"/>
          </p:nvPr>
        </p:nvSpPr>
        <p:spPr bwMode="auto">
          <a:xfrm>
            <a:off x="806450" y="4841875"/>
            <a:ext cx="7526338" cy="148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a:latin typeface="Helvetica" panose="020B0604020202020204" pitchFamily="34" charset="0"/>
              </a:rPr>
              <a:t>Brian </a:t>
            </a:r>
            <a:r>
              <a:rPr lang="en-US" altLang="en-US" dirty="0" err="1">
                <a:latin typeface="Helvetica" panose="020B0604020202020204" pitchFamily="34" charset="0"/>
              </a:rPr>
              <a:t>Drendel</a:t>
            </a:r>
            <a:endParaRPr lang="en-US" altLang="en-US" dirty="0">
              <a:latin typeface="Helvetica" panose="020B0604020202020204" pitchFamily="34" charset="0"/>
            </a:endParaRPr>
          </a:p>
          <a:p>
            <a:pPr eaLnBrk="1" hangingPunct="1"/>
            <a:r>
              <a:rPr lang="en-US" altLang="en-US" dirty="0">
                <a:latin typeface="Helvetica" panose="020B0604020202020204" pitchFamily="34" charset="0"/>
              </a:rPr>
              <a:t>Weekly Status</a:t>
            </a:r>
          </a:p>
          <a:p>
            <a:pPr eaLnBrk="1" hangingPunct="1"/>
            <a:r>
              <a:rPr lang="en-US" altLang="en-US" dirty="0">
                <a:latin typeface="Helvetica" panose="020B0604020202020204" pitchFamily="34" charset="0"/>
              </a:rPr>
              <a:t>April 6, 2018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1EACB-6E78-4E54-AB4F-DD9E4C41D639}"/>
              </a:ext>
            </a:extLst>
          </p:cNvPr>
          <p:cNvSpPr>
            <a:spLocks noGrp="1"/>
          </p:cNvSpPr>
          <p:nvPr>
            <p:ph type="title"/>
          </p:nvPr>
        </p:nvSpPr>
        <p:spPr/>
        <p:txBody>
          <a:bodyPr/>
          <a:lstStyle/>
          <a:p>
            <a:r>
              <a:rPr lang="en-US" dirty="0"/>
              <a:t>Beam to g-2 this week</a:t>
            </a:r>
          </a:p>
        </p:txBody>
      </p:sp>
      <p:sp>
        <p:nvSpPr>
          <p:cNvPr id="4" name="Date Placeholder 3">
            <a:extLst>
              <a:ext uri="{FF2B5EF4-FFF2-40B4-BE49-F238E27FC236}">
                <a16:creationId xmlns:a16="http://schemas.microsoft.com/office/drawing/2014/main" id="{FE341BDF-75F3-47AE-AC67-2695F7BA7BBF}"/>
              </a:ext>
            </a:extLst>
          </p:cNvPr>
          <p:cNvSpPr>
            <a:spLocks noGrp="1"/>
          </p:cNvSpPr>
          <p:nvPr>
            <p:ph type="dt" sz="half" idx="10"/>
          </p:nvPr>
        </p:nvSpPr>
        <p:spPr/>
        <p:txBody>
          <a:bodyPr/>
          <a:lstStyle/>
          <a:p>
            <a:pPr>
              <a:defRPr/>
            </a:pPr>
            <a:r>
              <a:rPr lang="en-US" altLang="en-US" dirty="0"/>
              <a:t>4/4/18</a:t>
            </a:r>
          </a:p>
        </p:txBody>
      </p:sp>
      <p:sp>
        <p:nvSpPr>
          <p:cNvPr id="5" name="Footer Placeholder 4">
            <a:extLst>
              <a:ext uri="{FF2B5EF4-FFF2-40B4-BE49-F238E27FC236}">
                <a16:creationId xmlns:a16="http://schemas.microsoft.com/office/drawing/2014/main" id="{F9FE22C6-A334-4D28-8471-7F924E4B05F2}"/>
              </a:ext>
            </a:extLst>
          </p:cNvPr>
          <p:cNvSpPr>
            <a:spLocks noGrp="1"/>
          </p:cNvSpPr>
          <p:nvPr>
            <p:ph type="ftr" sz="quarter" idx="11"/>
          </p:nvPr>
        </p:nvSpPr>
        <p:spPr/>
        <p:txBody>
          <a:bodyPr/>
          <a:lstStyle/>
          <a:p>
            <a:pPr>
              <a:defRPr/>
            </a:pPr>
            <a:r>
              <a:rPr lang="en-US" dirty="0"/>
              <a:t>Brian </a:t>
            </a:r>
            <a:r>
              <a:rPr lang="en-US" dirty="0" err="1"/>
              <a:t>Drendel</a:t>
            </a:r>
            <a:r>
              <a:rPr lang="en-US" dirty="0"/>
              <a:t> | Muon Campus Status</a:t>
            </a:r>
            <a:endParaRPr lang="en-US" b="1" dirty="0"/>
          </a:p>
        </p:txBody>
      </p:sp>
      <p:sp>
        <p:nvSpPr>
          <p:cNvPr id="6" name="Slide Number Placeholder 5">
            <a:extLst>
              <a:ext uri="{FF2B5EF4-FFF2-40B4-BE49-F238E27FC236}">
                <a16:creationId xmlns:a16="http://schemas.microsoft.com/office/drawing/2014/main" id="{850057B1-7A32-40ED-8536-0E89FE81362A}"/>
              </a:ext>
            </a:extLst>
          </p:cNvPr>
          <p:cNvSpPr>
            <a:spLocks noGrp="1"/>
          </p:cNvSpPr>
          <p:nvPr>
            <p:ph type="sldNum" sz="quarter" idx="12"/>
          </p:nvPr>
        </p:nvSpPr>
        <p:spPr/>
        <p:txBody>
          <a:bodyPr/>
          <a:lstStyle/>
          <a:p>
            <a:pPr>
              <a:defRPr/>
            </a:pPr>
            <a:fld id="{3AF74FF3-8DB7-4100-87D3-F2EE5BDF41D5}" type="slidenum">
              <a:rPr lang="en-US" altLang="en-US" smtClean="0"/>
              <a:pPr>
                <a:defRPr/>
              </a:pPr>
              <a:t>2</a:t>
            </a:fld>
            <a:endParaRPr lang="en-US" altLang="en-US"/>
          </a:p>
        </p:txBody>
      </p:sp>
      <p:pic>
        <p:nvPicPr>
          <p:cNvPr id="22" name="Picture 21">
            <a:extLst>
              <a:ext uri="{FF2B5EF4-FFF2-40B4-BE49-F238E27FC236}">
                <a16:creationId xmlns:a16="http://schemas.microsoft.com/office/drawing/2014/main" id="{FDCC776E-9645-409C-90D4-517A91A451CE}"/>
              </a:ext>
            </a:extLst>
          </p:cNvPr>
          <p:cNvPicPr>
            <a:picLocks noChangeAspect="1"/>
          </p:cNvPicPr>
          <p:nvPr/>
        </p:nvPicPr>
        <p:blipFill>
          <a:blip r:embed="rId2"/>
          <a:stretch>
            <a:fillRect/>
          </a:stretch>
        </p:blipFill>
        <p:spPr>
          <a:xfrm>
            <a:off x="7098890" y="884903"/>
            <a:ext cx="1733945" cy="1137040"/>
          </a:xfrm>
          <a:prstGeom prst="rect">
            <a:avLst/>
          </a:prstGeom>
        </p:spPr>
      </p:pic>
      <p:pic>
        <p:nvPicPr>
          <p:cNvPr id="23" name="Picture 22">
            <a:extLst>
              <a:ext uri="{FF2B5EF4-FFF2-40B4-BE49-F238E27FC236}">
                <a16:creationId xmlns:a16="http://schemas.microsoft.com/office/drawing/2014/main" id="{648DD517-DD3D-4FF5-AFD7-F23B8087C8DB}"/>
              </a:ext>
            </a:extLst>
          </p:cNvPr>
          <p:cNvPicPr>
            <a:picLocks noChangeAspect="1"/>
          </p:cNvPicPr>
          <p:nvPr/>
        </p:nvPicPr>
        <p:blipFill>
          <a:blip r:embed="rId3"/>
          <a:stretch>
            <a:fillRect/>
          </a:stretch>
        </p:blipFill>
        <p:spPr>
          <a:xfrm>
            <a:off x="228599" y="884903"/>
            <a:ext cx="6870291" cy="5354244"/>
          </a:xfrm>
          <a:prstGeom prst="rect">
            <a:avLst/>
          </a:prstGeom>
        </p:spPr>
      </p:pic>
    </p:spTree>
    <p:extLst>
      <p:ext uri="{BB962C8B-B14F-4D97-AF65-F5344CB8AC3E}">
        <p14:creationId xmlns:p14="http://schemas.microsoft.com/office/powerpoint/2010/main" val="95295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95F59-323D-4941-AF78-9A56B486D57D}"/>
              </a:ext>
            </a:extLst>
          </p:cNvPr>
          <p:cNvSpPr>
            <a:spLocks noGrp="1"/>
          </p:cNvSpPr>
          <p:nvPr>
            <p:ph type="title"/>
          </p:nvPr>
        </p:nvSpPr>
        <p:spPr/>
        <p:txBody>
          <a:bodyPr/>
          <a:lstStyle/>
          <a:p>
            <a:r>
              <a:rPr lang="en-US" dirty="0"/>
              <a:t>This week</a:t>
            </a:r>
          </a:p>
        </p:txBody>
      </p:sp>
      <p:sp>
        <p:nvSpPr>
          <p:cNvPr id="3" name="Content Placeholder 2">
            <a:extLst>
              <a:ext uri="{FF2B5EF4-FFF2-40B4-BE49-F238E27FC236}">
                <a16:creationId xmlns:a16="http://schemas.microsoft.com/office/drawing/2014/main" id="{81473594-2600-48F4-8AC8-7316E160C3E2}"/>
              </a:ext>
            </a:extLst>
          </p:cNvPr>
          <p:cNvSpPr>
            <a:spLocks noGrp="1"/>
          </p:cNvSpPr>
          <p:nvPr>
            <p:ph idx="1"/>
          </p:nvPr>
        </p:nvSpPr>
        <p:spPr>
          <a:xfrm>
            <a:off x="228600" y="1043046"/>
            <a:ext cx="5828071" cy="4987867"/>
          </a:xfrm>
        </p:spPr>
        <p:txBody>
          <a:bodyPr/>
          <a:lstStyle/>
          <a:p>
            <a:r>
              <a:rPr lang="en-US" sz="2000" dirty="0"/>
              <a:t>Second full week of running full repetition rate resulted in fairly steady running.</a:t>
            </a:r>
          </a:p>
          <a:p>
            <a:r>
              <a:rPr lang="en-US" sz="2000" dirty="0"/>
              <a:t>Ion chambers upgraded to faster digitizers</a:t>
            </a:r>
          </a:p>
          <a:p>
            <a:r>
              <a:rPr lang="en-US" sz="2000" dirty="0"/>
              <a:t>We have improved proton on target readback with new controls devices that use M:Tor107 and trigger off the TCLK $82</a:t>
            </a:r>
          </a:p>
          <a:p>
            <a:pPr lvl="1"/>
            <a:r>
              <a:rPr lang="en-US" sz="2000" dirty="0"/>
              <a:t>D:G2POT[0:16]</a:t>
            </a:r>
          </a:p>
          <a:p>
            <a:pPr lvl="1"/>
            <a:r>
              <a:rPr lang="en-US" sz="2000" dirty="0"/>
              <a:t>D:POTAVE</a:t>
            </a:r>
          </a:p>
          <a:p>
            <a:pPr lvl="1"/>
            <a:r>
              <a:rPr lang="en-US" sz="2000" dirty="0"/>
              <a:t>D:POTMIN</a:t>
            </a:r>
          </a:p>
          <a:p>
            <a:pPr lvl="1"/>
            <a:r>
              <a:rPr lang="en-US" sz="2000" dirty="0"/>
              <a:t>D:POTHR</a:t>
            </a:r>
          </a:p>
          <a:p>
            <a:pPr lvl="1"/>
            <a:r>
              <a:rPr lang="en-US" sz="2000" dirty="0"/>
              <a:t>D:POTDAY</a:t>
            </a:r>
            <a:endParaRPr lang="en-US" sz="2200" dirty="0"/>
          </a:p>
          <a:p>
            <a:r>
              <a:rPr lang="en-US" sz="2200" dirty="0"/>
              <a:t>Added purge pumps to discharge line on PWCs and Ion chambers</a:t>
            </a:r>
          </a:p>
          <a:p>
            <a:r>
              <a:rPr lang="en-US" sz="2200" dirty="0"/>
              <a:t>Thursday maintenance (next slide)</a:t>
            </a:r>
          </a:p>
          <a:p>
            <a:endParaRPr lang="en-US" dirty="0"/>
          </a:p>
          <a:p>
            <a:pPr marL="0" indent="0">
              <a:buNone/>
            </a:pPr>
            <a:endParaRPr lang="en-US" dirty="0"/>
          </a:p>
          <a:p>
            <a:pPr lvl="1"/>
            <a:endParaRPr lang="en-US" dirty="0"/>
          </a:p>
          <a:p>
            <a:endParaRPr lang="en-US" dirty="0"/>
          </a:p>
        </p:txBody>
      </p:sp>
      <p:sp>
        <p:nvSpPr>
          <p:cNvPr id="4" name="Date Placeholder 3">
            <a:extLst>
              <a:ext uri="{FF2B5EF4-FFF2-40B4-BE49-F238E27FC236}">
                <a16:creationId xmlns:a16="http://schemas.microsoft.com/office/drawing/2014/main" id="{7EE370F2-03BD-4536-8E9F-29DEDF0DE873}"/>
              </a:ext>
            </a:extLst>
          </p:cNvPr>
          <p:cNvSpPr>
            <a:spLocks noGrp="1"/>
          </p:cNvSpPr>
          <p:nvPr>
            <p:ph type="dt" sz="half" idx="10"/>
          </p:nvPr>
        </p:nvSpPr>
        <p:spPr/>
        <p:txBody>
          <a:bodyPr/>
          <a:lstStyle/>
          <a:p>
            <a:pPr>
              <a:defRPr/>
            </a:pPr>
            <a:r>
              <a:rPr lang="en-US" altLang="en-US" dirty="0"/>
              <a:t>4/4/18</a:t>
            </a:r>
          </a:p>
        </p:txBody>
      </p:sp>
      <p:sp>
        <p:nvSpPr>
          <p:cNvPr id="5" name="Footer Placeholder 4">
            <a:extLst>
              <a:ext uri="{FF2B5EF4-FFF2-40B4-BE49-F238E27FC236}">
                <a16:creationId xmlns:a16="http://schemas.microsoft.com/office/drawing/2014/main" id="{14791534-DCD0-4AAD-88D1-C5E7CE1F4552}"/>
              </a:ext>
            </a:extLst>
          </p:cNvPr>
          <p:cNvSpPr>
            <a:spLocks noGrp="1"/>
          </p:cNvSpPr>
          <p:nvPr>
            <p:ph type="ftr" sz="quarter" idx="11"/>
          </p:nvPr>
        </p:nvSpPr>
        <p:spPr/>
        <p:txBody>
          <a:bodyPr/>
          <a:lstStyle/>
          <a:p>
            <a:pPr>
              <a:defRPr/>
            </a:pPr>
            <a:r>
              <a:rPr lang="en-US" dirty="0"/>
              <a:t>Brian </a:t>
            </a:r>
            <a:r>
              <a:rPr lang="en-US" dirty="0" err="1"/>
              <a:t>Drendel</a:t>
            </a:r>
            <a:r>
              <a:rPr lang="en-US" dirty="0"/>
              <a:t> | Muon Campus Status</a:t>
            </a:r>
            <a:endParaRPr lang="en-US" b="1" dirty="0"/>
          </a:p>
        </p:txBody>
      </p:sp>
      <p:sp>
        <p:nvSpPr>
          <p:cNvPr id="6" name="Slide Number Placeholder 5">
            <a:extLst>
              <a:ext uri="{FF2B5EF4-FFF2-40B4-BE49-F238E27FC236}">
                <a16:creationId xmlns:a16="http://schemas.microsoft.com/office/drawing/2014/main" id="{16E98D32-A8D6-485B-91F3-5E951E09271D}"/>
              </a:ext>
            </a:extLst>
          </p:cNvPr>
          <p:cNvSpPr>
            <a:spLocks noGrp="1"/>
          </p:cNvSpPr>
          <p:nvPr>
            <p:ph type="sldNum" sz="quarter" idx="12"/>
          </p:nvPr>
        </p:nvSpPr>
        <p:spPr/>
        <p:txBody>
          <a:bodyPr/>
          <a:lstStyle/>
          <a:p>
            <a:pPr>
              <a:defRPr/>
            </a:pPr>
            <a:fld id="{3AF74FF3-8DB7-4100-87D3-F2EE5BDF41D5}" type="slidenum">
              <a:rPr lang="en-US" altLang="en-US" smtClean="0"/>
              <a:pPr>
                <a:defRPr/>
              </a:pPr>
              <a:t>3</a:t>
            </a:fld>
            <a:endParaRPr lang="en-US" altLang="en-US"/>
          </a:p>
        </p:txBody>
      </p:sp>
      <p:pic>
        <p:nvPicPr>
          <p:cNvPr id="8" name="Picture 7">
            <a:extLst>
              <a:ext uri="{FF2B5EF4-FFF2-40B4-BE49-F238E27FC236}">
                <a16:creationId xmlns:a16="http://schemas.microsoft.com/office/drawing/2014/main" id="{C6EE7A2C-92D1-4076-994C-D85B27B7A7FD}"/>
              </a:ext>
            </a:extLst>
          </p:cNvPr>
          <p:cNvPicPr>
            <a:picLocks noChangeAspect="1"/>
          </p:cNvPicPr>
          <p:nvPr/>
        </p:nvPicPr>
        <p:blipFill>
          <a:blip r:embed="rId2"/>
          <a:stretch>
            <a:fillRect/>
          </a:stretch>
        </p:blipFill>
        <p:spPr>
          <a:xfrm>
            <a:off x="6450013" y="2908642"/>
            <a:ext cx="2216610" cy="2955479"/>
          </a:xfrm>
          <a:prstGeom prst="rect">
            <a:avLst/>
          </a:prstGeom>
        </p:spPr>
      </p:pic>
      <p:pic>
        <p:nvPicPr>
          <p:cNvPr id="10" name="Picture 9">
            <a:extLst>
              <a:ext uri="{FF2B5EF4-FFF2-40B4-BE49-F238E27FC236}">
                <a16:creationId xmlns:a16="http://schemas.microsoft.com/office/drawing/2014/main" id="{DF002F28-9892-45E5-8EB8-806F121AEA5A}"/>
              </a:ext>
            </a:extLst>
          </p:cNvPr>
          <p:cNvPicPr>
            <a:picLocks noChangeAspect="1"/>
          </p:cNvPicPr>
          <p:nvPr/>
        </p:nvPicPr>
        <p:blipFill>
          <a:blip r:embed="rId3"/>
          <a:stretch>
            <a:fillRect/>
          </a:stretch>
        </p:blipFill>
        <p:spPr>
          <a:xfrm>
            <a:off x="6450013" y="925408"/>
            <a:ext cx="2404306" cy="1803229"/>
          </a:xfrm>
          <a:prstGeom prst="rect">
            <a:avLst/>
          </a:prstGeom>
        </p:spPr>
      </p:pic>
    </p:spTree>
    <p:extLst>
      <p:ext uri="{BB962C8B-B14F-4D97-AF65-F5344CB8AC3E}">
        <p14:creationId xmlns:p14="http://schemas.microsoft.com/office/powerpoint/2010/main" val="2966474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96CAB-00B1-4DDB-9C49-06A553F009C3}"/>
              </a:ext>
            </a:extLst>
          </p:cNvPr>
          <p:cNvSpPr>
            <a:spLocks noGrp="1"/>
          </p:cNvSpPr>
          <p:nvPr>
            <p:ph type="title"/>
          </p:nvPr>
        </p:nvSpPr>
        <p:spPr/>
        <p:txBody>
          <a:bodyPr/>
          <a:lstStyle/>
          <a:p>
            <a:r>
              <a:rPr lang="en-US" dirty="0"/>
              <a:t>Thursday Shutdown Work</a:t>
            </a:r>
          </a:p>
        </p:txBody>
      </p:sp>
      <p:sp>
        <p:nvSpPr>
          <p:cNvPr id="3" name="Content Placeholder 2">
            <a:extLst>
              <a:ext uri="{FF2B5EF4-FFF2-40B4-BE49-F238E27FC236}">
                <a16:creationId xmlns:a16="http://schemas.microsoft.com/office/drawing/2014/main" id="{792E48FD-075C-436C-BF0A-6F5635A2E432}"/>
              </a:ext>
            </a:extLst>
          </p:cNvPr>
          <p:cNvSpPr>
            <a:spLocks noGrp="1"/>
          </p:cNvSpPr>
          <p:nvPr>
            <p:ph idx="1"/>
          </p:nvPr>
        </p:nvSpPr>
        <p:spPr/>
        <p:txBody>
          <a:bodyPr/>
          <a:lstStyle/>
          <a:p>
            <a:r>
              <a:rPr lang="en-US" sz="1200" b="1" dirty="0"/>
              <a:t>MC-1 Hall:</a:t>
            </a:r>
            <a:r>
              <a:rPr lang="en-US" sz="1200" dirty="0"/>
              <a:t>  </a:t>
            </a:r>
          </a:p>
          <a:p>
            <a:pPr lvl="1"/>
            <a:r>
              <a:rPr lang="en-US" sz="1200" dirty="0"/>
              <a:t>Chipmunks (White):   The chipmunk at the center of the ring was changed out, but the one above the quads was not.  A scissors jack will be moved over to allow this chipmunk to be changed out during the next access period.</a:t>
            </a:r>
          </a:p>
          <a:p>
            <a:pPr lvl="1"/>
            <a:r>
              <a:rPr lang="en-US" sz="1200" dirty="0"/>
              <a:t>PWC/IC purge pumps (Vander/</a:t>
            </a:r>
            <a:r>
              <a:rPr lang="en-US" sz="1200" dirty="0" err="1"/>
              <a:t>Budlong</a:t>
            </a:r>
            <a:r>
              <a:rPr lang="en-US" sz="1200" dirty="0"/>
              <a:t>):   Purge pumps and timers were installed on PWC021 and PWC025/IC025.   They will purge for 15 minutes every hour.   Air samples were taken of the purged air from the </a:t>
            </a:r>
            <a:r>
              <a:rPr lang="en-US" sz="1200" dirty="0" err="1"/>
              <a:t>antivacuum</a:t>
            </a:r>
            <a:r>
              <a:rPr lang="en-US" sz="1200" dirty="0"/>
              <a:t> chamber.  It should be noted that a vacuum spike occurred when moving a ladder in the vicinity of the beam pipe, but it started pumping down </a:t>
            </a:r>
            <a:r>
              <a:rPr lang="en-US" sz="1200" dirty="0" err="1"/>
              <a:t>immediataly</a:t>
            </a:r>
            <a:r>
              <a:rPr lang="en-US" sz="1200" dirty="0"/>
              <a:t>.</a:t>
            </a:r>
          </a:p>
          <a:p>
            <a:r>
              <a:rPr lang="en-US" sz="1200" b="1" dirty="0"/>
              <a:t>AP0</a:t>
            </a:r>
            <a:r>
              <a:rPr lang="en-US" sz="1200" dirty="0"/>
              <a:t>: </a:t>
            </a:r>
          </a:p>
          <a:p>
            <a:pPr lvl="1"/>
            <a:r>
              <a:rPr lang="en-US" sz="1200" dirty="0"/>
              <a:t>Target Air Blower Maintenance (Ford)</a:t>
            </a:r>
          </a:p>
          <a:p>
            <a:pPr lvl="1"/>
            <a:r>
              <a:rPr lang="en-US" sz="1200" dirty="0"/>
              <a:t>Old target module was moved out of the alcove (Ford).  Ralph Ford will further document this work in the </a:t>
            </a:r>
            <a:r>
              <a:rPr lang="en-US" sz="1200" dirty="0">
                <a:hlinkClick r:id="rId2"/>
              </a:rPr>
              <a:t>Target Station Web</a:t>
            </a:r>
            <a:r>
              <a:rPr lang="en-US" sz="1200" dirty="0"/>
              <a:t>.</a:t>
            </a:r>
          </a:p>
          <a:p>
            <a:pPr lvl="1"/>
            <a:r>
              <a:rPr lang="en-US" sz="1200" dirty="0"/>
              <a:t>Li Lens and PMAG resistor change (Quinn): Installed voltage dividers in Lens &amp; PMAG power supplies for maintaining pulse cap banks 'topped off' during long idle periods. This modification is expected to prevent the charging choke over-current trips occurring on first pulse when g-2 events are returned to the timeline.</a:t>
            </a:r>
          </a:p>
          <a:p>
            <a:r>
              <a:rPr lang="en-US" sz="1200" b="1" dirty="0"/>
              <a:t>Power Supply Work</a:t>
            </a:r>
            <a:endParaRPr lang="en-US" sz="1200" dirty="0"/>
          </a:p>
          <a:p>
            <a:pPr lvl="1"/>
            <a:r>
              <a:rPr lang="en-US" sz="1200" dirty="0"/>
              <a:t>D:QA04 firing module swap (Wisner)</a:t>
            </a:r>
          </a:p>
          <a:p>
            <a:r>
              <a:rPr lang="en-US" sz="1200" b="1" dirty="0"/>
              <a:t>Motion Control</a:t>
            </a:r>
            <a:endParaRPr lang="en-US" sz="1200" dirty="0"/>
          </a:p>
          <a:p>
            <a:pPr lvl="1"/>
            <a:r>
              <a:rPr lang="en-US" sz="1200" dirty="0"/>
              <a:t>AP30 PLC firmware (Peterson):  The AP30 Motion Control PLC firmware was successfully updated this morning for both units.  Motion with both systems was verified.</a:t>
            </a:r>
          </a:p>
          <a:p>
            <a:r>
              <a:rPr lang="en-US" sz="1200" b="1" dirty="0"/>
              <a:t>Chipmunks</a:t>
            </a:r>
            <a:r>
              <a:rPr lang="en-US" sz="1200" dirty="0"/>
              <a:t>:</a:t>
            </a:r>
          </a:p>
          <a:p>
            <a:pPr lvl="1"/>
            <a:r>
              <a:rPr lang="en-US" sz="1200" dirty="0"/>
              <a:t>Chipmunk outside the M4 gate was changed out (White)</a:t>
            </a:r>
          </a:p>
          <a:p>
            <a:pPr lvl="1"/>
            <a:r>
              <a:rPr lang="en-US" sz="1200" dirty="0"/>
              <a:t>Two chipmunks at AP30 were changed out (White)</a:t>
            </a:r>
          </a:p>
          <a:p>
            <a:r>
              <a:rPr lang="en-US" sz="1200" b="1" dirty="0"/>
              <a:t>M4 Vacuum investigation</a:t>
            </a:r>
            <a:endParaRPr lang="en-US" sz="1200" dirty="0"/>
          </a:p>
          <a:p>
            <a:pPr lvl="1"/>
            <a:r>
              <a:rPr lang="en-US" sz="1200" dirty="0"/>
              <a:t>M4 vacuum valves were closed during the downtime so experts could examine the borderline vacuum.</a:t>
            </a:r>
          </a:p>
          <a:p>
            <a:endParaRPr lang="en-US" dirty="0"/>
          </a:p>
        </p:txBody>
      </p:sp>
      <p:sp>
        <p:nvSpPr>
          <p:cNvPr id="4" name="Date Placeholder 3">
            <a:extLst>
              <a:ext uri="{FF2B5EF4-FFF2-40B4-BE49-F238E27FC236}">
                <a16:creationId xmlns:a16="http://schemas.microsoft.com/office/drawing/2014/main" id="{699385D7-6F48-471D-8696-4640256D8F69}"/>
              </a:ext>
            </a:extLst>
          </p:cNvPr>
          <p:cNvSpPr>
            <a:spLocks noGrp="1"/>
          </p:cNvSpPr>
          <p:nvPr>
            <p:ph type="dt" sz="half" idx="10"/>
          </p:nvPr>
        </p:nvSpPr>
        <p:spPr/>
        <p:txBody>
          <a:bodyPr/>
          <a:lstStyle/>
          <a:p>
            <a:pPr>
              <a:defRPr/>
            </a:pPr>
            <a:r>
              <a:rPr lang="en-US" altLang="en-US"/>
              <a:t>4/4/18</a:t>
            </a:r>
            <a:endParaRPr lang="en-US" altLang="en-US" dirty="0"/>
          </a:p>
        </p:txBody>
      </p:sp>
      <p:sp>
        <p:nvSpPr>
          <p:cNvPr id="5" name="Footer Placeholder 4">
            <a:extLst>
              <a:ext uri="{FF2B5EF4-FFF2-40B4-BE49-F238E27FC236}">
                <a16:creationId xmlns:a16="http://schemas.microsoft.com/office/drawing/2014/main" id="{9F45AA33-6F28-41E6-87EB-40179AA2ABA8}"/>
              </a:ext>
            </a:extLst>
          </p:cNvPr>
          <p:cNvSpPr>
            <a:spLocks noGrp="1"/>
          </p:cNvSpPr>
          <p:nvPr>
            <p:ph type="ftr" sz="quarter" idx="11"/>
          </p:nvPr>
        </p:nvSpPr>
        <p:spPr/>
        <p:txBody>
          <a:bodyPr/>
          <a:lstStyle/>
          <a:p>
            <a:pPr>
              <a:defRPr/>
            </a:pPr>
            <a:r>
              <a:rPr lang="en-US"/>
              <a:t>Brian Drendel | Muon Campus Status</a:t>
            </a:r>
            <a:endParaRPr lang="en-US" b="1" dirty="0"/>
          </a:p>
        </p:txBody>
      </p:sp>
      <p:sp>
        <p:nvSpPr>
          <p:cNvPr id="6" name="Slide Number Placeholder 5">
            <a:extLst>
              <a:ext uri="{FF2B5EF4-FFF2-40B4-BE49-F238E27FC236}">
                <a16:creationId xmlns:a16="http://schemas.microsoft.com/office/drawing/2014/main" id="{1791FDA8-15AB-45B3-BC44-353BA454BAB5}"/>
              </a:ext>
            </a:extLst>
          </p:cNvPr>
          <p:cNvSpPr>
            <a:spLocks noGrp="1"/>
          </p:cNvSpPr>
          <p:nvPr>
            <p:ph type="sldNum" sz="quarter" idx="12"/>
          </p:nvPr>
        </p:nvSpPr>
        <p:spPr/>
        <p:txBody>
          <a:bodyPr/>
          <a:lstStyle/>
          <a:p>
            <a:pPr>
              <a:defRPr/>
            </a:pPr>
            <a:fld id="{3AF74FF3-8DB7-4100-87D3-F2EE5BDF41D5}" type="slidenum">
              <a:rPr lang="en-US" altLang="en-US" smtClean="0"/>
              <a:pPr>
                <a:defRPr/>
              </a:pPr>
              <a:t>4</a:t>
            </a:fld>
            <a:endParaRPr lang="en-US" altLang="en-US"/>
          </a:p>
        </p:txBody>
      </p:sp>
    </p:spTree>
    <p:extLst>
      <p:ext uri="{BB962C8B-B14F-4D97-AF65-F5344CB8AC3E}">
        <p14:creationId xmlns:p14="http://schemas.microsoft.com/office/powerpoint/2010/main" val="1005394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A24E-DCE0-440E-AA7E-CD4033F1D7E6}"/>
              </a:ext>
            </a:extLst>
          </p:cNvPr>
          <p:cNvSpPr>
            <a:spLocks noGrp="1"/>
          </p:cNvSpPr>
          <p:nvPr>
            <p:ph type="title"/>
          </p:nvPr>
        </p:nvSpPr>
        <p:spPr/>
        <p:txBody>
          <a:bodyPr/>
          <a:lstStyle/>
          <a:p>
            <a:r>
              <a:rPr lang="en-US" dirty="0"/>
              <a:t>Upcoming Studies</a:t>
            </a:r>
          </a:p>
        </p:txBody>
      </p:sp>
      <p:sp>
        <p:nvSpPr>
          <p:cNvPr id="4" name="Date Placeholder 3">
            <a:extLst>
              <a:ext uri="{FF2B5EF4-FFF2-40B4-BE49-F238E27FC236}">
                <a16:creationId xmlns:a16="http://schemas.microsoft.com/office/drawing/2014/main" id="{BBFB53AC-2826-4580-88AE-357BCDAF3064}"/>
              </a:ext>
            </a:extLst>
          </p:cNvPr>
          <p:cNvSpPr>
            <a:spLocks noGrp="1"/>
          </p:cNvSpPr>
          <p:nvPr>
            <p:ph type="dt" sz="half" idx="10"/>
          </p:nvPr>
        </p:nvSpPr>
        <p:spPr/>
        <p:txBody>
          <a:bodyPr/>
          <a:lstStyle/>
          <a:p>
            <a:pPr>
              <a:defRPr/>
            </a:pPr>
            <a:r>
              <a:rPr lang="en-US" altLang="en-US" dirty="0"/>
              <a:t>4/4/18</a:t>
            </a:r>
          </a:p>
        </p:txBody>
      </p:sp>
      <p:sp>
        <p:nvSpPr>
          <p:cNvPr id="5" name="Footer Placeholder 4">
            <a:extLst>
              <a:ext uri="{FF2B5EF4-FFF2-40B4-BE49-F238E27FC236}">
                <a16:creationId xmlns:a16="http://schemas.microsoft.com/office/drawing/2014/main" id="{907BF1D6-28AD-4112-91D7-1F37414ED58E}"/>
              </a:ext>
            </a:extLst>
          </p:cNvPr>
          <p:cNvSpPr>
            <a:spLocks noGrp="1"/>
          </p:cNvSpPr>
          <p:nvPr>
            <p:ph type="ftr" sz="quarter" idx="11"/>
          </p:nvPr>
        </p:nvSpPr>
        <p:spPr/>
        <p:txBody>
          <a:bodyPr/>
          <a:lstStyle/>
          <a:p>
            <a:pPr>
              <a:defRPr/>
            </a:pPr>
            <a:r>
              <a:rPr lang="en-US" dirty="0"/>
              <a:t>Brian </a:t>
            </a:r>
            <a:r>
              <a:rPr lang="en-US" dirty="0" err="1"/>
              <a:t>Drendel</a:t>
            </a:r>
            <a:r>
              <a:rPr lang="en-US" dirty="0"/>
              <a:t> | Muon Campus Status</a:t>
            </a:r>
            <a:endParaRPr lang="en-US" b="1" dirty="0"/>
          </a:p>
        </p:txBody>
      </p:sp>
      <p:sp>
        <p:nvSpPr>
          <p:cNvPr id="6" name="Slide Number Placeholder 5">
            <a:extLst>
              <a:ext uri="{FF2B5EF4-FFF2-40B4-BE49-F238E27FC236}">
                <a16:creationId xmlns:a16="http://schemas.microsoft.com/office/drawing/2014/main" id="{737853DA-2A04-4F32-8B5E-58A046507F23}"/>
              </a:ext>
            </a:extLst>
          </p:cNvPr>
          <p:cNvSpPr>
            <a:spLocks noGrp="1"/>
          </p:cNvSpPr>
          <p:nvPr>
            <p:ph type="sldNum" sz="quarter" idx="12"/>
          </p:nvPr>
        </p:nvSpPr>
        <p:spPr/>
        <p:txBody>
          <a:bodyPr/>
          <a:lstStyle/>
          <a:p>
            <a:pPr>
              <a:defRPr/>
            </a:pPr>
            <a:fld id="{3AF74FF3-8DB7-4100-87D3-F2EE5BDF41D5}" type="slidenum">
              <a:rPr lang="en-US" altLang="en-US" smtClean="0"/>
              <a:pPr>
                <a:defRPr/>
              </a:pPr>
              <a:t>5</a:t>
            </a:fld>
            <a:endParaRPr lang="en-US" altLang="en-US"/>
          </a:p>
        </p:txBody>
      </p:sp>
      <p:sp>
        <p:nvSpPr>
          <p:cNvPr id="9" name="Rectangle 3">
            <a:extLst>
              <a:ext uri="{FF2B5EF4-FFF2-40B4-BE49-F238E27FC236}">
                <a16:creationId xmlns:a16="http://schemas.microsoft.com/office/drawing/2014/main" id="{466D2A8F-DE93-423D-9BE4-C287B5B135B4}"/>
              </a:ext>
            </a:extLst>
          </p:cNvPr>
          <p:cNvSpPr>
            <a:spLocks noGrp="1" noChangeArrowheads="1"/>
          </p:cNvSpPr>
          <p:nvPr>
            <p:ph idx="1"/>
          </p:nvPr>
        </p:nvSpPr>
        <p:spPr bwMode="auto">
          <a:xfrm>
            <a:off x="68826" y="970004"/>
            <a:ext cx="8832287"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panose="020F0502020204030204" pitchFamily="34" charset="0"/>
                <a:hlinkClick r:id="rId2"/>
              </a:rPr>
              <a:t> </a:t>
            </a:r>
            <a:r>
              <a:rPr kumimoji="0" lang="en-US" altLang="en-US" sz="1600" b="1" i="0" u="none" strike="noStrike" cap="none" normalizeH="0" baseline="0" dirty="0">
                <a:ln>
                  <a:noFill/>
                </a:ln>
                <a:solidFill>
                  <a:schemeClr val="tx1"/>
                </a:solidFill>
                <a:effectLst/>
                <a:latin typeface="Calibri" panose="020F0502020204030204" pitchFamily="34" charset="0"/>
                <a:hlinkClick r:id="rId2"/>
              </a:rPr>
              <a:t>Momentum collimation studies</a:t>
            </a:r>
            <a:r>
              <a:rPr kumimoji="0" lang="en-US" altLang="en-US" sz="1600" b="1" i="0" u="none" strike="noStrike" cap="none" normalizeH="0" baseline="0" dirty="0">
                <a:ln>
                  <a:noFill/>
                </a:ln>
                <a:solidFill>
                  <a:schemeClr val="tx1"/>
                </a:solidFill>
                <a:effectLst/>
                <a:latin typeface="Calibri" panose="020F0502020204030204" pitchFamily="34" charset="0"/>
              </a:rPr>
              <a:t> </a:t>
            </a:r>
            <a:r>
              <a:rPr kumimoji="0" lang="en-US" altLang="en-US" sz="1400" b="0" i="0" u="none" strike="noStrike" cap="none" normalizeH="0" baseline="0" dirty="0">
                <a:ln>
                  <a:noFill/>
                </a:ln>
                <a:solidFill>
                  <a:schemeClr val="tx1"/>
                </a:solidFill>
                <a:effectLst/>
                <a:latin typeface="Calibri" panose="020F0502020204030204" pitchFamily="34" charset="0"/>
              </a:rPr>
              <a:t>(Morgan, </a:t>
            </a:r>
            <a:r>
              <a:rPr kumimoji="0" lang="en-US" altLang="en-US" sz="1400" b="0" i="0" u="none" strike="noStrike" cap="none" normalizeH="0" baseline="0" dirty="0" err="1">
                <a:ln>
                  <a:noFill/>
                </a:ln>
                <a:solidFill>
                  <a:schemeClr val="tx1"/>
                </a:solidFill>
                <a:effectLst/>
                <a:latin typeface="Calibri" panose="020F0502020204030204" pitchFamily="34" charset="0"/>
              </a:rPr>
              <a:t>Froemming</a:t>
            </a:r>
            <a:r>
              <a:rPr kumimoji="0" lang="en-US" altLang="en-US" sz="1400" b="0" i="0" u="none" strike="noStrike" cap="none" normalizeH="0" baseline="0" dirty="0">
                <a:ln>
                  <a:noFill/>
                </a:ln>
                <a:solidFill>
                  <a:schemeClr val="tx1"/>
                </a:solidFill>
                <a:effectLst/>
                <a:latin typeface="Calibri" panose="020F0502020204030204" pitchFamily="34" charset="0"/>
              </a:rPr>
              <a:t>) – 5 to 6 hours - need a healthy ring and DAQ.  </a:t>
            </a:r>
          </a:p>
          <a:p>
            <a:pPr marL="857250" lvl="2" indent="0" defTabSz="914400">
              <a:spcBef>
                <a:spcPct val="0"/>
              </a:spcBef>
              <a:buFontTx/>
              <a:buChar char="•"/>
            </a:pPr>
            <a:r>
              <a:rPr kumimoji="0" lang="en-US" altLang="en-US" sz="1200" b="0" i="0" u="none" strike="noStrike" cap="none" normalizeH="0" baseline="0" dirty="0">
                <a:ln>
                  <a:noFill/>
                </a:ln>
                <a:solidFill>
                  <a:schemeClr val="tx1"/>
                </a:solidFill>
                <a:effectLst/>
                <a:latin typeface="Calibri" panose="020F0502020204030204" pitchFamily="34" charset="0"/>
              </a:rPr>
              <a:t>Study involves selecting different momentum slices of beam with the DR momentum scrapers and determine the momentum distribution of the injected muon beam into the g-2 storage ring. Also measure the dispersion in the M4/M5 line.  See the above link for the complete study plan.</a:t>
            </a:r>
            <a:endParaRPr kumimoji="0" lang="en-US" altLang="en-US" sz="12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400" b="1" i="0" u="none" strike="noStrike" cap="none" normalizeH="0" baseline="0" dirty="0">
                <a:ln>
                  <a:noFill/>
                </a:ln>
                <a:solidFill>
                  <a:schemeClr val="tx1"/>
                </a:solidFill>
                <a:effectLst/>
                <a:latin typeface="Calibri" panose="020F0502020204030204" pitchFamily="34" charset="0"/>
              </a:rPr>
              <a:t>M2/M3 Optics Work</a:t>
            </a:r>
            <a:r>
              <a:rPr kumimoji="0" lang="en-US" altLang="en-US" sz="1400" b="0" i="0" u="none" strike="noStrike" cap="none" normalizeH="0" baseline="0" dirty="0">
                <a:ln>
                  <a:noFill/>
                </a:ln>
                <a:solidFill>
                  <a:schemeClr val="tx1"/>
                </a:solidFill>
                <a:effectLst/>
                <a:latin typeface="Calibri" panose="020F0502020204030204" pitchFamily="34" charset="0"/>
              </a:rPr>
              <a:t> (Romanov) - Next round TBD.  </a:t>
            </a:r>
          </a:p>
          <a:p>
            <a:pPr marL="857250" lvl="2" indent="0" defTabSz="914400">
              <a:spcBef>
                <a:spcPct val="0"/>
              </a:spcBef>
              <a:buFontTx/>
              <a:buChar char="•"/>
            </a:pPr>
            <a:r>
              <a:rPr kumimoji="0" lang="en-US" altLang="en-US" sz="1200" b="0" i="0" u="none" strike="noStrike" cap="none" normalizeH="0" baseline="0" dirty="0">
                <a:ln>
                  <a:noFill/>
                </a:ln>
                <a:solidFill>
                  <a:schemeClr val="tx1"/>
                </a:solidFill>
                <a:effectLst/>
                <a:latin typeface="Calibri" panose="020F0502020204030204" pitchFamily="34" charset="0"/>
              </a:rPr>
              <a:t>This is destructive to the beam, so we will try to plan around experimental downtime.</a:t>
            </a:r>
            <a:endParaRPr kumimoji="0" lang="en-US" altLang="en-US" sz="12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400" b="1" i="0" u="none" strike="noStrike" cap="none" normalizeH="0" baseline="0" dirty="0">
                <a:ln>
                  <a:noFill/>
                </a:ln>
                <a:solidFill>
                  <a:schemeClr val="tx1"/>
                </a:solidFill>
                <a:effectLst/>
                <a:latin typeface="Calibri" panose="020F0502020204030204" pitchFamily="34" charset="0"/>
              </a:rPr>
              <a:t>AP0 abort SEMs </a:t>
            </a:r>
            <a:r>
              <a:rPr kumimoji="0" lang="en-US" altLang="en-US" sz="1400" b="0" i="0" u="none" strike="noStrike" cap="none" normalizeH="0" baseline="0" dirty="0">
                <a:ln>
                  <a:noFill/>
                </a:ln>
                <a:solidFill>
                  <a:schemeClr val="tx1"/>
                </a:solidFill>
                <a:effectLst/>
                <a:latin typeface="Calibri" panose="020F0502020204030204" pitchFamily="34" charset="0"/>
              </a:rPr>
              <a:t>(</a:t>
            </a:r>
            <a:r>
              <a:rPr kumimoji="0" lang="en-US" altLang="en-US" sz="1400" b="0" i="0" u="none" strike="noStrike" cap="none" normalizeH="0" baseline="0" dirty="0" err="1">
                <a:ln>
                  <a:noFill/>
                </a:ln>
                <a:solidFill>
                  <a:schemeClr val="tx1"/>
                </a:solidFill>
                <a:effectLst/>
                <a:latin typeface="Calibri" panose="020F0502020204030204" pitchFamily="34" charset="0"/>
              </a:rPr>
              <a:t>Drendel</a:t>
            </a:r>
            <a:r>
              <a:rPr kumimoji="0" lang="en-US" altLang="en-US" sz="1400" b="0" i="0" u="none" strike="noStrike" cap="none" normalizeH="0" baseline="0" dirty="0">
                <a:ln>
                  <a:noFill/>
                </a:ln>
                <a:solidFill>
                  <a:schemeClr val="tx1"/>
                </a:solidFill>
                <a:effectLst/>
                <a:latin typeface="Calibri" panose="020F0502020204030204" pitchFamily="34" charset="0"/>
              </a:rPr>
              <a:t>, Morgan) – </a:t>
            </a:r>
          </a:p>
          <a:p>
            <a:pPr marL="857250" lvl="2" indent="0" defTabSz="914400">
              <a:spcBef>
                <a:spcPct val="0"/>
              </a:spcBef>
              <a:buFontTx/>
              <a:buChar char="•"/>
            </a:pPr>
            <a:r>
              <a:rPr kumimoji="0" lang="en-US" altLang="en-US" sz="1200" b="0" i="0" u="none" strike="noStrike" cap="none" normalizeH="0" baseline="0" dirty="0">
                <a:ln>
                  <a:noFill/>
                </a:ln>
                <a:solidFill>
                  <a:schemeClr val="tx1"/>
                </a:solidFill>
                <a:effectLst/>
                <a:latin typeface="Calibri" panose="020F0502020204030204" pitchFamily="34" charset="0"/>
              </a:rPr>
              <a:t>Initial timing work will take a half shift and will not impact g-2 operations.   Septa changes/moves would take a couple hours and be disruptive to g-2.  This work could be done when the experiment is not taking beam.</a:t>
            </a:r>
            <a:endParaRPr kumimoji="0" lang="en-US" altLang="en-US" sz="12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400" b="1" i="0" u="none" strike="noStrike" cap="none" normalizeH="0" baseline="0" dirty="0">
                <a:ln>
                  <a:noFill/>
                </a:ln>
                <a:solidFill>
                  <a:schemeClr val="tx1"/>
                </a:solidFill>
                <a:effectLst/>
                <a:latin typeface="Calibri" panose="020F0502020204030204" pitchFamily="34" charset="0"/>
              </a:rPr>
              <a:t>Ap0 chipmunk measurements </a:t>
            </a:r>
            <a:r>
              <a:rPr kumimoji="0" lang="en-US" altLang="en-US" sz="1400" b="0" i="0" u="none" strike="noStrike" cap="none" normalizeH="0" baseline="0" dirty="0">
                <a:ln>
                  <a:noFill/>
                </a:ln>
                <a:solidFill>
                  <a:schemeClr val="tx1"/>
                </a:solidFill>
                <a:effectLst/>
                <a:latin typeface="Calibri" panose="020F0502020204030204" pitchFamily="34" charset="0"/>
              </a:rPr>
              <a:t>(</a:t>
            </a:r>
            <a:r>
              <a:rPr kumimoji="0" lang="en-US" altLang="en-US" sz="1400" b="0" i="0" u="none" strike="noStrike" cap="none" normalizeH="0" baseline="0" dirty="0" err="1">
                <a:ln>
                  <a:noFill/>
                </a:ln>
                <a:solidFill>
                  <a:schemeClr val="tx1"/>
                </a:solidFill>
                <a:effectLst/>
                <a:latin typeface="Calibri" panose="020F0502020204030204" pitchFamily="34" charset="0"/>
              </a:rPr>
              <a:t>Drendel</a:t>
            </a:r>
            <a:r>
              <a:rPr kumimoji="0" lang="en-US" altLang="en-US" sz="1400" b="0" i="0" u="none" strike="noStrike" cap="none" normalizeH="0" baseline="0" dirty="0">
                <a:ln>
                  <a:noFill/>
                </a:ln>
                <a:solidFill>
                  <a:schemeClr val="tx1"/>
                </a:solidFill>
                <a:effectLst/>
                <a:latin typeface="Calibri" panose="020F0502020204030204" pitchFamily="34" charset="0"/>
              </a:rPr>
              <a:t>):   Transparent to </a:t>
            </a:r>
            <a:r>
              <a:rPr kumimoji="0" lang="en-US" altLang="en-US" sz="1400" b="0" i="0" u="none" strike="noStrike" cap="none" normalizeH="0" baseline="0" dirty="0" err="1">
                <a:ln>
                  <a:noFill/>
                </a:ln>
                <a:solidFill>
                  <a:schemeClr val="tx1"/>
                </a:solidFill>
                <a:effectLst/>
                <a:latin typeface="Calibri" panose="020F0502020204030204" pitchFamily="34" charset="0"/>
              </a:rPr>
              <a:t>operatiosn</a:t>
            </a:r>
            <a:endParaRPr kumimoji="0" lang="en-US" altLang="en-US" sz="1400" b="0" i="0" u="none" strike="noStrike" cap="none" normalizeH="0" baseline="0" dirty="0">
              <a:ln>
                <a:noFill/>
              </a:ln>
              <a:solidFill>
                <a:schemeClr val="tx1"/>
              </a:solidFill>
              <a:effectLst/>
              <a:latin typeface="Calibri" panose="020F0502020204030204" pitchFamily="34" charset="0"/>
            </a:endParaRPr>
          </a:p>
          <a:p>
            <a:pPr marL="857250" lvl="2" indent="0" defTabSz="914400">
              <a:spcBef>
                <a:spcPct val="0"/>
              </a:spcBef>
              <a:buFontTx/>
              <a:buChar char="•"/>
            </a:pPr>
            <a:r>
              <a:rPr kumimoji="0" lang="en-US" altLang="en-US" sz="1200" b="0" i="0" u="none" strike="noStrike" cap="none" normalizeH="0" baseline="0" dirty="0">
                <a:ln>
                  <a:noFill/>
                </a:ln>
                <a:solidFill>
                  <a:schemeClr val="tx1"/>
                </a:solidFill>
                <a:effectLst/>
                <a:latin typeface="Calibri" panose="020F0502020204030204" pitchFamily="34" charset="0"/>
              </a:rPr>
              <a:t>Data is being be collected with a set of temporary chipmunks in various configurations.  At this time, this work is completely transparent to operations.  </a:t>
            </a:r>
            <a:endParaRPr kumimoji="0" lang="en-US" altLang="en-US" sz="12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400" b="1" i="0" u="none" strike="noStrike" cap="none" normalizeH="0" baseline="0" dirty="0">
                <a:ln>
                  <a:noFill/>
                </a:ln>
                <a:solidFill>
                  <a:schemeClr val="tx1"/>
                </a:solidFill>
                <a:effectLst/>
                <a:latin typeface="Calibri" panose="020F0502020204030204" pitchFamily="34" charset="0"/>
              </a:rPr>
              <a:t>Delivery Ring Tune Measurement work </a:t>
            </a:r>
            <a:r>
              <a:rPr kumimoji="0" lang="en-US" altLang="en-US" sz="1400" b="0" i="0" u="none" strike="noStrike" cap="none" normalizeH="0" baseline="0" dirty="0">
                <a:ln>
                  <a:noFill/>
                </a:ln>
                <a:solidFill>
                  <a:schemeClr val="tx1"/>
                </a:solidFill>
                <a:effectLst/>
                <a:latin typeface="Calibri" panose="020F0502020204030204" pitchFamily="34" charset="0"/>
              </a:rPr>
              <a:t>(</a:t>
            </a:r>
            <a:r>
              <a:rPr kumimoji="0" lang="en-US" altLang="en-US" sz="1400" b="0" i="0" u="none" strike="noStrike" cap="none" normalizeH="0" baseline="0" dirty="0" err="1">
                <a:ln>
                  <a:noFill/>
                </a:ln>
                <a:solidFill>
                  <a:schemeClr val="tx1"/>
                </a:solidFill>
                <a:effectLst/>
                <a:latin typeface="Calibri" panose="020F0502020204030204" pitchFamily="34" charset="0"/>
              </a:rPr>
              <a:t>Scarpine</a:t>
            </a:r>
            <a:r>
              <a:rPr kumimoji="0" lang="en-US" altLang="en-US" sz="1400" b="0" i="0" u="none" strike="noStrike" cap="none" normalizeH="0" baseline="0" dirty="0">
                <a:ln>
                  <a:noFill/>
                </a:ln>
                <a:solidFill>
                  <a:schemeClr val="tx1"/>
                </a:solidFill>
                <a:effectLst/>
                <a:latin typeface="Calibri" panose="020F0502020204030204" pitchFamily="34" charset="0"/>
              </a:rPr>
              <a:t>).   Requires 8 GeV operations.</a:t>
            </a:r>
            <a:endParaRPr kumimoji="0" lang="en-US" altLang="en-US" sz="14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400" b="1" i="0" u="none" strike="noStrike" cap="none" normalizeH="0" baseline="0" dirty="0">
                <a:ln>
                  <a:noFill/>
                </a:ln>
                <a:solidFill>
                  <a:schemeClr val="tx1"/>
                </a:solidFill>
                <a:effectLst/>
                <a:latin typeface="Calibri" panose="020F0502020204030204" pitchFamily="34" charset="0"/>
              </a:rPr>
              <a:t>Dispersion in RR-Target </a:t>
            </a:r>
            <a:r>
              <a:rPr kumimoji="0" lang="en-US" altLang="en-US" sz="1400" b="0" i="0" u="none" strike="noStrike" cap="none" normalizeH="0" baseline="0" dirty="0">
                <a:ln>
                  <a:noFill/>
                </a:ln>
                <a:solidFill>
                  <a:schemeClr val="tx1"/>
                </a:solidFill>
                <a:effectLst/>
                <a:latin typeface="Calibri" panose="020F0502020204030204" pitchFamily="34" charset="0"/>
              </a:rPr>
              <a:t>(</a:t>
            </a:r>
            <a:r>
              <a:rPr kumimoji="0" lang="en-US" altLang="en-US" sz="1400" b="0" i="0" u="none" strike="noStrike" cap="none" normalizeH="0" baseline="0" dirty="0" err="1">
                <a:ln>
                  <a:noFill/>
                </a:ln>
                <a:solidFill>
                  <a:schemeClr val="tx1"/>
                </a:solidFill>
                <a:effectLst/>
                <a:latin typeface="Calibri" panose="020F0502020204030204" pitchFamily="34" charset="0"/>
              </a:rPr>
              <a:t>Nagaslaev</a:t>
            </a:r>
            <a:r>
              <a:rPr kumimoji="0" lang="en-US" altLang="en-US" sz="1400" b="0" i="0" u="none" strike="noStrike" cap="none" normalizeH="0" baseline="0" dirty="0">
                <a:ln>
                  <a:noFill/>
                </a:ln>
                <a:solidFill>
                  <a:schemeClr val="tx1"/>
                </a:solidFill>
                <a:effectLst/>
                <a:latin typeface="Calibri" panose="020F0502020204030204" pitchFamily="34" charset="0"/>
              </a:rPr>
              <a:t>, Adamson).  Destructive study. </a:t>
            </a:r>
            <a:r>
              <a:rPr lang="en-US" altLang="en-US" sz="1400" dirty="0">
                <a:latin typeface="Calibri" panose="020F0502020204030204" pitchFamily="34" charset="0"/>
              </a:rPr>
              <a:t> 2-4 hours</a:t>
            </a:r>
          </a:p>
          <a:p>
            <a:pPr marL="857250" lvl="2" indent="0" defTabSz="914400">
              <a:spcBef>
                <a:spcPct val="0"/>
              </a:spcBef>
              <a:buFontTx/>
              <a:buChar char="•"/>
            </a:pPr>
            <a:r>
              <a:rPr kumimoji="0" lang="en-US" altLang="en-US" sz="1200" b="0" i="0" u="none" strike="noStrike" cap="none" normalizeH="0" baseline="0" dirty="0">
                <a:ln>
                  <a:noFill/>
                </a:ln>
                <a:solidFill>
                  <a:schemeClr val="tx1"/>
                </a:solidFill>
                <a:effectLst/>
                <a:latin typeface="Calibri" panose="020F0502020204030204" pitchFamily="34" charset="0"/>
              </a:rPr>
              <a:t>Primary 8GeV transport beam line RR-Target. We need to establish a procedure for the dispersion measurement in this line. We will have to do transfers in a slow manner, kind of 20 sec between transfers and run the waterfall display in the RR for each transfer. We will also modify the RF frequency in RR so that the beam will be slightly off momentum. This change doesn't necessarily impact the yield on the target, but may result in increased beam losses, while tuning. This study is opportunistic. Time estimate is 2-4 hours.  Will impact the beam delivery to g-2, so needs to be aligned with their planning.</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25086058"/>
      </p:ext>
    </p:extLst>
  </p:cSld>
  <p:clrMapOvr>
    <a:masterClrMapping/>
  </p:clrMapOvr>
</p:sld>
</file>

<file path=ppt/theme/theme1.xml><?xml version="1.0" encoding="utf-8"?>
<a:theme xmlns:a="http://schemas.openxmlformats.org/drawingml/2006/main" name="FermilabTempate">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FermilabTempate</Template>
  <TotalTime>331689</TotalTime>
  <Words>137</Words>
  <Application>Microsoft Office PowerPoint</Application>
  <PresentationFormat>On-screen Show (4:3)</PresentationFormat>
  <Paragraphs>60</Paragraphs>
  <Slides>5</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vt:i4>
      </vt:variant>
    </vt:vector>
  </HeadingPairs>
  <TitlesOfParts>
    <vt:vector size="12" baseType="lpstr">
      <vt:lpstr>MS PGothic</vt:lpstr>
      <vt:lpstr>MS PGothic</vt:lpstr>
      <vt:lpstr>Arial</vt:lpstr>
      <vt:lpstr>Calibri</vt:lpstr>
      <vt:lpstr>Helvetica</vt:lpstr>
      <vt:lpstr>FermilabTempate</vt:lpstr>
      <vt:lpstr>Fermilab: Footer Only</vt:lpstr>
      <vt:lpstr>Muon Campus Status</vt:lpstr>
      <vt:lpstr>Beam to g-2 this week</vt:lpstr>
      <vt:lpstr>This week</vt:lpstr>
      <vt:lpstr>Thursday Shutdown Work</vt:lpstr>
      <vt:lpstr>Upcoming Studies</vt:lpstr>
    </vt:vector>
  </TitlesOfParts>
  <Company>Fermilab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Delivery Ring AIP Update</dc:title>
  <dc:creator>Gerald E. Annala x3804 06541N</dc:creator>
  <cp:lastModifiedBy>Brian E Drendel</cp:lastModifiedBy>
  <cp:revision>521</cp:revision>
  <cp:lastPrinted>2016-10-17T16:36:40Z</cp:lastPrinted>
  <dcterms:created xsi:type="dcterms:W3CDTF">2014-12-17T13:45:40Z</dcterms:created>
  <dcterms:modified xsi:type="dcterms:W3CDTF">2018-04-06T13:21:33Z</dcterms:modified>
</cp:coreProperties>
</file>