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5"/>
  </p:notesMasterIdLst>
  <p:handoutMasterIdLst>
    <p:handoutMasterId r:id="rId6"/>
  </p:handoutMasterIdLst>
  <p:sldIdLst>
    <p:sldId id="303" r:id="rId2"/>
    <p:sldId id="301" r:id="rId3"/>
    <p:sldId id="305" r:id="rId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142">
          <p15:clr>
            <a:srgbClr val="A4A3A4"/>
          </p15:clr>
        </p15:guide>
        <p15:guide id="2" orient="horz" pos="4027">
          <p15:clr>
            <a:srgbClr val="A4A3A4"/>
          </p15:clr>
        </p15:guide>
        <p15:guide id="3" orient="horz" pos="1698">
          <p15:clr>
            <a:srgbClr val="A4A3A4"/>
          </p15:clr>
        </p15:guide>
        <p15:guide id="4" orient="horz" pos="152">
          <p15:clr>
            <a:srgbClr val="A4A3A4"/>
          </p15:clr>
        </p15:guide>
        <p15:guide id="5" orient="horz" pos="2790">
          <p15:clr>
            <a:srgbClr val="A4A3A4"/>
          </p15:clr>
        </p15:guide>
        <p15:guide id="6" orient="horz" pos="604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0504E"/>
    <a:srgbClr val="4E4E4E"/>
    <a:srgbClr val="404040"/>
    <a:srgbClr val="004C97"/>
    <a:srgbClr val="63666A"/>
    <a:srgbClr val="99D6EA"/>
    <a:srgbClr val="505050"/>
    <a:srgbClr val="A7A8AA"/>
    <a:srgbClr val="003087"/>
    <a:srgbClr val="0F2D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32" autoAdjust="0"/>
    <p:restoredTop sz="93060"/>
  </p:normalViewPr>
  <p:slideViewPr>
    <p:cSldViewPr snapToGrid="0" snapToObjects="1" showGuides="1">
      <p:cViewPr varScale="1">
        <p:scale>
          <a:sx n="89" d="100"/>
          <a:sy n="89" d="100"/>
        </p:scale>
        <p:origin x="952" y="168"/>
      </p:cViewPr>
      <p:guideLst>
        <p:guide orient="horz" pos="4142"/>
        <p:guide orient="horz" pos="4027"/>
        <p:guide orient="horz" pos="1698"/>
        <p:guide orient="horz" pos="152"/>
        <p:guide orient="horz" pos="2790"/>
        <p:guide orient="horz" pos="604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4/9/18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4/9/18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95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3894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4" y="4963772"/>
            <a:ext cx="8499231" cy="1529241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896936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951841"/>
            <a:ext cx="8499232" cy="1003049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32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16" b="25769"/>
          <a:stretch/>
        </p:blipFill>
        <p:spPr>
          <a:xfrm>
            <a:off x="-17762" y="817011"/>
            <a:ext cx="9189720" cy="2966102"/>
          </a:xfrm>
          <a:prstGeom prst="rect">
            <a:avLst/>
          </a:prstGeom>
        </p:spPr>
      </p:pic>
      <p:pic>
        <p:nvPicPr>
          <p:cNvPr id="14" name="Picture 13" descr="FermiLogoBar_DOE_KO_horiz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1" y="249843"/>
            <a:ext cx="9010786" cy="301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971550"/>
            <a:ext cx="8672513" cy="50593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38694745-97D1-6349-ABC2-8ECA852A41B9}" type="datetime1">
              <a:rPr lang="en-US" smtClean="0"/>
              <a:t>4/9/18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SCD Computing Summary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971550"/>
            <a:ext cx="4206240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2" y="971550"/>
            <a:ext cx="4215383" cy="3633788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71D2CB3E-FFD9-A545-9F8F-D708E2D48B95}" type="datetime1">
              <a:rPr lang="en-US" smtClean="0"/>
              <a:t>4/9/18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211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SCD Computing Summary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958849"/>
            <a:ext cx="3027894" cy="50226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2" y="958850"/>
            <a:ext cx="5347605" cy="50226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6504213"/>
            <a:ext cx="675368" cy="241300"/>
          </a:xfrm>
        </p:spPr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6DFE70A7-B969-1F47-BC1B-95E0BE8AB475}" type="datetime1">
              <a:rPr lang="en-US" smtClean="0"/>
              <a:t>4/9/18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1" y="6504213"/>
            <a:ext cx="6262119" cy="250031"/>
          </a:xfrm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/>
              <a:t>SCD Computing Summary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smtClean="0"/>
            </a:lvl1pPr>
          </a:lstStyle>
          <a:p>
            <a:pPr>
              <a:defRPr/>
            </a:pPr>
            <a:fld id="{979A04A2-726F-2143-A443-7788AF271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4026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971550"/>
            <a:ext cx="8686800" cy="3726717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6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7B895B9-E88A-164A-ABCD-C68821B5A798}" type="datetime1">
              <a:rPr lang="en-US" smtClean="0"/>
              <a:t>4/9/18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6504213"/>
            <a:ext cx="6251958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SCD Computing Summary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6504213"/>
            <a:ext cx="675368" cy="241300"/>
          </a:xfrm>
        </p:spPr>
        <p:txBody>
          <a:bodyPr/>
          <a:lstStyle/>
          <a:p>
            <a:pPr>
              <a:defRPr/>
            </a:pPr>
            <a:fld id="{F5320D4A-48B0-5A4D-B903-0E20961D9ACF}" type="datetime1">
              <a:rPr lang="en-US" smtClean="0"/>
              <a:t>4/9/18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2" y="6504213"/>
            <a:ext cx="6260399" cy="242873"/>
          </a:xfrm>
        </p:spPr>
        <p:txBody>
          <a:bodyPr/>
          <a:lstStyle/>
          <a:p>
            <a:pPr>
              <a:defRPr/>
            </a:pPr>
            <a:r>
              <a:rPr lang="en-US"/>
              <a:t>SCD Computing Summary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254000"/>
            <a:ext cx="8675688" cy="5802923"/>
          </a:xfrm>
          <a:prstGeom prst="rect">
            <a:avLst/>
          </a:prstGeom>
        </p:spPr>
        <p:txBody>
          <a:bodyPr vert="horz"/>
          <a:lstStyle>
            <a:lvl1pPr>
              <a:defRPr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AA4491-7EAA-A047-B38A-7A9F83EB1B94}" type="datetime1">
              <a:rPr lang="en-US" smtClean="0"/>
              <a:t>4/9/18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6504213"/>
            <a:ext cx="6272278" cy="242873"/>
          </a:xfrm>
        </p:spPr>
        <p:txBody>
          <a:bodyPr/>
          <a:lstStyle/>
          <a:p>
            <a:pPr>
              <a:defRPr/>
            </a:pPr>
            <a:r>
              <a:rPr lang="en-US"/>
              <a:t>SCD Computing Summary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251752"/>
            <a:ext cx="8686800" cy="427877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8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71556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972176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4448801"/>
            <a:ext cx="1600200" cy="160020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6504213"/>
            <a:ext cx="675368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A7F0AAD5-7682-544D-AEC3-732D1A55A8DD}" type="datetime1">
              <a:rPr lang="en-US" smtClean="0"/>
              <a:t>4/9/18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6504213"/>
            <a:ext cx="6260399" cy="2428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12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SCD Computing Summary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6504213"/>
            <a:ext cx="414338" cy="23728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3" y="4477484"/>
            <a:ext cx="1076325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215900" y="6258863"/>
            <a:ext cx="8699500" cy="197990"/>
            <a:chOff x="600217" y="6258863"/>
            <a:chExt cx="8297721" cy="188846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6" descr="FermiLogo_RGB_NALBlue.png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58863"/>
              <a:ext cx="1044157" cy="1888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ifemon.fnal.gov/monitor/dashboard/db/scd-summary-fif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ifemon-pp.fnal.gov/dashboard/db/scd-summary-cm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28600" y="5043802"/>
            <a:ext cx="8686800" cy="955636"/>
          </a:xfrm>
        </p:spPr>
        <p:txBody>
          <a:bodyPr/>
          <a:lstStyle/>
          <a:p>
            <a:r>
              <a:rPr lang="en-US" sz="1400" dirty="0">
                <a:hlinkClick r:id="rId3"/>
              </a:rPr>
              <a:t>Computing security scans shut down dcache for 5 </a:t>
            </a:r>
            <a:r>
              <a:rPr lang="en-US" sz="1400">
                <a:hlinkClick r:id="rId3"/>
              </a:rPr>
              <a:t>hours yesterday</a:t>
            </a:r>
            <a:endParaRPr lang="en-US" sz="1400" dirty="0">
              <a:hlinkClick r:id="rId3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SCD Computing Summary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FIFE Operations (combined offsite and onsite)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001E8A83-04D0-964E-B6F7-C89BB6318965}" type="datetime1">
              <a:rPr lang="en-US" smtClean="0"/>
              <a:t>4/9/18</a:t>
            </a:fld>
            <a:endParaRPr lang="en-US" dirty="0"/>
          </a:p>
        </p:txBody>
      </p:sp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105A2DFC-5BE5-EF4E-8D5C-C0178FED17A2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4"/>
          <a:srcRect t="6982" b="69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68038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686800" cy="1091259"/>
          </a:xfrm>
        </p:spPr>
        <p:txBody>
          <a:bodyPr/>
          <a:lstStyle/>
          <a:p>
            <a:endParaRPr lang="en-US" dirty="0">
              <a:hlinkClick r:id="rId3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SCD Computing Summary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CMS Operations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343BA086-CF1F-384F-8FCC-7210CC12EC44}" type="datetime1">
              <a:rPr lang="en-US" smtClean="0"/>
              <a:t>4/9/18</a:t>
            </a:fld>
            <a:endParaRPr lang="en-US" dirty="0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AEFD5C02-175D-1846-9819-AEC9937E34DE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4"/>
          <a:srcRect t="8946" b="89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2790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082622-A24B-C04C-9421-6A6A84B7D32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A1824-ECCB-154F-9C4D-7D99F2D757A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fld id="{D7B895B9-E88A-164A-ABCD-C68821B5A798}" type="datetime1">
              <a:rPr lang="en-US" smtClean="0"/>
              <a:t>4/9/18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D1A66-E22A-F04F-98F5-9A17BFC91D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SCD Computing Summary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950EF9-BFED-8C43-A1F2-3F42373398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F6CC550-3EA3-1246-882E-4224EFA66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efficiency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53432EE4-E2FB-2445-A548-9C2D72571A6E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8626" b="86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29785394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8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FNAL_PowerPoint_4x3_100716</Template>
  <TotalTime>39872</TotalTime>
  <Words>39</Words>
  <Application>Microsoft Macintosh PowerPoint</Application>
  <PresentationFormat>On-screen Show (4:3)</PresentationFormat>
  <Paragraphs>15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ＭＳ Ｐゴシック</vt:lpstr>
      <vt:lpstr>Arial</vt:lpstr>
      <vt:lpstr>Calibri</vt:lpstr>
      <vt:lpstr>Geneva</vt:lpstr>
      <vt:lpstr>Helvetica</vt:lpstr>
      <vt:lpstr>Fermilab_PPT_090815</vt:lpstr>
      <vt:lpstr>FIFE Operations (combined offsite and onsite)</vt:lpstr>
      <vt:lpstr>CMS Operations</vt:lpstr>
      <vt:lpstr>Overall efficiency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128</cp:revision>
  <cp:lastPrinted>2014-01-20T19:40:21Z</cp:lastPrinted>
  <dcterms:created xsi:type="dcterms:W3CDTF">2016-11-14T19:42:34Z</dcterms:created>
  <dcterms:modified xsi:type="dcterms:W3CDTF">2018-04-09T18:10:51Z</dcterms:modified>
</cp:coreProperties>
</file>