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6.png" ContentType="image/png"/>
  <Override PartName="/ppt/media/image15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4.png" ContentType="image/png"/>
  <Override PartName="/ppt/media/image3.png" ContentType="image/png"/>
  <Override PartName="/ppt/media/image2.jpeg" ContentType="image/jpeg"/>
  <Override PartName="/ppt/media/image1.png" ContentType="image/png"/>
  <Override PartName="/ppt/media/image5.png" ContentType="image/png"/>
  <Override PartName="/ppt/media/image10.png" ContentType="image/png"/>
  <Override PartName="/ppt/media/image6.png" ContentType="image/png"/>
  <Override PartName="/ppt/media/image9.jpeg" ContentType="image/jpeg"/>
  <Override PartName="/ppt/media/image7.png" ContentType="image/png"/>
  <Override PartName="/ppt/media/image8.png" ContentType="image/pn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" name="" descr=""/>
          <p:cNvPicPr/>
          <p:nvPr/>
        </p:nvPicPr>
        <p:blipFill>
          <a:blip r:embed="rId2"/>
          <a:stretch/>
        </p:blipFill>
        <p:spPr>
          <a:xfrm>
            <a:off x="2079360" y="1604520"/>
            <a:ext cx="4984560" cy="397728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/>
        </p:blipFill>
        <p:spPr>
          <a:xfrm>
            <a:off x="2079360" y="1604520"/>
            <a:ext cx="498456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5" name="" descr=""/>
          <p:cNvPicPr/>
          <p:nvPr/>
        </p:nvPicPr>
        <p:blipFill>
          <a:blip r:embed="rId2"/>
          <a:stretch/>
        </p:blipFill>
        <p:spPr>
          <a:xfrm>
            <a:off x="2079360" y="1604520"/>
            <a:ext cx="4984560" cy="3977280"/>
          </a:xfrm>
          <a:prstGeom prst="rect">
            <a:avLst/>
          </a:prstGeom>
          <a:ln>
            <a:noFill/>
          </a:ln>
        </p:spPr>
      </p:pic>
      <p:pic>
        <p:nvPicPr>
          <p:cNvPr id="76" name="" descr=""/>
          <p:cNvPicPr/>
          <p:nvPr/>
        </p:nvPicPr>
        <p:blipFill>
          <a:blip r:embed="rId3"/>
          <a:stretch/>
        </p:blipFill>
        <p:spPr>
          <a:xfrm>
            <a:off x="2079360" y="1604520"/>
            <a:ext cx="498456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image1.png" descr=""/>
          <p:cNvPicPr/>
          <p:nvPr/>
        </p:nvPicPr>
        <p:blipFill>
          <a:blip r:embed="rId2"/>
          <a:stretch/>
        </p:blipFill>
        <p:spPr>
          <a:xfrm>
            <a:off x="0" y="0"/>
            <a:ext cx="9140040" cy="6854040"/>
          </a:xfrm>
          <a:prstGeom prst="rect">
            <a:avLst/>
          </a:prstGeom>
          <a:ln w="12600">
            <a:noFill/>
          </a:ln>
        </p:spPr>
      </p:pic>
      <p:sp>
        <p:nvSpPr>
          <p:cNvPr id="1" name="CustomShape 1"/>
          <p:cNvSpPr/>
          <p:nvPr/>
        </p:nvSpPr>
        <p:spPr>
          <a:xfrm>
            <a:off x="-17640" y="0"/>
            <a:ext cx="9185760" cy="892800"/>
          </a:xfrm>
          <a:prstGeom prst="rect">
            <a:avLst/>
          </a:prstGeom>
          <a:solidFill>
            <a:srgbClr val="004c97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" name="image4.jpg" descr=""/>
          <p:cNvPicPr/>
          <p:nvPr/>
        </p:nvPicPr>
        <p:blipFill>
          <a:blip r:embed="rId3"/>
          <a:srcRect l="0" t="25816" r="0" b="25771"/>
          <a:stretch/>
        </p:blipFill>
        <p:spPr>
          <a:xfrm>
            <a:off x="-17640" y="816840"/>
            <a:ext cx="9185760" cy="2962080"/>
          </a:xfrm>
          <a:prstGeom prst="rect">
            <a:avLst/>
          </a:prstGeom>
          <a:ln w="12600">
            <a:noFill/>
          </a:ln>
        </p:spPr>
      </p:pic>
      <p:pic>
        <p:nvPicPr>
          <p:cNvPr id="3" name="image5.png" descr=""/>
          <p:cNvPicPr/>
          <p:nvPr/>
        </p:nvPicPr>
        <p:blipFill>
          <a:blip r:embed="rId4"/>
          <a:stretch/>
        </p:blipFill>
        <p:spPr>
          <a:xfrm>
            <a:off x="-17640" y="249840"/>
            <a:ext cx="9006840" cy="298080"/>
          </a:xfrm>
          <a:prstGeom prst="rect">
            <a:avLst/>
          </a:prstGeom>
          <a:ln w="12600">
            <a:noFill/>
          </a:ln>
        </p:spPr>
      </p:pic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 edit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title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text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1.png" descr=""/>
          <p:cNvPicPr/>
          <p:nvPr/>
        </p:nvPicPr>
        <p:blipFill>
          <a:blip r:embed="rId2"/>
          <a:stretch/>
        </p:blipFill>
        <p:spPr>
          <a:xfrm>
            <a:off x="0" y="0"/>
            <a:ext cx="9140040" cy="6854040"/>
          </a:xfrm>
          <a:prstGeom prst="rect">
            <a:avLst/>
          </a:prstGeom>
          <a:ln w="12600"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 to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edit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title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text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hyperlink" Target="https://cdcvs.fnal.gov/redmine/projects/artg4tk" TargetMode="External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342000" y="5045760"/>
            <a:ext cx="8495280" cy="138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Hans Wenzel</a:t>
            </a:r>
            <a:r>
              <a:rPr b="0" lang="en-US" sz="20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10</a:t>
            </a:r>
            <a:r>
              <a:rPr b="0" lang="en-US" sz="2000" spc="-1" strike="noStrike" baseline="101000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</a:t>
            </a:r>
            <a:r>
              <a:rPr b="0" lang="en-US" sz="20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April 2018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CustomShape 2"/>
          <p:cNvSpPr/>
          <p:nvPr/>
        </p:nvSpPr>
        <p:spPr>
          <a:xfrm>
            <a:off x="342000" y="4209120"/>
            <a:ext cx="8495280" cy="4845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LArG4 refactoring status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CustomShape 3"/>
          <p:cNvSpPr/>
          <p:nvPr/>
        </p:nvSpPr>
        <p:spPr>
          <a:xfrm>
            <a:off x="3546720" y="3206160"/>
            <a:ext cx="88200" cy="4575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" name="CustomShape 4"/>
          <p:cNvSpPr/>
          <p:nvPr/>
        </p:nvSpPr>
        <p:spPr>
          <a:xfrm>
            <a:off x="4677480" y="1936080"/>
            <a:ext cx="88200" cy="4575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1" name="Picture 5" descr=""/>
          <p:cNvPicPr/>
          <p:nvPr/>
        </p:nvPicPr>
        <p:blipFill>
          <a:blip r:embed="rId1"/>
          <a:stretch/>
        </p:blipFill>
        <p:spPr>
          <a:xfrm>
            <a:off x="0" y="800640"/>
            <a:ext cx="9140040" cy="3156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274320" y="457200"/>
            <a:ext cx="8432280" cy="34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GDML(+ extensions): a complete description of detector configuration (at runtime)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CustomShape 2"/>
          <p:cNvSpPr/>
          <p:nvPr/>
        </p:nvSpPr>
        <p:spPr>
          <a:xfrm>
            <a:off x="457200" y="1371600"/>
            <a:ext cx="8045640" cy="239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Materials, volumes etc….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Assign step-limits to specific volumes.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Optical properties (bulk and surface)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Assignment of sensitive detectors of predefined type to logical volumes→ automatically trigger the creation and filling of the appropriate hit collections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Assignment of optical surfaces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Visualization attributes (color, solid,….)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Makes use of formulas and loops to keep gdml file compact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Homogeneous electric field (no electric field→  no separation of charge)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CustomShape 3"/>
          <p:cNvSpPr/>
          <p:nvPr/>
        </p:nvSpPr>
        <p:spPr>
          <a:xfrm>
            <a:off x="456480" y="4335480"/>
            <a:ext cx="8321040" cy="60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365760" y="914400"/>
            <a:ext cx="8411760" cy="60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7" name="" descr=""/>
          <p:cNvPicPr/>
          <p:nvPr/>
        </p:nvPicPr>
        <p:blipFill>
          <a:blip r:embed="rId1"/>
          <a:stretch/>
        </p:blipFill>
        <p:spPr>
          <a:xfrm>
            <a:off x="150120" y="1188720"/>
            <a:ext cx="8993880" cy="4754880"/>
          </a:xfrm>
          <a:prstGeom prst="rect">
            <a:avLst/>
          </a:prstGeom>
          <a:ln>
            <a:noFill/>
          </a:ln>
        </p:spPr>
      </p:pic>
      <p:sp>
        <p:nvSpPr>
          <p:cNvPr id="198" name="CustomShape 2"/>
          <p:cNvSpPr/>
          <p:nvPr/>
        </p:nvSpPr>
        <p:spPr>
          <a:xfrm rot="20520000">
            <a:off x="7454520" y="3237840"/>
            <a:ext cx="1388160" cy="35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Calori</a:t>
            </a: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meter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CustomShape 3"/>
          <p:cNvSpPr/>
          <p:nvPr/>
        </p:nvSpPr>
        <p:spPr>
          <a:xfrm>
            <a:off x="468000" y="5078880"/>
            <a:ext cx="964080" cy="35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Tracker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CustomShape 4"/>
          <p:cNvSpPr/>
          <p:nvPr/>
        </p:nvSpPr>
        <p:spPr>
          <a:xfrm rot="20532000">
            <a:off x="2298960" y="2458080"/>
            <a:ext cx="1670760" cy="35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PhotoDetector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5"/>
          <p:cNvSpPr/>
          <p:nvPr/>
        </p:nvSpPr>
        <p:spPr>
          <a:xfrm>
            <a:off x="6134040" y="3963960"/>
            <a:ext cx="2861280" cy="35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SimEnergyDeposit (TPC)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E-field → Sc. and Ionization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6"/>
          <p:cNvSpPr/>
          <p:nvPr/>
        </p:nvSpPr>
        <p:spPr>
          <a:xfrm>
            <a:off x="5527440" y="4740480"/>
            <a:ext cx="3340080" cy="61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SimEnergyDeposit</a:t>
            </a:r>
            <a:endParaRPr b="0" lang="en-US" sz="1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(surrounding liquid Ar no E-Field → only Scintillation)</a:t>
            </a:r>
            <a:endParaRPr b="0" lang="en-US" sz="1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CustomShape 7"/>
          <p:cNvSpPr/>
          <p:nvPr/>
        </p:nvSpPr>
        <p:spPr>
          <a:xfrm>
            <a:off x="5875920" y="2095200"/>
            <a:ext cx="964080" cy="35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Tracke</a:t>
            </a: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TextShape 8"/>
          <p:cNvSpPr txBox="1"/>
          <p:nvPr/>
        </p:nvSpPr>
        <p:spPr>
          <a:xfrm>
            <a:off x="182880" y="128880"/>
            <a:ext cx="9187560" cy="60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Example: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https://cdcvs.fnal.gov/redmine/projects/artg4tk/repository/revisions/develop/entry/gdml/lArDet.gdml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914400" y="969120"/>
            <a:ext cx="7267320" cy="5248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      </a:t>
            </a: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&lt;volume name="volTPCActiveInner"&gt;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  <a:ea typeface="Courier New"/>
            </a:endParaRPr>
          </a:p>
          <a:p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          </a:t>
            </a: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&lt;materialref ref="LAr"/&gt;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  <a:ea typeface="Courier New"/>
            </a:endParaRPr>
          </a:p>
          <a:p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          </a:t>
            </a: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&lt;solidref ref="TPCVolume"/&gt;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  <a:ea typeface="Courier New"/>
            </a:endParaRPr>
          </a:p>
          <a:p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          </a:t>
            </a: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&lt;auxiliary auxtype="SensDet" auxvalue="SimEnergyDeposit"/&gt;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  <a:ea typeface="Courier New"/>
            </a:endParaRPr>
          </a:p>
          <a:p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          </a:t>
            </a: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&lt;auxiliary auxtype="Color" auxvalue="Blue"/&gt;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  <a:ea typeface="Courier New"/>
            </a:endParaRPr>
          </a:p>
          <a:p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          </a:t>
            </a: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&lt;auxiliary auxtype="StepLimit" auxvalue="0.01"/&gt;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  <a:ea typeface="Courier New"/>
            </a:endParaRPr>
          </a:p>
          <a:p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          </a:t>
            </a: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&lt;auxiliary auxtype="Efield" auxvalue="1000."/&gt;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  <a:ea typeface="Courier New"/>
            </a:endParaRPr>
          </a:p>
          <a:p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          </a:t>
            </a: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&lt;loop for="i" from="0" to="num" step="1"&gt;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  <a:ea typeface="Courier New"/>
            </a:endParaRPr>
          </a:p>
          <a:p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              </a:t>
            </a: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&lt;physvol name="psenseWireVolume"&gt;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  <a:ea typeface="Courier New"/>
            </a:endParaRPr>
          </a:p>
          <a:p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                  </a:t>
            </a: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&lt;volumeref ref="SenseWire"/&gt;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  <a:ea typeface="Courier New"/>
            </a:endParaRPr>
          </a:p>
          <a:p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                  </a:t>
            </a: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&lt;position name="posijk"  unit="mm" x="-200.0+(i+1)*5." y="-199.8" z="0"/&gt;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  <a:ea typeface="Courier New"/>
            </a:endParaRPr>
          </a:p>
          <a:p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              </a:t>
            </a: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&lt;/physvol&gt;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  <a:ea typeface="Courier New"/>
            </a:endParaRPr>
          </a:p>
          <a:p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          </a:t>
            </a: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&lt;/loop&gt;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  <a:ea typeface="Courier New"/>
            </a:endParaRPr>
          </a:p>
          <a:p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      </a:t>
            </a: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&lt;/volume&gt;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  <a:ea typeface="Courier New"/>
            </a:endParaRPr>
          </a:p>
          <a:p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      </a:t>
            </a: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&lt;volume name="volPhotodetector"&gt;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  <a:ea typeface="Courier New"/>
            </a:endParaRPr>
          </a:p>
          <a:p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          </a:t>
            </a: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&lt;materialref ref="Silicon"/&gt;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  <a:ea typeface="Courier New"/>
            </a:endParaRPr>
          </a:p>
          <a:p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          </a:t>
            </a: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&lt;solidref ref="PhotoBox"/&gt;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  <a:ea typeface="Courier New"/>
            </a:endParaRPr>
          </a:p>
          <a:p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          </a:t>
            </a: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&lt;auxiliary auxtype="SensDet" auxvalue="PhotonDetector"/&gt;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  <a:ea typeface="Courier New"/>
            </a:endParaRPr>
          </a:p>
          <a:p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          </a:t>
            </a: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&lt;auxiliary auxtype="Color" auxvalue="Red"/&gt;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  <a:ea typeface="Courier New"/>
            </a:endParaRPr>
          </a:p>
          <a:p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          </a:t>
            </a: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&lt;auxiliary auxtype="Solid" auxvalue="True"/&gt;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  <a:ea typeface="Courier New"/>
            </a:endParaRPr>
          </a:p>
          <a:p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      </a:t>
            </a: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&lt;/volume&gt;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  <a:ea typeface="Courier New"/>
            </a:endParaRPr>
          </a:p>
          <a:p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      </a:t>
            </a: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&lt;volume name="volArgon"&gt;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  <a:ea typeface="Courier New"/>
            </a:endParaRPr>
          </a:p>
          <a:p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          </a:t>
            </a: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&lt;materialref ref="LAr"/&gt;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  <a:ea typeface="Courier New"/>
            </a:endParaRPr>
          </a:p>
          <a:p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          </a:t>
            </a: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&lt;solidref ref="ArgonVolume"/&gt;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  <a:ea typeface="Courier New"/>
            </a:endParaRPr>
          </a:p>
          <a:p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          </a:t>
            </a: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&lt;auxiliary auxtype="SensDet" auxvalue="SimEnergyDeposit"/&gt;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  <a:ea typeface="Courier New"/>
            </a:endParaRPr>
          </a:p>
          <a:p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          </a:t>
            </a: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&lt;auxiliary auxtype="Color" auxvalue="Yellow"/&gt;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  <a:ea typeface="Courier New"/>
            </a:endParaRPr>
          </a:p>
          <a:p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          </a:t>
            </a: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&lt;physvol name="pCalorimeterVolume"&gt;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  <a:ea typeface="Courier New"/>
            </a:endParaRPr>
          </a:p>
          <a:p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              </a:t>
            </a: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&lt;volumeref ref="volTPCActiveInner"/&gt;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  <a:ea typeface="Courier New"/>
            </a:endParaRPr>
          </a:p>
          <a:p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              </a:t>
            </a: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&lt;position name="Calpos" x="0" y="0" z="0"/&gt;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  <a:ea typeface="Courier New"/>
            </a:endParaRPr>
          </a:p>
          <a:p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          </a:t>
            </a: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&lt;/physvol&gt;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  <a:ea typeface="Courier New"/>
            </a:endParaRPr>
          </a:p>
          <a:p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          </a:t>
            </a: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&lt;physvol name="pvolPhotodetector"&gt;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  <a:ea typeface="Courier New"/>
            </a:endParaRPr>
          </a:p>
          <a:p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              </a:t>
            </a: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&lt;volumeref ref="volPhotodetector"/&gt;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  <a:ea typeface="Courier New"/>
            </a:endParaRPr>
          </a:p>
          <a:p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              </a:t>
            </a: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&lt;position name="photondetectorpos" unit="mm" x="0" y="391." z="0"/&gt;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  <a:ea typeface="Courier New"/>
            </a:endParaRPr>
          </a:p>
          <a:p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          </a:t>
            </a: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&lt;/physvol&gt;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  <a:ea typeface="Courier New"/>
            </a:endParaRPr>
          </a:p>
          <a:p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      </a:t>
            </a: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&lt;/volume&gt;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  <a:ea typeface="Courier New"/>
            </a:endParaRPr>
          </a:p>
          <a:p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  <a:ea typeface="Courier New"/>
            </a:endParaRPr>
          </a:p>
        </p:txBody>
      </p:sp>
      <p:sp>
        <p:nvSpPr>
          <p:cNvPr id="206" name="TextShape 2"/>
          <p:cNvSpPr txBox="1"/>
          <p:nvPr/>
        </p:nvSpPr>
        <p:spPr>
          <a:xfrm>
            <a:off x="363960" y="365760"/>
            <a:ext cx="5359320" cy="402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2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Assigning Sensitive detector to a volume: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" descr=""/>
          <p:cNvPicPr/>
          <p:nvPr/>
        </p:nvPicPr>
        <p:blipFill>
          <a:blip r:embed="rId1"/>
          <a:stretch/>
        </p:blipFill>
        <p:spPr>
          <a:xfrm>
            <a:off x="712800" y="2103120"/>
            <a:ext cx="7882560" cy="3888000"/>
          </a:xfrm>
          <a:prstGeom prst="rect">
            <a:avLst/>
          </a:prstGeom>
          <a:ln>
            <a:noFill/>
          </a:ln>
        </p:spPr>
      </p:pic>
      <p:sp>
        <p:nvSpPr>
          <p:cNvPr id="208" name="TextShape 1"/>
          <p:cNvSpPr txBox="1"/>
          <p:nvPr/>
        </p:nvSpPr>
        <p:spPr>
          <a:xfrm>
            <a:off x="361800" y="202320"/>
            <a:ext cx="7265880" cy="402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2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Running artg4tk and Resulting Hit Collections in the EDM</a:t>
            </a:r>
            <a:endParaRPr b="0" lang="en-US" sz="2200" spc="-1" strike="noStrike">
              <a:solidFill>
                <a:srgbClr val="0066c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TextShape 2"/>
          <p:cNvSpPr txBox="1"/>
          <p:nvPr/>
        </p:nvSpPr>
        <p:spPr>
          <a:xfrm>
            <a:off x="457200" y="1280160"/>
            <a:ext cx="2093400" cy="402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2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art -c lArDet.fcl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" descr=""/>
          <p:cNvPicPr/>
          <p:nvPr/>
        </p:nvPicPr>
        <p:blipFill>
          <a:blip r:embed="rId1"/>
          <a:stretch/>
        </p:blipFill>
        <p:spPr>
          <a:xfrm>
            <a:off x="2997720" y="98640"/>
            <a:ext cx="2854440" cy="6166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" descr=""/>
          <p:cNvPicPr/>
          <p:nvPr/>
        </p:nvPicPr>
        <p:blipFill>
          <a:blip r:embed="rId1"/>
          <a:stretch/>
        </p:blipFill>
        <p:spPr>
          <a:xfrm>
            <a:off x="91440" y="692640"/>
            <a:ext cx="3752640" cy="2233440"/>
          </a:xfrm>
          <a:prstGeom prst="rect">
            <a:avLst/>
          </a:prstGeom>
          <a:ln>
            <a:noFill/>
          </a:ln>
        </p:spPr>
      </p:pic>
      <p:pic>
        <p:nvPicPr>
          <p:cNvPr id="212" name="" descr=""/>
          <p:cNvPicPr/>
          <p:nvPr/>
        </p:nvPicPr>
        <p:blipFill>
          <a:blip r:embed="rId2"/>
          <a:stretch/>
        </p:blipFill>
        <p:spPr>
          <a:xfrm>
            <a:off x="4389120" y="640080"/>
            <a:ext cx="4079880" cy="2428200"/>
          </a:xfrm>
          <a:prstGeom prst="rect">
            <a:avLst/>
          </a:prstGeom>
          <a:ln>
            <a:noFill/>
          </a:ln>
        </p:spPr>
      </p:pic>
      <p:pic>
        <p:nvPicPr>
          <p:cNvPr id="213" name="" descr=""/>
          <p:cNvPicPr/>
          <p:nvPr/>
        </p:nvPicPr>
        <p:blipFill>
          <a:blip r:embed="rId3"/>
          <a:stretch/>
        </p:blipFill>
        <p:spPr>
          <a:xfrm>
            <a:off x="274320" y="3566160"/>
            <a:ext cx="3994560" cy="2377440"/>
          </a:xfrm>
          <a:prstGeom prst="rect">
            <a:avLst/>
          </a:prstGeom>
          <a:ln>
            <a:noFill/>
          </a:ln>
        </p:spPr>
      </p:pic>
      <p:pic>
        <p:nvPicPr>
          <p:cNvPr id="214" name="" descr=""/>
          <p:cNvPicPr/>
          <p:nvPr/>
        </p:nvPicPr>
        <p:blipFill>
          <a:blip r:embed="rId4"/>
          <a:stretch/>
        </p:blipFill>
        <p:spPr>
          <a:xfrm>
            <a:off x="4754880" y="3108960"/>
            <a:ext cx="3708360" cy="2872440"/>
          </a:xfrm>
          <a:prstGeom prst="rect">
            <a:avLst/>
          </a:prstGeom>
          <a:ln>
            <a:noFill/>
          </a:ln>
        </p:spPr>
      </p:pic>
      <p:sp>
        <p:nvSpPr>
          <p:cNvPr id="215" name="TextShape 1"/>
          <p:cNvSpPr txBox="1"/>
          <p:nvPr/>
        </p:nvSpPr>
        <p:spPr>
          <a:xfrm>
            <a:off x="7223760" y="5852160"/>
            <a:ext cx="123228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steplengt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520200" y="914400"/>
            <a:ext cx="8349480" cy="1688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Courier New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Requirements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Courier New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What does LArG4 do?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Courier New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How to refactor it status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thereof/ how to access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artg4tk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Courier New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Selection of physics list,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processes etc. fcl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parameters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Courier New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artg4tk how to run it.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Courier New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How to define a detector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gdml.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Courier New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Some results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Courier New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365760" y="365760"/>
            <a:ext cx="1145520" cy="43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Outline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520200" y="914400"/>
            <a:ext cx="8349480" cy="2887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Courier New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Separate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Simulation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from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digitization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detector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response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Courier New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Simulation: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Courier New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completely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depend on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tools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provided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by Geant4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use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provided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interfaces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(or work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with the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Geant4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collaborati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 to make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them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available),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make sure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that they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are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efficient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with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regards to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CPU and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memory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(profiling).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Courier New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Have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access to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all physics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lists and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physics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constructor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 and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processes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provided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by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GEANT4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Courier New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 able to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describe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complete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detector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systems →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liquid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Argon TPC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 just one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possible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sensitive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Detector.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Courier New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Read out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optical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Scintillatio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 photons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from the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liquid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Argon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surroundin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 the TPC.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Courier New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digitization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detector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response: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Courier New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Ability to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plug in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models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handling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correlation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 between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ionization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Scintillatio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 (e.g.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Nest)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Courier New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Ability to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switch drift </a:t>
            </a:r>
            <a:r>
              <a:rPr b="0" lang="en-US" sz="1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model.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Courier New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Courier New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365760" y="365760"/>
            <a:ext cx="2076480" cy="43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Requi</a:t>
            </a:r>
            <a:r>
              <a:rPr b="0" lang="en-US" sz="2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reme</a:t>
            </a:r>
            <a:r>
              <a:rPr b="0" lang="en-US" sz="2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nts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3566520" y="842760"/>
            <a:ext cx="5577480" cy="3840480"/>
          </a:xfrm>
          <a:custGeom>
            <a:avLst/>
            <a:gdLst/>
            <a:ahLst/>
            <a:rect l="0" t="0" r="r" b="b"/>
            <a:pathLst>
              <a:path w="15495" h="10670">
                <a:moveTo>
                  <a:pt x="1778" y="0"/>
                </a:moveTo>
                <a:cubicBezTo>
                  <a:pt x="889" y="0"/>
                  <a:pt x="0" y="889"/>
                  <a:pt x="0" y="1778"/>
                </a:cubicBezTo>
                <a:lnTo>
                  <a:pt x="0" y="8890"/>
                </a:lnTo>
                <a:cubicBezTo>
                  <a:pt x="0" y="9779"/>
                  <a:pt x="889" y="10669"/>
                  <a:pt x="1778" y="10669"/>
                </a:cubicBezTo>
                <a:lnTo>
                  <a:pt x="13715" y="10669"/>
                </a:lnTo>
                <a:cubicBezTo>
                  <a:pt x="14604" y="10669"/>
                  <a:pt x="15494" y="9779"/>
                  <a:pt x="15494" y="8890"/>
                </a:cubicBezTo>
                <a:lnTo>
                  <a:pt x="15494" y="1778"/>
                </a:lnTo>
                <a:cubicBezTo>
                  <a:pt x="15494" y="889"/>
                  <a:pt x="14604" y="0"/>
                  <a:pt x="13715" y="0"/>
                </a:cubicBezTo>
                <a:lnTo>
                  <a:pt x="1778" y="0"/>
                </a:lnTo>
              </a:path>
            </a:pathLst>
          </a:custGeom>
          <a:solidFill>
            <a:srgbClr val="eeeeee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CustomShape 2"/>
          <p:cNvSpPr/>
          <p:nvPr/>
        </p:nvSpPr>
        <p:spPr>
          <a:xfrm>
            <a:off x="0" y="822960"/>
            <a:ext cx="3566160" cy="3840480"/>
          </a:xfrm>
          <a:custGeom>
            <a:avLst/>
            <a:gdLst/>
            <a:ahLst/>
            <a:rect l="0" t="0" r="r" b="b"/>
            <a:pathLst>
              <a:path w="9908" h="10670">
                <a:moveTo>
                  <a:pt x="1651" y="0"/>
                </a:moveTo>
                <a:cubicBezTo>
                  <a:pt x="825" y="0"/>
                  <a:pt x="0" y="825"/>
                  <a:pt x="0" y="1651"/>
                </a:cubicBezTo>
                <a:lnTo>
                  <a:pt x="0" y="9017"/>
                </a:lnTo>
                <a:cubicBezTo>
                  <a:pt x="0" y="9843"/>
                  <a:pt x="825" y="10669"/>
                  <a:pt x="1651" y="10669"/>
                </a:cubicBezTo>
                <a:lnTo>
                  <a:pt x="8255" y="10669"/>
                </a:lnTo>
                <a:cubicBezTo>
                  <a:pt x="9081" y="10669"/>
                  <a:pt x="9907" y="9843"/>
                  <a:pt x="9907" y="9017"/>
                </a:cubicBezTo>
                <a:lnTo>
                  <a:pt x="9907" y="1651"/>
                </a:lnTo>
                <a:cubicBezTo>
                  <a:pt x="9907" y="825"/>
                  <a:pt x="9081" y="0"/>
                  <a:pt x="8255" y="0"/>
                </a:cubicBezTo>
                <a:lnTo>
                  <a:pt x="1651" y="0"/>
                </a:lnTo>
              </a:path>
            </a:pathLst>
          </a:custGeom>
          <a:solidFill>
            <a:srgbClr val="eeeeee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CustomShape 3"/>
          <p:cNvSpPr/>
          <p:nvPr/>
        </p:nvSpPr>
        <p:spPr>
          <a:xfrm>
            <a:off x="274320" y="914400"/>
            <a:ext cx="8869680" cy="914400"/>
          </a:xfrm>
          <a:custGeom>
            <a:avLst/>
            <a:gdLst/>
            <a:ahLst/>
            <a:rect l="0" t="0" r="r" b="b"/>
            <a:pathLst>
              <a:path w="24640" h="2542">
                <a:moveTo>
                  <a:pt x="423" y="0"/>
                </a:moveTo>
                <a:cubicBezTo>
                  <a:pt x="211" y="0"/>
                  <a:pt x="0" y="211"/>
                  <a:pt x="0" y="423"/>
                </a:cubicBezTo>
                <a:lnTo>
                  <a:pt x="0" y="2117"/>
                </a:lnTo>
                <a:cubicBezTo>
                  <a:pt x="0" y="2329"/>
                  <a:pt x="211" y="2541"/>
                  <a:pt x="423" y="2541"/>
                </a:cubicBezTo>
                <a:lnTo>
                  <a:pt x="24215" y="2541"/>
                </a:lnTo>
                <a:cubicBezTo>
                  <a:pt x="24427" y="2541"/>
                  <a:pt x="24639" y="2329"/>
                  <a:pt x="24639" y="2117"/>
                </a:cubicBezTo>
                <a:lnTo>
                  <a:pt x="24639" y="423"/>
                </a:lnTo>
                <a:cubicBezTo>
                  <a:pt x="24639" y="211"/>
                  <a:pt x="24427" y="0"/>
                  <a:pt x="24215" y="0"/>
                </a:cubicBezTo>
                <a:lnTo>
                  <a:pt x="423" y="0"/>
                </a:lnTo>
              </a:path>
            </a:pathLst>
          </a:custGeom>
          <a:solidFill>
            <a:srgbClr val="ffff99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CustomShape 4"/>
          <p:cNvSpPr/>
          <p:nvPr/>
        </p:nvSpPr>
        <p:spPr>
          <a:xfrm>
            <a:off x="457200" y="1005840"/>
            <a:ext cx="2377440" cy="548640"/>
          </a:xfrm>
          <a:custGeom>
            <a:avLst/>
            <a:gdLst/>
            <a:ahLst/>
            <a:rect l="0" t="0" r="r" b="b"/>
            <a:pathLst>
              <a:path w="6606" h="1525">
                <a:moveTo>
                  <a:pt x="254" y="0"/>
                </a:moveTo>
                <a:cubicBezTo>
                  <a:pt x="127" y="0"/>
                  <a:pt x="0" y="127"/>
                  <a:pt x="0" y="254"/>
                </a:cubicBezTo>
                <a:lnTo>
                  <a:pt x="0" y="1270"/>
                </a:lnTo>
                <a:cubicBezTo>
                  <a:pt x="0" y="1397"/>
                  <a:pt x="127" y="1524"/>
                  <a:pt x="254" y="1524"/>
                </a:cubicBezTo>
                <a:lnTo>
                  <a:pt x="6350" y="1524"/>
                </a:lnTo>
                <a:cubicBezTo>
                  <a:pt x="6477" y="1524"/>
                  <a:pt x="6605" y="1397"/>
                  <a:pt x="6605" y="1270"/>
                </a:cubicBezTo>
                <a:lnTo>
                  <a:pt x="6605" y="254"/>
                </a:lnTo>
                <a:cubicBezTo>
                  <a:pt x="6605" y="127"/>
                  <a:pt x="6477" y="0"/>
                  <a:pt x="6350" y="0"/>
                </a:cubicBezTo>
                <a:lnTo>
                  <a:pt x="254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GEANT4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5"/>
          <p:cNvSpPr/>
          <p:nvPr/>
        </p:nvSpPr>
        <p:spPr>
          <a:xfrm>
            <a:off x="362520" y="1612080"/>
            <a:ext cx="1737360" cy="182880"/>
          </a:xfrm>
          <a:custGeom>
            <a:avLst/>
            <a:gdLst/>
            <a:ahLst/>
            <a:rect l="0" t="0" r="r" b="b"/>
            <a:pathLst>
              <a:path w="4827" h="510">
                <a:moveTo>
                  <a:pt x="84" y="0"/>
                </a:moveTo>
                <a:cubicBezTo>
                  <a:pt x="42" y="0"/>
                  <a:pt x="0" y="42"/>
                  <a:pt x="0" y="84"/>
                </a:cubicBezTo>
                <a:lnTo>
                  <a:pt x="0" y="424"/>
                </a:lnTo>
                <a:cubicBezTo>
                  <a:pt x="0" y="466"/>
                  <a:pt x="42" y="509"/>
                  <a:pt x="84" y="509"/>
                </a:cubicBezTo>
                <a:lnTo>
                  <a:pt x="4742" y="509"/>
                </a:lnTo>
                <a:cubicBezTo>
                  <a:pt x="4784" y="509"/>
                  <a:pt x="4826" y="466"/>
                  <a:pt x="4826" y="424"/>
                </a:cubicBezTo>
                <a:lnTo>
                  <a:pt x="4826" y="84"/>
                </a:lnTo>
                <a:cubicBezTo>
                  <a:pt x="4826" y="42"/>
                  <a:pt x="4784" y="0"/>
                  <a:pt x="4742" y="0"/>
                </a:cubicBezTo>
                <a:lnTo>
                  <a:pt x="84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TextShape 6"/>
          <p:cNvSpPr txBox="1"/>
          <p:nvPr/>
        </p:nvSpPr>
        <p:spPr>
          <a:xfrm>
            <a:off x="365760" y="1576440"/>
            <a:ext cx="1828800" cy="290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Particle in Vol. Filter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CustomShape 7"/>
          <p:cNvSpPr/>
          <p:nvPr/>
        </p:nvSpPr>
        <p:spPr>
          <a:xfrm>
            <a:off x="428400" y="3183120"/>
            <a:ext cx="1188720" cy="731520"/>
          </a:xfrm>
          <a:custGeom>
            <a:avLst/>
            <a:gdLst/>
            <a:ahLst/>
            <a:rect l="0" t="0" r="r" b="b"/>
            <a:pathLst>
              <a:path w="3304" h="2034">
                <a:moveTo>
                  <a:pt x="338" y="0"/>
                </a:moveTo>
                <a:cubicBezTo>
                  <a:pt x="169" y="0"/>
                  <a:pt x="0" y="169"/>
                  <a:pt x="0" y="338"/>
                </a:cubicBezTo>
                <a:lnTo>
                  <a:pt x="0" y="1694"/>
                </a:lnTo>
                <a:cubicBezTo>
                  <a:pt x="0" y="1863"/>
                  <a:pt x="169" y="2033"/>
                  <a:pt x="338" y="2033"/>
                </a:cubicBezTo>
                <a:lnTo>
                  <a:pt x="2964" y="2033"/>
                </a:lnTo>
                <a:cubicBezTo>
                  <a:pt x="3133" y="2033"/>
                  <a:pt x="3303" y="1863"/>
                  <a:pt x="3303" y="1694"/>
                </a:cubicBezTo>
                <a:lnTo>
                  <a:pt x="3303" y="338"/>
                </a:lnTo>
                <a:cubicBezTo>
                  <a:pt x="3303" y="169"/>
                  <a:pt x="3133" y="0"/>
                  <a:pt x="2964" y="0"/>
                </a:cubicBezTo>
                <a:lnTo>
                  <a:pt x="338" y="0"/>
                </a:lnTo>
              </a:path>
            </a:pathLst>
          </a:custGeom>
          <a:solidFill>
            <a:srgbClr val="66cc00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CustomShape 8"/>
          <p:cNvSpPr/>
          <p:nvPr/>
        </p:nvSpPr>
        <p:spPr>
          <a:xfrm>
            <a:off x="1708560" y="3183120"/>
            <a:ext cx="457200" cy="731520"/>
          </a:xfrm>
          <a:custGeom>
            <a:avLst/>
            <a:gdLst/>
            <a:ahLst/>
            <a:rect l="0" t="0" r="r" b="b"/>
            <a:pathLst>
              <a:path w="1272" h="2033">
                <a:moveTo>
                  <a:pt x="211" y="0"/>
                </a:moveTo>
                <a:cubicBezTo>
                  <a:pt x="105" y="0"/>
                  <a:pt x="0" y="105"/>
                  <a:pt x="0" y="211"/>
                </a:cubicBezTo>
                <a:lnTo>
                  <a:pt x="0" y="1821"/>
                </a:lnTo>
                <a:cubicBezTo>
                  <a:pt x="0" y="1926"/>
                  <a:pt x="105" y="2032"/>
                  <a:pt x="211" y="2032"/>
                </a:cubicBezTo>
                <a:lnTo>
                  <a:pt x="1059" y="2032"/>
                </a:lnTo>
                <a:cubicBezTo>
                  <a:pt x="1165" y="2032"/>
                  <a:pt x="1271" y="1926"/>
                  <a:pt x="1271" y="1821"/>
                </a:cubicBezTo>
                <a:lnTo>
                  <a:pt x="1271" y="211"/>
                </a:lnTo>
                <a:cubicBezTo>
                  <a:pt x="1271" y="105"/>
                  <a:pt x="1165" y="0"/>
                  <a:pt x="1059" y="0"/>
                </a:cubicBezTo>
                <a:lnTo>
                  <a:pt x="211" y="0"/>
                </a:lnTo>
              </a:path>
            </a:pathLst>
          </a:custGeom>
          <a:solidFill>
            <a:srgbClr val="66cc00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CustomShape 9"/>
          <p:cNvSpPr/>
          <p:nvPr/>
        </p:nvSpPr>
        <p:spPr>
          <a:xfrm>
            <a:off x="2257200" y="3183120"/>
            <a:ext cx="1188720" cy="731520"/>
          </a:xfrm>
          <a:custGeom>
            <a:avLst/>
            <a:gdLst/>
            <a:ahLst/>
            <a:rect l="0" t="0" r="r" b="b"/>
            <a:pathLst>
              <a:path w="3304" h="2034">
                <a:moveTo>
                  <a:pt x="338" y="0"/>
                </a:moveTo>
                <a:cubicBezTo>
                  <a:pt x="169" y="0"/>
                  <a:pt x="0" y="169"/>
                  <a:pt x="0" y="338"/>
                </a:cubicBezTo>
                <a:lnTo>
                  <a:pt x="0" y="1694"/>
                </a:lnTo>
                <a:cubicBezTo>
                  <a:pt x="0" y="1863"/>
                  <a:pt x="169" y="2033"/>
                  <a:pt x="338" y="2033"/>
                </a:cubicBezTo>
                <a:lnTo>
                  <a:pt x="2964" y="2033"/>
                </a:lnTo>
                <a:cubicBezTo>
                  <a:pt x="3133" y="2033"/>
                  <a:pt x="3303" y="1863"/>
                  <a:pt x="3303" y="1694"/>
                </a:cubicBezTo>
                <a:lnTo>
                  <a:pt x="3303" y="338"/>
                </a:lnTo>
                <a:cubicBezTo>
                  <a:pt x="3303" y="169"/>
                  <a:pt x="3133" y="0"/>
                  <a:pt x="2964" y="0"/>
                </a:cubicBezTo>
                <a:lnTo>
                  <a:pt x="338" y="0"/>
                </a:lnTo>
              </a:path>
            </a:pathLst>
          </a:custGeom>
          <a:solidFill>
            <a:srgbClr val="66cc00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TextShape 10"/>
          <p:cNvSpPr txBox="1"/>
          <p:nvPr/>
        </p:nvSpPr>
        <p:spPr>
          <a:xfrm>
            <a:off x="480600" y="3474360"/>
            <a:ext cx="10602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MCTruth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TextShape 11"/>
          <p:cNvSpPr txBox="1"/>
          <p:nvPr/>
        </p:nvSpPr>
        <p:spPr>
          <a:xfrm>
            <a:off x="2257200" y="3382920"/>
            <a:ext cx="129636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MCParticle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Line 12"/>
          <p:cNvSpPr/>
          <p:nvPr/>
        </p:nvSpPr>
        <p:spPr>
          <a:xfrm>
            <a:off x="1617120" y="3565800"/>
            <a:ext cx="640080" cy="0"/>
          </a:xfrm>
          <a:prstGeom prst="line">
            <a:avLst/>
          </a:prstGeom>
          <a:ln>
            <a:solidFill>
              <a:srgbClr val="000000"/>
            </a:solidFill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Line 13"/>
          <p:cNvSpPr/>
          <p:nvPr/>
        </p:nvSpPr>
        <p:spPr>
          <a:xfrm>
            <a:off x="2060640" y="1559520"/>
            <a:ext cx="11880" cy="1606680"/>
          </a:xfrm>
          <a:prstGeom prst="line">
            <a:avLst/>
          </a:prstGeom>
          <a:ln w="76320">
            <a:solidFill>
              <a:srgbClr val="ff333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Line 14"/>
          <p:cNvSpPr/>
          <p:nvPr/>
        </p:nvSpPr>
        <p:spPr>
          <a:xfrm flipV="1">
            <a:off x="914400" y="1828800"/>
            <a:ext cx="0" cy="1280160"/>
          </a:xfrm>
          <a:prstGeom prst="line">
            <a:avLst/>
          </a:prstGeom>
          <a:ln w="76320">
            <a:solidFill>
              <a:srgbClr val="ff333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CustomShape 15"/>
          <p:cNvSpPr/>
          <p:nvPr/>
        </p:nvSpPr>
        <p:spPr>
          <a:xfrm>
            <a:off x="3660840" y="1005840"/>
            <a:ext cx="1737360" cy="731520"/>
          </a:xfrm>
          <a:custGeom>
            <a:avLst/>
            <a:gdLst/>
            <a:ahLst/>
            <a:rect l="0" t="0" r="r" b="b"/>
            <a:pathLst>
              <a:path w="4827" h="2034">
                <a:moveTo>
                  <a:pt x="338" y="0"/>
                </a:moveTo>
                <a:cubicBezTo>
                  <a:pt x="169" y="0"/>
                  <a:pt x="0" y="169"/>
                  <a:pt x="0" y="338"/>
                </a:cubicBezTo>
                <a:lnTo>
                  <a:pt x="0" y="1694"/>
                </a:lnTo>
                <a:cubicBezTo>
                  <a:pt x="0" y="1863"/>
                  <a:pt x="169" y="2033"/>
                  <a:pt x="338" y="2033"/>
                </a:cubicBezTo>
                <a:lnTo>
                  <a:pt x="4488" y="2033"/>
                </a:lnTo>
                <a:cubicBezTo>
                  <a:pt x="4657" y="2033"/>
                  <a:pt x="4826" y="1863"/>
                  <a:pt x="4826" y="1694"/>
                </a:cubicBezTo>
                <a:lnTo>
                  <a:pt x="4826" y="338"/>
                </a:lnTo>
                <a:cubicBezTo>
                  <a:pt x="4826" y="169"/>
                  <a:pt x="4657" y="0"/>
                  <a:pt x="4488" y="0"/>
                </a:cubicBezTo>
                <a:lnTo>
                  <a:pt x="338" y="0"/>
                </a:lnTo>
              </a:path>
            </a:pathLst>
          </a:custGeom>
          <a:solidFill>
            <a:srgbClr val="99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CustomShape 16"/>
          <p:cNvSpPr/>
          <p:nvPr/>
        </p:nvSpPr>
        <p:spPr>
          <a:xfrm>
            <a:off x="5672520" y="1005840"/>
            <a:ext cx="1554480" cy="731520"/>
          </a:xfrm>
          <a:custGeom>
            <a:avLst/>
            <a:gdLst/>
            <a:ahLst/>
            <a:rect l="0" t="0" r="r" b="b"/>
            <a:pathLst>
              <a:path w="4320" h="2034">
                <a:moveTo>
                  <a:pt x="338" y="0"/>
                </a:moveTo>
                <a:cubicBezTo>
                  <a:pt x="169" y="0"/>
                  <a:pt x="0" y="169"/>
                  <a:pt x="0" y="338"/>
                </a:cubicBezTo>
                <a:lnTo>
                  <a:pt x="0" y="1694"/>
                </a:lnTo>
                <a:cubicBezTo>
                  <a:pt x="0" y="1863"/>
                  <a:pt x="169" y="2033"/>
                  <a:pt x="338" y="2033"/>
                </a:cubicBezTo>
                <a:lnTo>
                  <a:pt x="3980" y="2033"/>
                </a:lnTo>
                <a:cubicBezTo>
                  <a:pt x="4149" y="2033"/>
                  <a:pt x="4319" y="1863"/>
                  <a:pt x="4319" y="1694"/>
                </a:cubicBezTo>
                <a:lnTo>
                  <a:pt x="4319" y="338"/>
                </a:lnTo>
                <a:cubicBezTo>
                  <a:pt x="4319" y="169"/>
                  <a:pt x="4149" y="0"/>
                  <a:pt x="3980" y="0"/>
                </a:cubicBezTo>
                <a:lnTo>
                  <a:pt x="338" y="0"/>
                </a:lnTo>
              </a:path>
            </a:pathLst>
          </a:custGeom>
          <a:solidFill>
            <a:srgbClr val="99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CustomShape 17"/>
          <p:cNvSpPr/>
          <p:nvPr/>
        </p:nvSpPr>
        <p:spPr>
          <a:xfrm>
            <a:off x="7501320" y="1005840"/>
            <a:ext cx="1554480" cy="731520"/>
          </a:xfrm>
          <a:custGeom>
            <a:avLst/>
            <a:gdLst/>
            <a:ahLst/>
            <a:rect l="0" t="0" r="r" b="b"/>
            <a:pathLst>
              <a:path w="4320" h="2034">
                <a:moveTo>
                  <a:pt x="338" y="0"/>
                </a:moveTo>
                <a:cubicBezTo>
                  <a:pt x="169" y="0"/>
                  <a:pt x="0" y="169"/>
                  <a:pt x="0" y="338"/>
                </a:cubicBezTo>
                <a:lnTo>
                  <a:pt x="0" y="1694"/>
                </a:lnTo>
                <a:cubicBezTo>
                  <a:pt x="0" y="1863"/>
                  <a:pt x="169" y="2033"/>
                  <a:pt x="338" y="2033"/>
                </a:cubicBezTo>
                <a:lnTo>
                  <a:pt x="3980" y="2033"/>
                </a:lnTo>
                <a:cubicBezTo>
                  <a:pt x="4149" y="2033"/>
                  <a:pt x="4319" y="1863"/>
                  <a:pt x="4319" y="1694"/>
                </a:cubicBezTo>
                <a:lnTo>
                  <a:pt x="4319" y="338"/>
                </a:lnTo>
                <a:cubicBezTo>
                  <a:pt x="4319" y="169"/>
                  <a:pt x="4149" y="0"/>
                  <a:pt x="3980" y="0"/>
                </a:cubicBezTo>
                <a:lnTo>
                  <a:pt x="338" y="0"/>
                </a:lnTo>
              </a:path>
            </a:pathLst>
          </a:custGeom>
          <a:solidFill>
            <a:srgbClr val="99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TextShape 18"/>
          <p:cNvSpPr txBox="1"/>
          <p:nvPr/>
        </p:nvSpPr>
        <p:spPr>
          <a:xfrm>
            <a:off x="3843720" y="1043640"/>
            <a:ext cx="150048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Electro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 Drift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Wire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TextShape 19"/>
          <p:cNvSpPr txBox="1"/>
          <p:nvPr/>
        </p:nvSpPr>
        <p:spPr>
          <a:xfrm>
            <a:off x="5924520" y="1097280"/>
            <a:ext cx="11196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AUX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detectors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TextShape 20"/>
          <p:cNvSpPr txBox="1"/>
          <p:nvPr/>
        </p:nvSpPr>
        <p:spPr>
          <a:xfrm>
            <a:off x="7806600" y="1097280"/>
            <a:ext cx="115776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Photodet.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(LUT)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CustomShape 21"/>
          <p:cNvSpPr/>
          <p:nvPr/>
        </p:nvSpPr>
        <p:spPr>
          <a:xfrm>
            <a:off x="3899880" y="3157560"/>
            <a:ext cx="1463040" cy="731520"/>
          </a:xfrm>
          <a:custGeom>
            <a:avLst/>
            <a:gdLst/>
            <a:ahLst/>
            <a:rect l="0" t="0" r="r" b="b"/>
            <a:pathLst>
              <a:path w="4065" h="2034">
                <a:moveTo>
                  <a:pt x="338" y="0"/>
                </a:moveTo>
                <a:cubicBezTo>
                  <a:pt x="169" y="0"/>
                  <a:pt x="0" y="169"/>
                  <a:pt x="0" y="338"/>
                </a:cubicBezTo>
                <a:lnTo>
                  <a:pt x="0" y="1694"/>
                </a:lnTo>
                <a:cubicBezTo>
                  <a:pt x="0" y="1863"/>
                  <a:pt x="169" y="2033"/>
                  <a:pt x="338" y="2033"/>
                </a:cubicBezTo>
                <a:lnTo>
                  <a:pt x="3726" y="2033"/>
                </a:lnTo>
                <a:cubicBezTo>
                  <a:pt x="3895" y="2033"/>
                  <a:pt x="4064" y="1863"/>
                  <a:pt x="4064" y="1694"/>
                </a:cubicBezTo>
                <a:lnTo>
                  <a:pt x="4064" y="338"/>
                </a:lnTo>
                <a:cubicBezTo>
                  <a:pt x="4064" y="169"/>
                  <a:pt x="3895" y="0"/>
                  <a:pt x="3726" y="0"/>
                </a:cubicBezTo>
                <a:lnTo>
                  <a:pt x="338" y="0"/>
                </a:lnTo>
              </a:path>
            </a:pathLst>
          </a:custGeom>
          <a:solidFill>
            <a:srgbClr val="ccff66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CustomShape 22"/>
          <p:cNvSpPr/>
          <p:nvPr/>
        </p:nvSpPr>
        <p:spPr>
          <a:xfrm>
            <a:off x="5838480" y="3166200"/>
            <a:ext cx="1463040" cy="731520"/>
          </a:xfrm>
          <a:custGeom>
            <a:avLst/>
            <a:gdLst/>
            <a:ahLst/>
            <a:rect l="0" t="0" r="r" b="b"/>
            <a:pathLst>
              <a:path w="4065" h="2034">
                <a:moveTo>
                  <a:pt x="338" y="0"/>
                </a:moveTo>
                <a:cubicBezTo>
                  <a:pt x="169" y="0"/>
                  <a:pt x="0" y="169"/>
                  <a:pt x="0" y="338"/>
                </a:cubicBezTo>
                <a:lnTo>
                  <a:pt x="0" y="1694"/>
                </a:lnTo>
                <a:cubicBezTo>
                  <a:pt x="0" y="1863"/>
                  <a:pt x="169" y="2033"/>
                  <a:pt x="338" y="2033"/>
                </a:cubicBezTo>
                <a:lnTo>
                  <a:pt x="3726" y="2033"/>
                </a:lnTo>
                <a:cubicBezTo>
                  <a:pt x="3895" y="2033"/>
                  <a:pt x="4064" y="1863"/>
                  <a:pt x="4064" y="1694"/>
                </a:cubicBezTo>
                <a:lnTo>
                  <a:pt x="4064" y="338"/>
                </a:lnTo>
                <a:cubicBezTo>
                  <a:pt x="4064" y="169"/>
                  <a:pt x="3895" y="0"/>
                  <a:pt x="3726" y="0"/>
                </a:cubicBezTo>
                <a:lnTo>
                  <a:pt x="338" y="0"/>
                </a:lnTo>
              </a:path>
            </a:pathLst>
          </a:custGeom>
          <a:solidFill>
            <a:srgbClr val="ccff00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8" name="CustomShape 23"/>
          <p:cNvSpPr/>
          <p:nvPr/>
        </p:nvSpPr>
        <p:spPr>
          <a:xfrm>
            <a:off x="7667280" y="3166200"/>
            <a:ext cx="1371600" cy="731520"/>
          </a:xfrm>
          <a:custGeom>
            <a:avLst/>
            <a:gdLst/>
            <a:ahLst/>
            <a:rect l="0" t="0" r="r" b="b"/>
            <a:pathLst>
              <a:path w="3812" h="2034">
                <a:moveTo>
                  <a:pt x="338" y="0"/>
                </a:moveTo>
                <a:cubicBezTo>
                  <a:pt x="169" y="0"/>
                  <a:pt x="0" y="169"/>
                  <a:pt x="0" y="338"/>
                </a:cubicBezTo>
                <a:lnTo>
                  <a:pt x="0" y="1694"/>
                </a:lnTo>
                <a:cubicBezTo>
                  <a:pt x="0" y="1863"/>
                  <a:pt x="169" y="2033"/>
                  <a:pt x="338" y="2033"/>
                </a:cubicBezTo>
                <a:lnTo>
                  <a:pt x="3472" y="2033"/>
                </a:lnTo>
                <a:cubicBezTo>
                  <a:pt x="3641" y="2033"/>
                  <a:pt x="3811" y="1863"/>
                  <a:pt x="3811" y="1694"/>
                </a:cubicBezTo>
                <a:lnTo>
                  <a:pt x="3811" y="338"/>
                </a:lnTo>
                <a:cubicBezTo>
                  <a:pt x="3811" y="169"/>
                  <a:pt x="3641" y="0"/>
                  <a:pt x="3472" y="0"/>
                </a:cubicBezTo>
                <a:lnTo>
                  <a:pt x="338" y="0"/>
                </a:lnTo>
              </a:path>
            </a:pathLst>
          </a:custGeom>
          <a:solidFill>
            <a:srgbClr val="ccff00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Line 24"/>
          <p:cNvSpPr/>
          <p:nvPr/>
        </p:nvSpPr>
        <p:spPr>
          <a:xfrm>
            <a:off x="4575240" y="1737360"/>
            <a:ext cx="0" cy="1420200"/>
          </a:xfrm>
          <a:prstGeom prst="line">
            <a:avLst/>
          </a:prstGeom>
          <a:ln w="76320">
            <a:solidFill>
              <a:srgbClr val="ff333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TextShape 25"/>
          <p:cNvSpPr txBox="1"/>
          <p:nvPr/>
        </p:nvSpPr>
        <p:spPr>
          <a:xfrm>
            <a:off x="3941640" y="3349080"/>
            <a:ext cx="142128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SimChan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TextShape 26"/>
          <p:cNvSpPr txBox="1"/>
          <p:nvPr/>
        </p:nvSpPr>
        <p:spPr>
          <a:xfrm>
            <a:off x="5838480" y="3185640"/>
            <a:ext cx="142128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AUXDet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SimChannel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TextShape 27"/>
          <p:cNvSpPr txBox="1"/>
          <p:nvPr/>
        </p:nvSpPr>
        <p:spPr>
          <a:xfrm>
            <a:off x="7941600" y="3257640"/>
            <a:ext cx="94104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SimLite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Photon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Line 28"/>
          <p:cNvSpPr/>
          <p:nvPr/>
        </p:nvSpPr>
        <p:spPr>
          <a:xfrm>
            <a:off x="6404040" y="1734120"/>
            <a:ext cx="0" cy="1432080"/>
          </a:xfrm>
          <a:prstGeom prst="line">
            <a:avLst/>
          </a:prstGeom>
          <a:ln w="76320">
            <a:solidFill>
              <a:srgbClr val="ff333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4" name="Line 29"/>
          <p:cNvSpPr/>
          <p:nvPr/>
        </p:nvSpPr>
        <p:spPr>
          <a:xfrm>
            <a:off x="8324280" y="1737360"/>
            <a:ext cx="0" cy="1463040"/>
          </a:xfrm>
          <a:prstGeom prst="line">
            <a:avLst/>
          </a:prstGeom>
          <a:ln w="76320">
            <a:solidFill>
              <a:srgbClr val="ff333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Line 30"/>
          <p:cNvSpPr/>
          <p:nvPr/>
        </p:nvSpPr>
        <p:spPr>
          <a:xfrm>
            <a:off x="2651760" y="1576440"/>
            <a:ext cx="11880" cy="1606680"/>
          </a:xfrm>
          <a:prstGeom prst="line">
            <a:avLst/>
          </a:prstGeom>
          <a:ln w="76320">
            <a:solidFill>
              <a:srgbClr val="ff333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6" name="TextShape 31"/>
          <p:cNvSpPr txBox="1"/>
          <p:nvPr/>
        </p:nvSpPr>
        <p:spPr>
          <a:xfrm>
            <a:off x="274320" y="4683240"/>
            <a:ext cx="8908200" cy="1882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Monolithic </a:t>
            </a:r>
            <a:r>
              <a:rPr b="0" lang="en-US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hard to work </a:t>
            </a:r>
            <a:r>
              <a:rPr b="0" lang="en-US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with</a:t>
            </a:r>
            <a:endParaRPr b="0" lang="en-US" sz="1800" spc="-1" strike="noStrike">
              <a:solidFill>
                <a:srgbClr val="0066c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Mixes </a:t>
            </a:r>
            <a:r>
              <a:rPr b="0" lang="en-US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digitization </a:t>
            </a:r>
            <a:r>
              <a:rPr b="0" lang="en-US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detector </a:t>
            </a:r>
            <a:r>
              <a:rPr b="0" lang="en-US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response </a:t>
            </a:r>
            <a:r>
              <a:rPr b="0" lang="en-US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with </a:t>
            </a:r>
            <a:r>
              <a:rPr b="0" lang="en-US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simulation</a:t>
            </a:r>
            <a:endParaRPr b="0" lang="en-US" sz="1800" spc="-1" strike="noStrike">
              <a:solidFill>
                <a:srgbClr val="0066c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Takes </a:t>
            </a:r>
            <a:r>
              <a:rPr b="0" lang="en-US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routines out </a:t>
            </a:r>
            <a:r>
              <a:rPr b="0" lang="en-US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 Geant4 </a:t>
            </a:r>
            <a:r>
              <a:rPr b="0" lang="en-US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modifies </a:t>
            </a:r>
            <a:r>
              <a:rPr b="0" lang="en-US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them instead </a:t>
            </a:r>
            <a:r>
              <a:rPr b="0" lang="en-US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 using </a:t>
            </a:r>
            <a:r>
              <a:rPr b="0" lang="en-US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standard </a:t>
            </a:r>
            <a:r>
              <a:rPr b="0" lang="en-US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interfaces</a:t>
            </a:r>
            <a:endParaRPr b="0" lang="en-US" sz="1800" spc="-1" strike="noStrike">
              <a:solidFill>
                <a:srgbClr val="0066c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Physics </a:t>
            </a:r>
            <a:r>
              <a:rPr b="0" lang="en-US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processes </a:t>
            </a:r>
            <a:r>
              <a:rPr b="0" lang="en-US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incomplete, </a:t>
            </a:r>
            <a:r>
              <a:rPr b="0" lang="en-US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stuck with </a:t>
            </a:r>
            <a:r>
              <a:rPr b="0" lang="en-US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restrictions </a:t>
            </a:r>
            <a:r>
              <a:rPr b="0" lang="en-US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that existed </a:t>
            </a:r>
            <a:r>
              <a:rPr b="0" lang="en-US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 the time...</a:t>
            </a:r>
            <a:endParaRPr b="0" lang="en-US" sz="1800" spc="-1" strike="noStrike">
              <a:solidFill>
                <a:srgbClr val="0066c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Binds </a:t>
            </a:r>
            <a:r>
              <a:rPr b="0" lang="en-US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processes to </a:t>
            </a:r>
            <a:r>
              <a:rPr b="0" lang="en-US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specific </a:t>
            </a:r>
            <a:r>
              <a:rPr b="0" lang="en-US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material/volu</a:t>
            </a:r>
            <a:r>
              <a:rPr b="0" lang="en-US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</a:t>
            </a:r>
            <a:endParaRPr b="0" lang="en-US" sz="1800" spc="-1" strike="noStrike">
              <a:solidFill>
                <a:srgbClr val="0066c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Read out </a:t>
            </a:r>
            <a:r>
              <a:rPr b="0" lang="en-US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photons only </a:t>
            </a:r>
            <a:r>
              <a:rPr b="0" lang="en-US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TPC </a:t>
            </a:r>
            <a:r>
              <a:rPr b="0" lang="en-US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volume</a:t>
            </a:r>
            <a:endParaRPr b="0" lang="en-US" sz="1800" spc="-1" strike="noStrike">
              <a:solidFill>
                <a:srgbClr val="0066c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...</a:t>
            </a:r>
            <a:endParaRPr b="0" lang="en-US" sz="1800" spc="-1" strike="noStrike">
              <a:solidFill>
                <a:srgbClr val="0066c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TextShape 32"/>
          <p:cNvSpPr txBox="1"/>
          <p:nvPr/>
        </p:nvSpPr>
        <p:spPr>
          <a:xfrm>
            <a:off x="423360" y="4170960"/>
            <a:ext cx="1485360" cy="402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Simul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ation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TextShape 33"/>
          <p:cNvSpPr txBox="1"/>
          <p:nvPr/>
        </p:nvSpPr>
        <p:spPr>
          <a:xfrm>
            <a:off x="4057920" y="4206240"/>
            <a:ext cx="462888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digitization 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detector 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response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TextShape 34"/>
          <p:cNvSpPr txBox="1"/>
          <p:nvPr/>
        </p:nvSpPr>
        <p:spPr>
          <a:xfrm>
            <a:off x="365760" y="293760"/>
            <a:ext cx="2229120" cy="43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LArG4_module</a:t>
            </a:r>
            <a:endParaRPr b="0" lang="en-US" sz="2400" spc="-1" strike="noStrike">
              <a:solidFill>
                <a:srgbClr val="0066c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Line 35"/>
          <p:cNvSpPr/>
          <p:nvPr/>
        </p:nvSpPr>
        <p:spPr>
          <a:xfrm flipV="1">
            <a:off x="1188720" y="1371600"/>
            <a:ext cx="0" cy="57600"/>
          </a:xfrm>
          <a:prstGeom prst="line">
            <a:avLst/>
          </a:prstGeom>
          <a:ln w="763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6226560" y="2834640"/>
            <a:ext cx="2926080" cy="914400"/>
          </a:xfrm>
          <a:custGeom>
            <a:avLst/>
            <a:gdLst/>
            <a:ahLst/>
            <a:rect l="0" t="0" r="r" b="b"/>
            <a:pathLst>
              <a:path w="8150" h="2542">
                <a:moveTo>
                  <a:pt x="445" y="0"/>
                </a:moveTo>
                <a:cubicBezTo>
                  <a:pt x="233" y="0"/>
                  <a:pt x="20" y="211"/>
                  <a:pt x="18" y="423"/>
                </a:cubicBezTo>
                <a:lnTo>
                  <a:pt x="2" y="2117"/>
                </a:lnTo>
                <a:cubicBezTo>
                  <a:pt x="0" y="2329"/>
                  <a:pt x="209" y="2541"/>
                  <a:pt x="421" y="2541"/>
                </a:cubicBezTo>
                <a:lnTo>
                  <a:pt x="7703" y="2541"/>
                </a:lnTo>
                <a:cubicBezTo>
                  <a:pt x="7915" y="2541"/>
                  <a:pt x="8129" y="2329"/>
                  <a:pt x="8131" y="2117"/>
                </a:cubicBezTo>
                <a:lnTo>
                  <a:pt x="8147" y="423"/>
                </a:lnTo>
                <a:cubicBezTo>
                  <a:pt x="8149" y="211"/>
                  <a:pt x="7939" y="0"/>
                  <a:pt x="7727" y="0"/>
                </a:cubicBezTo>
                <a:lnTo>
                  <a:pt x="445" y="0"/>
                </a:lnTo>
              </a:path>
            </a:pathLst>
          </a:custGeom>
          <a:solidFill>
            <a:srgbClr val="eeeeee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CustomShape 2"/>
          <p:cNvSpPr/>
          <p:nvPr/>
        </p:nvSpPr>
        <p:spPr>
          <a:xfrm>
            <a:off x="6226560" y="1828800"/>
            <a:ext cx="2926080" cy="914400"/>
          </a:xfrm>
          <a:custGeom>
            <a:avLst/>
            <a:gdLst/>
            <a:ahLst/>
            <a:rect l="0" t="0" r="r" b="b"/>
            <a:pathLst>
              <a:path w="8150" h="2542">
                <a:moveTo>
                  <a:pt x="445" y="0"/>
                </a:moveTo>
                <a:cubicBezTo>
                  <a:pt x="233" y="0"/>
                  <a:pt x="20" y="211"/>
                  <a:pt x="18" y="423"/>
                </a:cubicBezTo>
                <a:lnTo>
                  <a:pt x="2" y="2117"/>
                </a:lnTo>
                <a:cubicBezTo>
                  <a:pt x="0" y="2329"/>
                  <a:pt x="209" y="2541"/>
                  <a:pt x="421" y="2541"/>
                </a:cubicBezTo>
                <a:lnTo>
                  <a:pt x="7703" y="2541"/>
                </a:lnTo>
                <a:cubicBezTo>
                  <a:pt x="7915" y="2541"/>
                  <a:pt x="8129" y="2329"/>
                  <a:pt x="8131" y="2117"/>
                </a:cubicBezTo>
                <a:lnTo>
                  <a:pt x="8147" y="423"/>
                </a:lnTo>
                <a:cubicBezTo>
                  <a:pt x="8149" y="211"/>
                  <a:pt x="7939" y="0"/>
                  <a:pt x="7727" y="0"/>
                </a:cubicBezTo>
                <a:lnTo>
                  <a:pt x="445" y="0"/>
                </a:lnTo>
              </a:path>
            </a:pathLst>
          </a:custGeom>
          <a:solidFill>
            <a:srgbClr val="eeeeee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CustomShape 3"/>
          <p:cNvSpPr/>
          <p:nvPr/>
        </p:nvSpPr>
        <p:spPr>
          <a:xfrm>
            <a:off x="6217920" y="914400"/>
            <a:ext cx="2926080" cy="822960"/>
          </a:xfrm>
          <a:custGeom>
            <a:avLst/>
            <a:gdLst/>
            <a:ahLst/>
            <a:rect l="0" t="0" r="r" b="b"/>
            <a:pathLst>
              <a:path w="8130" h="2288">
                <a:moveTo>
                  <a:pt x="381" y="0"/>
                </a:moveTo>
                <a:cubicBezTo>
                  <a:pt x="190" y="0"/>
                  <a:pt x="0" y="190"/>
                  <a:pt x="0" y="381"/>
                </a:cubicBezTo>
                <a:lnTo>
                  <a:pt x="0" y="1905"/>
                </a:lnTo>
                <a:cubicBezTo>
                  <a:pt x="0" y="2096"/>
                  <a:pt x="190" y="2287"/>
                  <a:pt x="381" y="2287"/>
                </a:cubicBezTo>
                <a:lnTo>
                  <a:pt x="7747" y="2287"/>
                </a:lnTo>
                <a:cubicBezTo>
                  <a:pt x="7938" y="2287"/>
                  <a:pt x="8129" y="2096"/>
                  <a:pt x="8129" y="1905"/>
                </a:cubicBezTo>
                <a:lnTo>
                  <a:pt x="8129" y="381"/>
                </a:lnTo>
                <a:cubicBezTo>
                  <a:pt x="8129" y="190"/>
                  <a:pt x="7938" y="0"/>
                  <a:pt x="7747" y="0"/>
                </a:cubicBezTo>
                <a:lnTo>
                  <a:pt x="381" y="0"/>
                </a:lnTo>
              </a:path>
            </a:pathLst>
          </a:custGeom>
          <a:solidFill>
            <a:srgbClr val="eeeeee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CustomShape 4"/>
          <p:cNvSpPr/>
          <p:nvPr/>
        </p:nvSpPr>
        <p:spPr>
          <a:xfrm>
            <a:off x="7993080" y="1920240"/>
            <a:ext cx="1059480" cy="731520"/>
          </a:xfrm>
          <a:custGeom>
            <a:avLst/>
            <a:gdLst/>
            <a:ahLst/>
            <a:rect l="0" t="0" r="r" b="b"/>
            <a:pathLst>
              <a:path w="2945" h="2034">
                <a:moveTo>
                  <a:pt x="338" y="0"/>
                </a:moveTo>
                <a:cubicBezTo>
                  <a:pt x="169" y="0"/>
                  <a:pt x="0" y="169"/>
                  <a:pt x="0" y="338"/>
                </a:cubicBezTo>
                <a:lnTo>
                  <a:pt x="0" y="1694"/>
                </a:lnTo>
                <a:cubicBezTo>
                  <a:pt x="0" y="1863"/>
                  <a:pt x="169" y="2033"/>
                  <a:pt x="338" y="2033"/>
                </a:cubicBezTo>
                <a:lnTo>
                  <a:pt x="2605" y="2033"/>
                </a:lnTo>
                <a:cubicBezTo>
                  <a:pt x="2774" y="2033"/>
                  <a:pt x="2944" y="1863"/>
                  <a:pt x="2944" y="1694"/>
                </a:cubicBezTo>
                <a:lnTo>
                  <a:pt x="2944" y="338"/>
                </a:lnTo>
                <a:cubicBezTo>
                  <a:pt x="2944" y="169"/>
                  <a:pt x="2774" y="0"/>
                  <a:pt x="2605" y="0"/>
                </a:cubicBezTo>
                <a:lnTo>
                  <a:pt x="338" y="0"/>
                </a:lnTo>
              </a:path>
            </a:pathLst>
          </a:custGeom>
          <a:solidFill>
            <a:srgbClr val="ccff66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CustomShape 5"/>
          <p:cNvSpPr/>
          <p:nvPr/>
        </p:nvSpPr>
        <p:spPr>
          <a:xfrm>
            <a:off x="6309360" y="1920240"/>
            <a:ext cx="1554480" cy="731520"/>
          </a:xfrm>
          <a:custGeom>
            <a:avLst/>
            <a:gdLst/>
            <a:ahLst/>
            <a:rect l="0" t="0" r="r" b="b"/>
            <a:pathLst>
              <a:path w="4320" h="2034">
                <a:moveTo>
                  <a:pt x="338" y="0"/>
                </a:moveTo>
                <a:cubicBezTo>
                  <a:pt x="169" y="0"/>
                  <a:pt x="0" y="169"/>
                  <a:pt x="0" y="338"/>
                </a:cubicBezTo>
                <a:lnTo>
                  <a:pt x="0" y="1694"/>
                </a:lnTo>
                <a:cubicBezTo>
                  <a:pt x="0" y="1863"/>
                  <a:pt x="169" y="2033"/>
                  <a:pt x="338" y="2033"/>
                </a:cubicBezTo>
                <a:lnTo>
                  <a:pt x="3980" y="2033"/>
                </a:lnTo>
                <a:cubicBezTo>
                  <a:pt x="4149" y="2033"/>
                  <a:pt x="4319" y="1863"/>
                  <a:pt x="4319" y="1694"/>
                </a:cubicBezTo>
                <a:lnTo>
                  <a:pt x="4319" y="338"/>
                </a:lnTo>
                <a:cubicBezTo>
                  <a:pt x="4319" y="169"/>
                  <a:pt x="4149" y="0"/>
                  <a:pt x="3980" y="0"/>
                </a:cubicBezTo>
                <a:lnTo>
                  <a:pt x="338" y="0"/>
                </a:lnTo>
              </a:path>
            </a:pathLst>
          </a:custGeom>
          <a:solidFill>
            <a:srgbClr val="99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CustomShape 6"/>
          <p:cNvSpPr/>
          <p:nvPr/>
        </p:nvSpPr>
        <p:spPr>
          <a:xfrm>
            <a:off x="274320" y="822960"/>
            <a:ext cx="5852160" cy="3840480"/>
          </a:xfrm>
          <a:custGeom>
            <a:avLst/>
            <a:gdLst/>
            <a:ahLst/>
            <a:rect l="0" t="0" r="r" b="b"/>
            <a:pathLst>
              <a:path w="16257" h="10670">
                <a:moveTo>
                  <a:pt x="1778" y="0"/>
                </a:moveTo>
                <a:cubicBezTo>
                  <a:pt x="889" y="0"/>
                  <a:pt x="0" y="889"/>
                  <a:pt x="0" y="1778"/>
                </a:cubicBezTo>
                <a:lnTo>
                  <a:pt x="0" y="8890"/>
                </a:lnTo>
                <a:cubicBezTo>
                  <a:pt x="0" y="9779"/>
                  <a:pt x="889" y="10669"/>
                  <a:pt x="1778" y="10669"/>
                </a:cubicBezTo>
                <a:lnTo>
                  <a:pt x="14478" y="10669"/>
                </a:lnTo>
                <a:cubicBezTo>
                  <a:pt x="15367" y="10669"/>
                  <a:pt x="16256" y="9779"/>
                  <a:pt x="16256" y="8890"/>
                </a:cubicBezTo>
                <a:lnTo>
                  <a:pt x="16256" y="1778"/>
                </a:lnTo>
                <a:cubicBezTo>
                  <a:pt x="16256" y="889"/>
                  <a:pt x="15367" y="0"/>
                  <a:pt x="14478" y="0"/>
                </a:cubicBezTo>
                <a:lnTo>
                  <a:pt x="1778" y="0"/>
                </a:lnTo>
              </a:path>
            </a:pathLst>
          </a:custGeom>
          <a:solidFill>
            <a:srgbClr val="eeeeee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CustomShape 7"/>
          <p:cNvSpPr/>
          <p:nvPr/>
        </p:nvSpPr>
        <p:spPr>
          <a:xfrm>
            <a:off x="1737360" y="963360"/>
            <a:ext cx="2377440" cy="548640"/>
          </a:xfrm>
          <a:custGeom>
            <a:avLst/>
            <a:gdLst/>
            <a:ahLst/>
            <a:rect l="0" t="0" r="r" b="b"/>
            <a:pathLst>
              <a:path w="6606" h="1525">
                <a:moveTo>
                  <a:pt x="254" y="0"/>
                </a:moveTo>
                <a:cubicBezTo>
                  <a:pt x="127" y="0"/>
                  <a:pt x="0" y="127"/>
                  <a:pt x="0" y="254"/>
                </a:cubicBezTo>
                <a:lnTo>
                  <a:pt x="0" y="1270"/>
                </a:lnTo>
                <a:cubicBezTo>
                  <a:pt x="0" y="1397"/>
                  <a:pt x="127" y="1524"/>
                  <a:pt x="254" y="1524"/>
                </a:cubicBezTo>
                <a:lnTo>
                  <a:pt x="6350" y="1524"/>
                </a:lnTo>
                <a:cubicBezTo>
                  <a:pt x="6477" y="1524"/>
                  <a:pt x="6605" y="1397"/>
                  <a:pt x="6605" y="1270"/>
                </a:cubicBezTo>
                <a:lnTo>
                  <a:pt x="6605" y="254"/>
                </a:lnTo>
                <a:cubicBezTo>
                  <a:pt x="6605" y="127"/>
                  <a:pt x="6477" y="0"/>
                  <a:pt x="6350" y="0"/>
                </a:cubicBezTo>
                <a:lnTo>
                  <a:pt x="254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GEANT4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CustomShape 8"/>
          <p:cNvSpPr/>
          <p:nvPr/>
        </p:nvSpPr>
        <p:spPr>
          <a:xfrm>
            <a:off x="988560" y="1569600"/>
            <a:ext cx="1737360" cy="182880"/>
          </a:xfrm>
          <a:custGeom>
            <a:avLst/>
            <a:gdLst/>
            <a:ahLst/>
            <a:rect l="0" t="0" r="r" b="b"/>
            <a:pathLst>
              <a:path w="4827" h="510">
                <a:moveTo>
                  <a:pt x="84" y="0"/>
                </a:moveTo>
                <a:cubicBezTo>
                  <a:pt x="42" y="0"/>
                  <a:pt x="0" y="42"/>
                  <a:pt x="0" y="84"/>
                </a:cubicBezTo>
                <a:lnTo>
                  <a:pt x="0" y="424"/>
                </a:lnTo>
                <a:cubicBezTo>
                  <a:pt x="0" y="466"/>
                  <a:pt x="42" y="509"/>
                  <a:pt x="84" y="509"/>
                </a:cubicBezTo>
                <a:lnTo>
                  <a:pt x="4742" y="509"/>
                </a:lnTo>
                <a:cubicBezTo>
                  <a:pt x="4784" y="509"/>
                  <a:pt x="4826" y="466"/>
                  <a:pt x="4826" y="424"/>
                </a:cubicBezTo>
                <a:lnTo>
                  <a:pt x="4826" y="84"/>
                </a:lnTo>
                <a:cubicBezTo>
                  <a:pt x="4826" y="42"/>
                  <a:pt x="4784" y="0"/>
                  <a:pt x="4742" y="0"/>
                </a:cubicBezTo>
                <a:lnTo>
                  <a:pt x="84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TextShape 9"/>
          <p:cNvSpPr txBox="1"/>
          <p:nvPr/>
        </p:nvSpPr>
        <p:spPr>
          <a:xfrm>
            <a:off x="991800" y="1533960"/>
            <a:ext cx="1828800" cy="290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Particle in 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Vol. Filter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CustomShape 10"/>
          <p:cNvSpPr/>
          <p:nvPr/>
        </p:nvSpPr>
        <p:spPr>
          <a:xfrm>
            <a:off x="1037520" y="3589200"/>
            <a:ext cx="1188720" cy="731520"/>
          </a:xfrm>
          <a:custGeom>
            <a:avLst/>
            <a:gdLst/>
            <a:ahLst/>
            <a:rect l="0" t="0" r="r" b="b"/>
            <a:pathLst>
              <a:path w="3304" h="2034">
                <a:moveTo>
                  <a:pt x="338" y="0"/>
                </a:moveTo>
                <a:cubicBezTo>
                  <a:pt x="169" y="0"/>
                  <a:pt x="0" y="169"/>
                  <a:pt x="0" y="338"/>
                </a:cubicBezTo>
                <a:lnTo>
                  <a:pt x="0" y="1694"/>
                </a:lnTo>
                <a:cubicBezTo>
                  <a:pt x="0" y="1863"/>
                  <a:pt x="169" y="2033"/>
                  <a:pt x="338" y="2033"/>
                </a:cubicBezTo>
                <a:lnTo>
                  <a:pt x="2964" y="2033"/>
                </a:lnTo>
                <a:cubicBezTo>
                  <a:pt x="3133" y="2033"/>
                  <a:pt x="3303" y="1863"/>
                  <a:pt x="3303" y="1694"/>
                </a:cubicBezTo>
                <a:lnTo>
                  <a:pt x="3303" y="338"/>
                </a:lnTo>
                <a:cubicBezTo>
                  <a:pt x="3303" y="169"/>
                  <a:pt x="3133" y="0"/>
                  <a:pt x="2964" y="0"/>
                </a:cubicBezTo>
                <a:lnTo>
                  <a:pt x="338" y="0"/>
                </a:lnTo>
              </a:path>
            </a:pathLst>
          </a:custGeom>
          <a:solidFill>
            <a:srgbClr val="66cc00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CustomShape 11"/>
          <p:cNvSpPr/>
          <p:nvPr/>
        </p:nvSpPr>
        <p:spPr>
          <a:xfrm>
            <a:off x="2317680" y="3589200"/>
            <a:ext cx="457200" cy="731520"/>
          </a:xfrm>
          <a:custGeom>
            <a:avLst/>
            <a:gdLst/>
            <a:ahLst/>
            <a:rect l="0" t="0" r="r" b="b"/>
            <a:pathLst>
              <a:path w="1272" h="2033">
                <a:moveTo>
                  <a:pt x="211" y="0"/>
                </a:moveTo>
                <a:cubicBezTo>
                  <a:pt x="105" y="0"/>
                  <a:pt x="0" y="105"/>
                  <a:pt x="0" y="211"/>
                </a:cubicBezTo>
                <a:lnTo>
                  <a:pt x="0" y="1821"/>
                </a:lnTo>
                <a:cubicBezTo>
                  <a:pt x="0" y="1926"/>
                  <a:pt x="105" y="2032"/>
                  <a:pt x="211" y="2032"/>
                </a:cubicBezTo>
                <a:lnTo>
                  <a:pt x="1059" y="2032"/>
                </a:lnTo>
                <a:cubicBezTo>
                  <a:pt x="1165" y="2032"/>
                  <a:pt x="1271" y="1926"/>
                  <a:pt x="1271" y="1821"/>
                </a:cubicBezTo>
                <a:lnTo>
                  <a:pt x="1271" y="211"/>
                </a:lnTo>
                <a:cubicBezTo>
                  <a:pt x="1271" y="105"/>
                  <a:pt x="1165" y="0"/>
                  <a:pt x="1059" y="0"/>
                </a:cubicBezTo>
                <a:lnTo>
                  <a:pt x="211" y="0"/>
                </a:lnTo>
              </a:path>
            </a:pathLst>
          </a:custGeom>
          <a:solidFill>
            <a:srgbClr val="66cc00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CustomShape 12"/>
          <p:cNvSpPr/>
          <p:nvPr/>
        </p:nvSpPr>
        <p:spPr>
          <a:xfrm>
            <a:off x="2866320" y="3589200"/>
            <a:ext cx="1188720" cy="731520"/>
          </a:xfrm>
          <a:custGeom>
            <a:avLst/>
            <a:gdLst/>
            <a:ahLst/>
            <a:rect l="0" t="0" r="r" b="b"/>
            <a:pathLst>
              <a:path w="3304" h="2034">
                <a:moveTo>
                  <a:pt x="338" y="0"/>
                </a:moveTo>
                <a:cubicBezTo>
                  <a:pt x="169" y="0"/>
                  <a:pt x="0" y="169"/>
                  <a:pt x="0" y="338"/>
                </a:cubicBezTo>
                <a:lnTo>
                  <a:pt x="0" y="1694"/>
                </a:lnTo>
                <a:cubicBezTo>
                  <a:pt x="0" y="1863"/>
                  <a:pt x="169" y="2033"/>
                  <a:pt x="338" y="2033"/>
                </a:cubicBezTo>
                <a:lnTo>
                  <a:pt x="2964" y="2033"/>
                </a:lnTo>
                <a:cubicBezTo>
                  <a:pt x="3133" y="2033"/>
                  <a:pt x="3303" y="1863"/>
                  <a:pt x="3303" y="1694"/>
                </a:cubicBezTo>
                <a:lnTo>
                  <a:pt x="3303" y="338"/>
                </a:lnTo>
                <a:cubicBezTo>
                  <a:pt x="3303" y="169"/>
                  <a:pt x="3133" y="0"/>
                  <a:pt x="2964" y="0"/>
                </a:cubicBezTo>
                <a:lnTo>
                  <a:pt x="338" y="0"/>
                </a:lnTo>
              </a:path>
            </a:pathLst>
          </a:custGeom>
          <a:solidFill>
            <a:srgbClr val="66cc00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TextShape 13"/>
          <p:cNvSpPr txBox="1"/>
          <p:nvPr/>
        </p:nvSpPr>
        <p:spPr>
          <a:xfrm>
            <a:off x="1089720" y="3880440"/>
            <a:ext cx="10602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MCTruth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TextShape 14"/>
          <p:cNvSpPr txBox="1"/>
          <p:nvPr/>
        </p:nvSpPr>
        <p:spPr>
          <a:xfrm>
            <a:off x="2866320" y="3789000"/>
            <a:ext cx="129636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MCParti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Line 15"/>
          <p:cNvSpPr/>
          <p:nvPr/>
        </p:nvSpPr>
        <p:spPr>
          <a:xfrm>
            <a:off x="2226240" y="3971880"/>
            <a:ext cx="640080" cy="0"/>
          </a:xfrm>
          <a:prstGeom prst="line">
            <a:avLst/>
          </a:prstGeom>
          <a:ln>
            <a:solidFill>
              <a:srgbClr val="000000"/>
            </a:solidFill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Line 16"/>
          <p:cNvSpPr/>
          <p:nvPr/>
        </p:nvSpPr>
        <p:spPr>
          <a:xfrm>
            <a:off x="2686680" y="1517040"/>
            <a:ext cx="0" cy="2072160"/>
          </a:xfrm>
          <a:prstGeom prst="line">
            <a:avLst/>
          </a:prstGeom>
          <a:ln w="76320">
            <a:solidFill>
              <a:srgbClr val="ff333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Line 17"/>
          <p:cNvSpPr/>
          <p:nvPr/>
        </p:nvSpPr>
        <p:spPr>
          <a:xfrm flipH="1" flipV="1">
            <a:off x="1540440" y="1786320"/>
            <a:ext cx="14040" cy="1802880"/>
          </a:xfrm>
          <a:prstGeom prst="line">
            <a:avLst/>
          </a:prstGeom>
          <a:ln w="76320">
            <a:solidFill>
              <a:srgbClr val="ff333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Line 18"/>
          <p:cNvSpPr/>
          <p:nvPr/>
        </p:nvSpPr>
        <p:spPr>
          <a:xfrm>
            <a:off x="3277800" y="1533960"/>
            <a:ext cx="14040" cy="2055240"/>
          </a:xfrm>
          <a:prstGeom prst="line">
            <a:avLst/>
          </a:prstGeom>
          <a:ln w="76320">
            <a:solidFill>
              <a:srgbClr val="ff333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TextShape 19"/>
          <p:cNvSpPr txBox="1"/>
          <p:nvPr/>
        </p:nvSpPr>
        <p:spPr>
          <a:xfrm>
            <a:off x="3356640" y="4260600"/>
            <a:ext cx="2495520" cy="402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Simulation, 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artg4tk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CustomShape 20"/>
          <p:cNvSpPr/>
          <p:nvPr/>
        </p:nvSpPr>
        <p:spPr>
          <a:xfrm>
            <a:off x="6309360" y="957240"/>
            <a:ext cx="1554480" cy="731520"/>
          </a:xfrm>
          <a:custGeom>
            <a:avLst/>
            <a:gdLst/>
            <a:ahLst/>
            <a:rect l="0" t="0" r="r" b="b"/>
            <a:pathLst>
              <a:path w="4320" h="2034">
                <a:moveTo>
                  <a:pt x="338" y="0"/>
                </a:moveTo>
                <a:cubicBezTo>
                  <a:pt x="169" y="0"/>
                  <a:pt x="0" y="169"/>
                  <a:pt x="0" y="338"/>
                </a:cubicBezTo>
                <a:lnTo>
                  <a:pt x="0" y="1694"/>
                </a:lnTo>
                <a:cubicBezTo>
                  <a:pt x="0" y="1863"/>
                  <a:pt x="169" y="2033"/>
                  <a:pt x="338" y="2033"/>
                </a:cubicBezTo>
                <a:lnTo>
                  <a:pt x="3980" y="2033"/>
                </a:lnTo>
                <a:cubicBezTo>
                  <a:pt x="4149" y="2033"/>
                  <a:pt x="4319" y="1863"/>
                  <a:pt x="4319" y="1694"/>
                </a:cubicBezTo>
                <a:lnTo>
                  <a:pt x="4319" y="338"/>
                </a:lnTo>
                <a:cubicBezTo>
                  <a:pt x="4319" y="169"/>
                  <a:pt x="4149" y="0"/>
                  <a:pt x="3980" y="0"/>
                </a:cubicBezTo>
                <a:lnTo>
                  <a:pt x="338" y="0"/>
                </a:lnTo>
              </a:path>
            </a:pathLst>
          </a:custGeom>
          <a:solidFill>
            <a:srgbClr val="99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CustomShape 21"/>
          <p:cNvSpPr/>
          <p:nvPr/>
        </p:nvSpPr>
        <p:spPr>
          <a:xfrm>
            <a:off x="6309360" y="2926080"/>
            <a:ext cx="1563120" cy="731520"/>
          </a:xfrm>
          <a:custGeom>
            <a:avLst/>
            <a:gdLst/>
            <a:ahLst/>
            <a:rect l="0" t="0" r="r" b="b"/>
            <a:pathLst>
              <a:path w="4344" h="2034">
                <a:moveTo>
                  <a:pt x="338" y="0"/>
                </a:moveTo>
                <a:cubicBezTo>
                  <a:pt x="169" y="0"/>
                  <a:pt x="0" y="169"/>
                  <a:pt x="0" y="338"/>
                </a:cubicBezTo>
                <a:lnTo>
                  <a:pt x="0" y="1694"/>
                </a:lnTo>
                <a:cubicBezTo>
                  <a:pt x="0" y="1863"/>
                  <a:pt x="169" y="2033"/>
                  <a:pt x="338" y="2033"/>
                </a:cubicBezTo>
                <a:lnTo>
                  <a:pt x="4004" y="2033"/>
                </a:lnTo>
                <a:cubicBezTo>
                  <a:pt x="4173" y="2033"/>
                  <a:pt x="4343" y="1863"/>
                  <a:pt x="4343" y="1694"/>
                </a:cubicBezTo>
                <a:lnTo>
                  <a:pt x="4343" y="338"/>
                </a:lnTo>
                <a:cubicBezTo>
                  <a:pt x="4343" y="169"/>
                  <a:pt x="4173" y="0"/>
                  <a:pt x="4004" y="0"/>
                </a:cubicBezTo>
                <a:lnTo>
                  <a:pt x="338" y="0"/>
                </a:lnTo>
              </a:path>
            </a:pathLst>
          </a:custGeom>
          <a:solidFill>
            <a:srgbClr val="99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TextShape 22"/>
          <p:cNvSpPr txBox="1"/>
          <p:nvPr/>
        </p:nvSpPr>
        <p:spPr>
          <a:xfrm>
            <a:off x="6217920" y="2963880"/>
            <a:ext cx="172908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AUX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Detectors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TextShape 23"/>
          <p:cNvSpPr txBox="1"/>
          <p:nvPr/>
        </p:nvSpPr>
        <p:spPr>
          <a:xfrm>
            <a:off x="6431760" y="1958040"/>
            <a:ext cx="133596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Photodet.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(LUT) Mod.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CustomShape 24"/>
          <p:cNvSpPr/>
          <p:nvPr/>
        </p:nvSpPr>
        <p:spPr>
          <a:xfrm>
            <a:off x="7992720" y="957240"/>
            <a:ext cx="968400" cy="731520"/>
          </a:xfrm>
          <a:custGeom>
            <a:avLst/>
            <a:gdLst/>
            <a:ahLst/>
            <a:rect l="0" t="0" r="r" b="b"/>
            <a:pathLst>
              <a:path w="2692" h="2034">
                <a:moveTo>
                  <a:pt x="338" y="0"/>
                </a:moveTo>
                <a:cubicBezTo>
                  <a:pt x="169" y="0"/>
                  <a:pt x="0" y="169"/>
                  <a:pt x="0" y="338"/>
                </a:cubicBezTo>
                <a:lnTo>
                  <a:pt x="0" y="1694"/>
                </a:lnTo>
                <a:cubicBezTo>
                  <a:pt x="0" y="1863"/>
                  <a:pt x="169" y="2033"/>
                  <a:pt x="338" y="2033"/>
                </a:cubicBezTo>
                <a:lnTo>
                  <a:pt x="2352" y="2033"/>
                </a:lnTo>
                <a:cubicBezTo>
                  <a:pt x="2521" y="2033"/>
                  <a:pt x="2691" y="1863"/>
                  <a:pt x="2691" y="1694"/>
                </a:cubicBezTo>
                <a:lnTo>
                  <a:pt x="2691" y="338"/>
                </a:lnTo>
                <a:cubicBezTo>
                  <a:pt x="2691" y="169"/>
                  <a:pt x="2521" y="0"/>
                  <a:pt x="2352" y="0"/>
                </a:cubicBezTo>
                <a:lnTo>
                  <a:pt x="338" y="0"/>
                </a:lnTo>
              </a:path>
            </a:pathLst>
          </a:custGeom>
          <a:solidFill>
            <a:srgbClr val="ccff66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CustomShape 25"/>
          <p:cNvSpPr/>
          <p:nvPr/>
        </p:nvSpPr>
        <p:spPr>
          <a:xfrm>
            <a:off x="7992720" y="2926080"/>
            <a:ext cx="1059840" cy="731520"/>
          </a:xfrm>
          <a:custGeom>
            <a:avLst/>
            <a:gdLst/>
            <a:ahLst/>
            <a:rect l="0" t="0" r="r" b="b"/>
            <a:pathLst>
              <a:path w="2946" h="2034">
                <a:moveTo>
                  <a:pt x="338" y="0"/>
                </a:moveTo>
                <a:cubicBezTo>
                  <a:pt x="169" y="0"/>
                  <a:pt x="0" y="169"/>
                  <a:pt x="0" y="338"/>
                </a:cubicBezTo>
                <a:lnTo>
                  <a:pt x="0" y="1694"/>
                </a:lnTo>
                <a:cubicBezTo>
                  <a:pt x="0" y="1863"/>
                  <a:pt x="169" y="2033"/>
                  <a:pt x="338" y="2033"/>
                </a:cubicBezTo>
                <a:lnTo>
                  <a:pt x="2606" y="2033"/>
                </a:lnTo>
                <a:cubicBezTo>
                  <a:pt x="2775" y="2033"/>
                  <a:pt x="2945" y="1863"/>
                  <a:pt x="2945" y="1694"/>
                </a:cubicBezTo>
                <a:lnTo>
                  <a:pt x="2945" y="338"/>
                </a:lnTo>
                <a:cubicBezTo>
                  <a:pt x="2945" y="169"/>
                  <a:pt x="2775" y="0"/>
                  <a:pt x="2606" y="0"/>
                </a:cubicBezTo>
                <a:lnTo>
                  <a:pt x="338" y="0"/>
                </a:lnTo>
              </a:path>
            </a:pathLst>
          </a:custGeom>
          <a:solidFill>
            <a:srgbClr val="ccff66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TextShape 26"/>
          <p:cNvSpPr txBox="1"/>
          <p:nvPr/>
        </p:nvSpPr>
        <p:spPr>
          <a:xfrm>
            <a:off x="7992720" y="3017520"/>
            <a:ext cx="1421280" cy="459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</a:t>
            </a:r>
            <a:r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</a:t>
            </a:r>
            <a:r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</a:t>
            </a:r>
            <a:r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</a:t>
            </a:r>
            <a:r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r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</a:t>
            </a:r>
            <a:endParaRPr b="0" lang="en-US" sz="13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  <a:r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</a:t>
            </a:r>
            <a:r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</a:t>
            </a:r>
            <a:r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</a:t>
            </a:r>
            <a:r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</a:t>
            </a:r>
            <a:r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</a:t>
            </a:r>
            <a:r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</a:t>
            </a:r>
            <a:r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</a:t>
            </a:r>
            <a:r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r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</a:t>
            </a:r>
            <a:endParaRPr b="0" lang="en-US" sz="13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TextShape 27"/>
          <p:cNvSpPr txBox="1"/>
          <p:nvPr/>
        </p:nvSpPr>
        <p:spPr>
          <a:xfrm>
            <a:off x="8046720" y="2011680"/>
            <a:ext cx="94104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SimLite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Photon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TextShape 28"/>
          <p:cNvSpPr txBox="1"/>
          <p:nvPr/>
        </p:nvSpPr>
        <p:spPr>
          <a:xfrm>
            <a:off x="6125400" y="3872520"/>
            <a:ext cx="4628880" cy="940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Separate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modules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digitizatio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 and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detector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response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TextShape 29"/>
          <p:cNvSpPr txBox="1"/>
          <p:nvPr/>
        </p:nvSpPr>
        <p:spPr>
          <a:xfrm>
            <a:off x="365760" y="293760"/>
            <a:ext cx="1756440" cy="43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Refactored </a:t>
            </a:r>
            <a:endParaRPr b="0" lang="en-US" sz="2400" spc="-1" strike="noStrike">
              <a:solidFill>
                <a:srgbClr val="0066c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CustomShape 30"/>
          <p:cNvSpPr/>
          <p:nvPr/>
        </p:nvSpPr>
        <p:spPr>
          <a:xfrm>
            <a:off x="457200" y="1054800"/>
            <a:ext cx="1097280" cy="408240"/>
          </a:xfrm>
          <a:custGeom>
            <a:avLst/>
            <a:gdLst/>
            <a:ahLst/>
            <a:rect l="0" t="0" r="r" b="b"/>
            <a:pathLst>
              <a:path w="3049" h="1136">
                <a:moveTo>
                  <a:pt x="189" y="0"/>
                </a:moveTo>
                <a:cubicBezTo>
                  <a:pt x="94" y="0"/>
                  <a:pt x="0" y="94"/>
                  <a:pt x="0" y="189"/>
                </a:cubicBezTo>
                <a:lnTo>
                  <a:pt x="0" y="945"/>
                </a:lnTo>
                <a:cubicBezTo>
                  <a:pt x="0" y="1040"/>
                  <a:pt x="94" y="1135"/>
                  <a:pt x="189" y="1135"/>
                </a:cubicBezTo>
                <a:lnTo>
                  <a:pt x="2859" y="1135"/>
                </a:lnTo>
                <a:cubicBezTo>
                  <a:pt x="2953" y="1135"/>
                  <a:pt x="3048" y="1040"/>
                  <a:pt x="3048" y="945"/>
                </a:cubicBezTo>
                <a:lnTo>
                  <a:pt x="3048" y="189"/>
                </a:lnTo>
                <a:cubicBezTo>
                  <a:pt x="3048" y="94"/>
                  <a:pt x="2953" y="0"/>
                  <a:pt x="2859" y="0"/>
                </a:cubicBezTo>
                <a:lnTo>
                  <a:pt x="189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Gun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Line 31"/>
          <p:cNvSpPr/>
          <p:nvPr/>
        </p:nvSpPr>
        <p:spPr>
          <a:xfrm flipV="1">
            <a:off x="2011680" y="1454400"/>
            <a:ext cx="0" cy="57600"/>
          </a:xfrm>
          <a:prstGeom prst="line">
            <a:avLst/>
          </a:prstGeom>
          <a:ln w="291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CustomShape 32"/>
          <p:cNvSpPr/>
          <p:nvPr/>
        </p:nvSpPr>
        <p:spPr>
          <a:xfrm>
            <a:off x="3840480" y="1645920"/>
            <a:ext cx="2194560" cy="274320"/>
          </a:xfrm>
          <a:custGeom>
            <a:avLst/>
            <a:gdLst/>
            <a:ahLst/>
            <a:rect l="0" t="0" r="r" b="b"/>
            <a:pathLst>
              <a:path w="6098" h="764">
                <a:moveTo>
                  <a:pt x="127" y="0"/>
                </a:moveTo>
                <a:cubicBezTo>
                  <a:pt x="63" y="0"/>
                  <a:pt x="0" y="63"/>
                  <a:pt x="0" y="127"/>
                </a:cubicBezTo>
                <a:lnTo>
                  <a:pt x="0" y="635"/>
                </a:lnTo>
                <a:cubicBezTo>
                  <a:pt x="0" y="699"/>
                  <a:pt x="63" y="763"/>
                  <a:pt x="127" y="763"/>
                </a:cubicBezTo>
                <a:lnTo>
                  <a:pt x="5969" y="763"/>
                </a:lnTo>
                <a:cubicBezTo>
                  <a:pt x="6033" y="763"/>
                  <a:pt x="6097" y="699"/>
                  <a:pt x="6097" y="635"/>
                </a:cubicBezTo>
                <a:lnTo>
                  <a:pt x="6097" y="127"/>
                </a:lnTo>
                <a:cubicBezTo>
                  <a:pt x="6097" y="63"/>
                  <a:pt x="6033" y="0"/>
                  <a:pt x="5969" y="0"/>
                </a:cubicBezTo>
                <a:lnTo>
                  <a:pt x="127" y="0"/>
                </a:lnTo>
              </a:path>
            </a:pathLst>
          </a:custGeom>
          <a:solidFill>
            <a:srgbClr val="66cc00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TextShape 33"/>
          <p:cNvSpPr txBox="1"/>
          <p:nvPr/>
        </p:nvSpPr>
        <p:spPr>
          <a:xfrm>
            <a:off x="3774600" y="1596960"/>
            <a:ext cx="2443320" cy="780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SimEnergyDepositHit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CustomShape 34"/>
          <p:cNvSpPr/>
          <p:nvPr/>
        </p:nvSpPr>
        <p:spPr>
          <a:xfrm>
            <a:off x="3840480" y="2011680"/>
            <a:ext cx="2194560" cy="274320"/>
          </a:xfrm>
          <a:custGeom>
            <a:avLst/>
            <a:gdLst/>
            <a:ahLst/>
            <a:rect l="0" t="0" r="r" b="b"/>
            <a:pathLst>
              <a:path w="6098" h="764">
                <a:moveTo>
                  <a:pt x="127" y="0"/>
                </a:moveTo>
                <a:cubicBezTo>
                  <a:pt x="63" y="0"/>
                  <a:pt x="0" y="63"/>
                  <a:pt x="0" y="127"/>
                </a:cubicBezTo>
                <a:lnTo>
                  <a:pt x="0" y="635"/>
                </a:lnTo>
                <a:cubicBezTo>
                  <a:pt x="0" y="699"/>
                  <a:pt x="63" y="763"/>
                  <a:pt x="127" y="763"/>
                </a:cubicBezTo>
                <a:lnTo>
                  <a:pt x="5969" y="763"/>
                </a:lnTo>
                <a:cubicBezTo>
                  <a:pt x="6033" y="763"/>
                  <a:pt x="6097" y="699"/>
                  <a:pt x="6097" y="635"/>
                </a:cubicBezTo>
                <a:lnTo>
                  <a:pt x="6097" y="127"/>
                </a:lnTo>
                <a:cubicBezTo>
                  <a:pt x="6097" y="63"/>
                  <a:pt x="6033" y="0"/>
                  <a:pt x="5969" y="0"/>
                </a:cubicBezTo>
                <a:lnTo>
                  <a:pt x="127" y="0"/>
                </a:lnTo>
              </a:path>
            </a:pathLst>
          </a:custGeom>
          <a:solidFill>
            <a:srgbClr val="66cc00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CustomShape 35"/>
          <p:cNvSpPr/>
          <p:nvPr/>
        </p:nvSpPr>
        <p:spPr>
          <a:xfrm>
            <a:off x="3840480" y="2377440"/>
            <a:ext cx="2194560" cy="274320"/>
          </a:xfrm>
          <a:custGeom>
            <a:avLst/>
            <a:gdLst/>
            <a:ahLst/>
            <a:rect l="0" t="0" r="r" b="b"/>
            <a:pathLst>
              <a:path w="6098" h="764">
                <a:moveTo>
                  <a:pt x="127" y="0"/>
                </a:moveTo>
                <a:cubicBezTo>
                  <a:pt x="63" y="0"/>
                  <a:pt x="0" y="63"/>
                  <a:pt x="0" y="127"/>
                </a:cubicBezTo>
                <a:lnTo>
                  <a:pt x="0" y="635"/>
                </a:lnTo>
                <a:cubicBezTo>
                  <a:pt x="0" y="699"/>
                  <a:pt x="63" y="763"/>
                  <a:pt x="127" y="763"/>
                </a:cubicBezTo>
                <a:lnTo>
                  <a:pt x="5969" y="763"/>
                </a:lnTo>
                <a:cubicBezTo>
                  <a:pt x="6033" y="763"/>
                  <a:pt x="6097" y="699"/>
                  <a:pt x="6097" y="635"/>
                </a:cubicBezTo>
                <a:lnTo>
                  <a:pt x="6097" y="127"/>
                </a:lnTo>
                <a:cubicBezTo>
                  <a:pt x="6097" y="63"/>
                  <a:pt x="6033" y="0"/>
                  <a:pt x="5969" y="0"/>
                </a:cubicBezTo>
                <a:lnTo>
                  <a:pt x="127" y="0"/>
                </a:lnTo>
              </a:path>
            </a:pathLst>
          </a:custGeom>
          <a:solidFill>
            <a:srgbClr val="66cc00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CustomShape 36"/>
          <p:cNvSpPr/>
          <p:nvPr/>
        </p:nvSpPr>
        <p:spPr>
          <a:xfrm>
            <a:off x="3840480" y="2743200"/>
            <a:ext cx="2194560" cy="274320"/>
          </a:xfrm>
          <a:custGeom>
            <a:avLst/>
            <a:gdLst/>
            <a:ahLst/>
            <a:rect l="0" t="0" r="r" b="b"/>
            <a:pathLst>
              <a:path w="6098" h="764">
                <a:moveTo>
                  <a:pt x="127" y="0"/>
                </a:moveTo>
                <a:cubicBezTo>
                  <a:pt x="63" y="0"/>
                  <a:pt x="0" y="63"/>
                  <a:pt x="0" y="127"/>
                </a:cubicBezTo>
                <a:lnTo>
                  <a:pt x="0" y="635"/>
                </a:lnTo>
                <a:cubicBezTo>
                  <a:pt x="0" y="699"/>
                  <a:pt x="63" y="763"/>
                  <a:pt x="127" y="763"/>
                </a:cubicBezTo>
                <a:lnTo>
                  <a:pt x="5969" y="763"/>
                </a:lnTo>
                <a:cubicBezTo>
                  <a:pt x="6033" y="763"/>
                  <a:pt x="6097" y="699"/>
                  <a:pt x="6097" y="635"/>
                </a:cubicBezTo>
                <a:lnTo>
                  <a:pt x="6097" y="127"/>
                </a:lnTo>
                <a:cubicBezTo>
                  <a:pt x="6097" y="63"/>
                  <a:pt x="6033" y="0"/>
                  <a:pt x="5969" y="0"/>
                </a:cubicBezTo>
                <a:lnTo>
                  <a:pt x="127" y="0"/>
                </a:lnTo>
              </a:path>
            </a:pathLst>
          </a:custGeom>
          <a:solidFill>
            <a:srgbClr val="66cc00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TextShape 37"/>
          <p:cNvSpPr txBox="1"/>
          <p:nvPr/>
        </p:nvSpPr>
        <p:spPr>
          <a:xfrm>
            <a:off x="3931920" y="1988640"/>
            <a:ext cx="12247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TrackerHit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TextShape 38"/>
          <p:cNvSpPr txBox="1"/>
          <p:nvPr/>
        </p:nvSpPr>
        <p:spPr>
          <a:xfrm>
            <a:off x="3931920" y="2334960"/>
            <a:ext cx="12733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PhotonHit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TextShape 39"/>
          <p:cNvSpPr txBox="1"/>
          <p:nvPr/>
        </p:nvSpPr>
        <p:spPr>
          <a:xfrm>
            <a:off x="3931920" y="2723760"/>
            <a:ext cx="17359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Calorimet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erHit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CustomShape 40"/>
          <p:cNvSpPr/>
          <p:nvPr/>
        </p:nvSpPr>
        <p:spPr>
          <a:xfrm>
            <a:off x="3840840" y="3078000"/>
            <a:ext cx="2194200" cy="274320"/>
          </a:xfrm>
          <a:custGeom>
            <a:avLst/>
            <a:gdLst/>
            <a:ahLst/>
            <a:rect l="0" t="0" r="r" b="b"/>
            <a:pathLst>
              <a:path w="6097" h="764">
                <a:moveTo>
                  <a:pt x="127" y="0"/>
                </a:moveTo>
                <a:cubicBezTo>
                  <a:pt x="63" y="0"/>
                  <a:pt x="0" y="63"/>
                  <a:pt x="0" y="127"/>
                </a:cubicBezTo>
                <a:lnTo>
                  <a:pt x="0" y="635"/>
                </a:lnTo>
                <a:cubicBezTo>
                  <a:pt x="0" y="699"/>
                  <a:pt x="63" y="763"/>
                  <a:pt x="127" y="763"/>
                </a:cubicBezTo>
                <a:lnTo>
                  <a:pt x="5968" y="763"/>
                </a:lnTo>
                <a:cubicBezTo>
                  <a:pt x="6032" y="763"/>
                  <a:pt x="6096" y="699"/>
                  <a:pt x="6096" y="635"/>
                </a:cubicBezTo>
                <a:lnTo>
                  <a:pt x="6096" y="127"/>
                </a:lnTo>
                <a:cubicBezTo>
                  <a:pt x="6096" y="63"/>
                  <a:pt x="6032" y="0"/>
                  <a:pt x="5968" y="0"/>
                </a:cubicBezTo>
                <a:lnTo>
                  <a:pt x="127" y="0"/>
                </a:lnTo>
              </a:path>
            </a:pathLst>
          </a:custGeom>
          <a:solidFill>
            <a:srgbClr val="66cc00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TextShape 41"/>
          <p:cNvSpPr txBox="1"/>
          <p:nvPr/>
        </p:nvSpPr>
        <p:spPr>
          <a:xfrm>
            <a:off x="4480560" y="3017520"/>
            <a:ext cx="372600" cy="468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...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cxnSp>
        <p:nvCxnSpPr>
          <p:cNvPr id="162" name="Line 42"/>
          <p:cNvCxnSpPr/>
          <p:nvPr/>
        </p:nvCxnSpPr>
        <p:spPr>
          <a:xfrm>
            <a:off x="0" y="0"/>
            <a:ext cx="360" cy="360"/>
          </a:xfrm>
          <a:prstGeom prst="line">
            <a:avLst/>
          </a:prstGeom>
          <a:ln w="29160">
            <a:solidFill>
              <a:srgbClr val="ff3333"/>
            </a:solidFill>
            <a:round/>
            <a:tailEnd len="med" type="triangle" w="med"/>
          </a:ln>
        </p:spPr>
      </p:cxnSp>
      <p:cxnSp>
        <p:nvCxnSpPr>
          <p:cNvPr id="163" name="Line 43"/>
          <p:cNvCxnSpPr/>
          <p:nvPr/>
        </p:nvCxnSpPr>
        <p:spPr>
          <a:xfrm>
            <a:off x="0" y="0"/>
            <a:ext cx="360" cy="360"/>
          </a:xfrm>
          <a:prstGeom prst="line">
            <a:avLst/>
          </a:prstGeom>
          <a:ln w="29160">
            <a:solidFill>
              <a:srgbClr val="ff0066"/>
            </a:solidFill>
            <a:round/>
            <a:tailEnd len="med" type="triangle" w="med"/>
          </a:ln>
        </p:spPr>
      </p:cxnSp>
      <p:cxnSp>
        <p:nvCxnSpPr>
          <p:cNvPr id="164" name="Line 44"/>
          <p:cNvCxnSpPr/>
          <p:nvPr/>
        </p:nvCxnSpPr>
        <p:spPr>
          <a:xfrm>
            <a:off x="0" y="0"/>
            <a:ext cx="360" cy="360"/>
          </a:xfrm>
          <a:prstGeom prst="line">
            <a:avLst/>
          </a:prstGeom>
          <a:ln w="29160">
            <a:solidFill>
              <a:srgbClr val="ff0000"/>
            </a:solidFill>
            <a:round/>
            <a:tailEnd len="med" type="triangle" w="med"/>
          </a:ln>
        </p:spPr>
      </p:cxnSp>
      <p:cxnSp>
        <p:nvCxnSpPr>
          <p:cNvPr id="165" name="Line 45"/>
          <p:cNvCxnSpPr/>
          <p:nvPr/>
        </p:nvCxnSpPr>
        <p:spPr>
          <a:xfrm>
            <a:off x="0" y="0"/>
            <a:ext cx="360" cy="360"/>
          </a:xfrm>
          <a:prstGeom prst="line">
            <a:avLst/>
          </a:prstGeom>
          <a:ln w="29160">
            <a:solidFill>
              <a:srgbClr val="ff0000"/>
            </a:solidFill>
            <a:round/>
            <a:tailEnd len="med" type="triangle" w="med"/>
          </a:ln>
        </p:spPr>
      </p:cxnSp>
      <p:cxnSp>
        <p:nvCxnSpPr>
          <p:cNvPr id="166" name="Line 46"/>
          <p:cNvCxnSpPr/>
          <p:nvPr/>
        </p:nvCxnSpPr>
        <p:spPr>
          <a:xfrm>
            <a:off x="0" y="0"/>
            <a:ext cx="360" cy="360"/>
          </a:xfrm>
          <a:prstGeom prst="line">
            <a:avLst/>
          </a:prstGeom>
          <a:ln w="29160">
            <a:solidFill>
              <a:srgbClr val="ff0000"/>
            </a:solidFill>
            <a:round/>
            <a:tailEnd len="med" type="triangle" w="med"/>
          </a:ln>
        </p:spPr>
      </p:cxnSp>
      <p:sp>
        <p:nvSpPr>
          <p:cNvPr id="167" name="Line 47"/>
          <p:cNvSpPr/>
          <p:nvPr/>
        </p:nvSpPr>
        <p:spPr>
          <a:xfrm>
            <a:off x="1554480" y="1280160"/>
            <a:ext cx="182880" cy="0"/>
          </a:xfrm>
          <a:prstGeom prst="line">
            <a:avLst/>
          </a:prstGeom>
          <a:ln w="1908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CustomShape 48"/>
          <p:cNvSpPr/>
          <p:nvPr/>
        </p:nvSpPr>
        <p:spPr>
          <a:xfrm>
            <a:off x="7993080" y="957600"/>
            <a:ext cx="968400" cy="731520"/>
          </a:xfrm>
          <a:custGeom>
            <a:avLst/>
            <a:gdLst/>
            <a:ahLst/>
            <a:rect l="0" t="0" r="r" b="b"/>
            <a:pathLst>
              <a:path w="2692" h="2034">
                <a:moveTo>
                  <a:pt x="338" y="0"/>
                </a:moveTo>
                <a:cubicBezTo>
                  <a:pt x="169" y="0"/>
                  <a:pt x="0" y="169"/>
                  <a:pt x="0" y="338"/>
                </a:cubicBezTo>
                <a:lnTo>
                  <a:pt x="0" y="1694"/>
                </a:lnTo>
                <a:cubicBezTo>
                  <a:pt x="0" y="1863"/>
                  <a:pt x="169" y="2033"/>
                  <a:pt x="338" y="2033"/>
                </a:cubicBezTo>
                <a:lnTo>
                  <a:pt x="2352" y="2033"/>
                </a:lnTo>
                <a:cubicBezTo>
                  <a:pt x="2521" y="2033"/>
                  <a:pt x="2691" y="1863"/>
                  <a:pt x="2691" y="1694"/>
                </a:cubicBezTo>
                <a:lnTo>
                  <a:pt x="2691" y="338"/>
                </a:lnTo>
                <a:cubicBezTo>
                  <a:pt x="2691" y="169"/>
                  <a:pt x="2521" y="0"/>
                  <a:pt x="2352" y="0"/>
                </a:cubicBezTo>
                <a:lnTo>
                  <a:pt x="338" y="0"/>
                </a:lnTo>
              </a:path>
            </a:pathLst>
          </a:custGeom>
          <a:solidFill>
            <a:srgbClr val="ccff66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CustomShape 49"/>
          <p:cNvSpPr/>
          <p:nvPr/>
        </p:nvSpPr>
        <p:spPr>
          <a:xfrm>
            <a:off x="7993080" y="957600"/>
            <a:ext cx="968400" cy="731520"/>
          </a:xfrm>
          <a:custGeom>
            <a:avLst/>
            <a:gdLst/>
            <a:ahLst/>
            <a:rect l="0" t="0" r="r" b="b"/>
            <a:pathLst>
              <a:path w="2692" h="2034">
                <a:moveTo>
                  <a:pt x="338" y="0"/>
                </a:moveTo>
                <a:cubicBezTo>
                  <a:pt x="169" y="0"/>
                  <a:pt x="0" y="169"/>
                  <a:pt x="0" y="338"/>
                </a:cubicBezTo>
                <a:lnTo>
                  <a:pt x="0" y="1694"/>
                </a:lnTo>
                <a:cubicBezTo>
                  <a:pt x="0" y="1863"/>
                  <a:pt x="169" y="2033"/>
                  <a:pt x="338" y="2033"/>
                </a:cubicBezTo>
                <a:lnTo>
                  <a:pt x="2352" y="2033"/>
                </a:lnTo>
                <a:cubicBezTo>
                  <a:pt x="2521" y="2033"/>
                  <a:pt x="2691" y="1863"/>
                  <a:pt x="2691" y="1694"/>
                </a:cubicBezTo>
                <a:lnTo>
                  <a:pt x="2691" y="338"/>
                </a:lnTo>
                <a:cubicBezTo>
                  <a:pt x="2691" y="169"/>
                  <a:pt x="2521" y="0"/>
                  <a:pt x="2352" y="0"/>
                </a:cubicBezTo>
                <a:lnTo>
                  <a:pt x="338" y="0"/>
                </a:lnTo>
              </a:path>
            </a:pathLst>
          </a:custGeom>
          <a:solidFill>
            <a:srgbClr val="ccff66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CustomShape 50"/>
          <p:cNvSpPr/>
          <p:nvPr/>
        </p:nvSpPr>
        <p:spPr>
          <a:xfrm>
            <a:off x="7993080" y="957600"/>
            <a:ext cx="1059480" cy="731520"/>
          </a:xfrm>
          <a:custGeom>
            <a:avLst/>
            <a:gdLst/>
            <a:ahLst/>
            <a:rect l="0" t="0" r="r" b="b"/>
            <a:pathLst>
              <a:path w="2945" h="2034">
                <a:moveTo>
                  <a:pt x="338" y="0"/>
                </a:moveTo>
                <a:cubicBezTo>
                  <a:pt x="169" y="0"/>
                  <a:pt x="0" y="169"/>
                  <a:pt x="0" y="338"/>
                </a:cubicBezTo>
                <a:lnTo>
                  <a:pt x="0" y="1694"/>
                </a:lnTo>
                <a:cubicBezTo>
                  <a:pt x="0" y="1863"/>
                  <a:pt x="169" y="2033"/>
                  <a:pt x="338" y="2033"/>
                </a:cubicBezTo>
                <a:lnTo>
                  <a:pt x="2605" y="2033"/>
                </a:lnTo>
                <a:cubicBezTo>
                  <a:pt x="2774" y="2033"/>
                  <a:pt x="2944" y="1863"/>
                  <a:pt x="2944" y="1694"/>
                </a:cubicBezTo>
                <a:lnTo>
                  <a:pt x="2944" y="338"/>
                </a:lnTo>
                <a:cubicBezTo>
                  <a:pt x="2944" y="169"/>
                  <a:pt x="2774" y="0"/>
                  <a:pt x="2605" y="0"/>
                </a:cubicBezTo>
                <a:lnTo>
                  <a:pt x="338" y="0"/>
                </a:lnTo>
              </a:path>
            </a:pathLst>
          </a:custGeom>
          <a:solidFill>
            <a:srgbClr val="ccff66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cxnSp>
        <p:nvCxnSpPr>
          <p:cNvPr id="171" name="Line 51"/>
          <p:cNvCxnSpPr/>
          <p:nvPr/>
        </p:nvCxnSpPr>
        <p:spPr>
          <a:xfrm>
            <a:off x="0" y="0"/>
            <a:ext cx="360" cy="360"/>
          </a:xfrm>
          <a:prstGeom prst="line">
            <a:avLst/>
          </a:prstGeom>
          <a:ln w="12600">
            <a:solidFill>
              <a:srgbClr val="ff0000"/>
            </a:solidFill>
            <a:round/>
            <a:tailEnd len="med" type="triangle" w="med"/>
          </a:ln>
        </p:spPr>
      </p:cxnSp>
      <p:cxnSp>
        <p:nvCxnSpPr>
          <p:cNvPr id="172" name="Line 52"/>
          <p:cNvCxnSpPr/>
          <p:nvPr/>
        </p:nvCxn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ff0000"/>
            </a:solidFill>
            <a:tailEnd len="med" type="triangle" w="med"/>
          </a:ln>
        </p:spPr>
      </p:cxnSp>
      <p:sp>
        <p:nvSpPr>
          <p:cNvPr id="173" name="TextShape 53"/>
          <p:cNvSpPr txBox="1"/>
          <p:nvPr/>
        </p:nvSpPr>
        <p:spPr>
          <a:xfrm>
            <a:off x="7992720" y="1188720"/>
            <a:ext cx="1478880" cy="27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SimChannel</a:t>
            </a:r>
            <a:endParaRPr b="0" lang="en-US" sz="13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cxnSp>
        <p:nvCxnSpPr>
          <p:cNvPr id="174" name="Line 54"/>
          <p:cNvCxnSpPr/>
          <p:nvPr/>
        </p:nvCxn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ff0000"/>
            </a:solidFill>
            <a:tailEnd len="med" type="triangle" w="med"/>
          </a:ln>
        </p:spPr>
      </p:cxnSp>
      <p:sp>
        <p:nvSpPr>
          <p:cNvPr id="175" name="Line 55"/>
          <p:cNvSpPr/>
          <p:nvPr/>
        </p:nvSpPr>
        <p:spPr>
          <a:xfrm>
            <a:off x="7863840" y="1280160"/>
            <a:ext cx="250560" cy="0"/>
          </a:xfrm>
          <a:prstGeom prst="line">
            <a:avLst/>
          </a:prstGeom>
          <a:ln>
            <a:solidFill>
              <a:srgbClr val="ff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Line 56"/>
          <p:cNvSpPr/>
          <p:nvPr/>
        </p:nvSpPr>
        <p:spPr>
          <a:xfrm>
            <a:off x="7863840" y="2286000"/>
            <a:ext cx="220680" cy="0"/>
          </a:xfrm>
          <a:prstGeom prst="line">
            <a:avLst/>
          </a:prstGeom>
          <a:ln>
            <a:solidFill>
              <a:srgbClr val="ff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Line 57"/>
          <p:cNvSpPr/>
          <p:nvPr/>
        </p:nvSpPr>
        <p:spPr>
          <a:xfrm>
            <a:off x="7872480" y="3291840"/>
            <a:ext cx="250560" cy="0"/>
          </a:xfrm>
          <a:prstGeom prst="line">
            <a:avLst/>
          </a:prstGeom>
          <a:ln>
            <a:solidFill>
              <a:srgbClr val="ff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TextShape 58"/>
          <p:cNvSpPr txBox="1"/>
          <p:nvPr/>
        </p:nvSpPr>
        <p:spPr>
          <a:xfrm>
            <a:off x="6309360" y="1005840"/>
            <a:ext cx="1561320" cy="689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SimDriftElectrons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Module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(Bill Seligman)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CustomShape 59"/>
          <p:cNvSpPr/>
          <p:nvPr/>
        </p:nvSpPr>
        <p:spPr>
          <a:xfrm>
            <a:off x="5394960" y="914400"/>
            <a:ext cx="274320" cy="274320"/>
          </a:xfrm>
          <a:prstGeom prst="smileyFace">
            <a:avLst>
              <a:gd name="adj" fmla="val 18520"/>
            </a:avLst>
          </a:prstGeom>
          <a:solidFill>
            <a:srgbClr val="ffff99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CustomShape 60"/>
          <p:cNvSpPr/>
          <p:nvPr/>
        </p:nvSpPr>
        <p:spPr>
          <a:xfrm>
            <a:off x="8503920" y="957240"/>
            <a:ext cx="274320" cy="322920"/>
          </a:xfrm>
          <a:prstGeom prst="smileyFace">
            <a:avLst>
              <a:gd name="adj" fmla="val 18520"/>
            </a:avLst>
          </a:prstGeom>
          <a:solidFill>
            <a:srgbClr val="ffff99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TextShape 61"/>
          <p:cNvSpPr txBox="1"/>
          <p:nvPr/>
        </p:nvSpPr>
        <p:spPr>
          <a:xfrm>
            <a:off x="365760" y="4812840"/>
            <a:ext cx="8686800" cy="1547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feature/seligman_DriftIonizationElectrons routine larsim/DetSim/SimDriftElectrons_module.cc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1"/>
              </a:rPr>
              <a:t>https://cdcvs.fnal.gov/redmine/projects/artg4tk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https://cdcvs.fnal.gov/redmine/projects/g4mps/wiki/Phase2_App_01052016#Download-and-install-external-tools-and-build-artg4tk-on-a-generic-node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457200" y="274320"/>
            <a:ext cx="1415880" cy="42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2400" spc="-1" strike="noStrike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Physics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548640" y="1280160"/>
            <a:ext cx="7991640" cy="239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1800" spc="-1" strike="noStrike">
                <a:solidFill>
                  <a:srgbClr val="00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Use the new </a:t>
            </a:r>
            <a:r>
              <a:rPr b="0" lang="en-US" sz="1800" spc="-1" strike="noStrike">
                <a:solidFill>
                  <a:srgbClr val="00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physics list </a:t>
            </a:r>
            <a:r>
              <a:rPr b="0" lang="en-US" sz="1800" spc="-1" strike="noStrike">
                <a:solidFill>
                  <a:srgbClr val="00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factory: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Available via </a:t>
            </a:r>
            <a:r>
              <a:rPr b="0" lang="en-US" sz="1800" spc="-1" strike="noStrike">
                <a:solidFill>
                  <a:srgbClr val="00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nusoft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Access to </a:t>
            </a:r>
            <a:r>
              <a:rPr b="0" lang="en-US" sz="1800" spc="-1" strike="noStrike">
                <a:solidFill>
                  <a:srgbClr val="00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 reference </a:t>
            </a:r>
            <a:r>
              <a:rPr b="0" lang="en-US" sz="1800" spc="-1" strike="noStrike">
                <a:solidFill>
                  <a:srgbClr val="00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physics list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Extendable </a:t>
            </a:r>
            <a:r>
              <a:rPr b="0" lang="en-US" sz="1800" spc="-1" strike="noStrike">
                <a:solidFill>
                  <a:srgbClr val="00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 add all </a:t>
            </a:r>
            <a:r>
              <a:rPr b="0" lang="en-US" sz="1800" spc="-1" strike="noStrike">
                <a:solidFill>
                  <a:srgbClr val="00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 </a:t>
            </a:r>
            <a:r>
              <a:rPr b="0" lang="en-US" sz="1800" spc="-1" strike="noStrike">
                <a:solidFill>
                  <a:srgbClr val="00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available </a:t>
            </a:r>
            <a:r>
              <a:rPr b="0" lang="en-US" sz="1800" spc="-1" strike="noStrike">
                <a:solidFill>
                  <a:srgbClr val="00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geant4 </a:t>
            </a:r>
            <a:r>
              <a:rPr b="0" lang="en-US" sz="1800" spc="-1" strike="noStrike">
                <a:solidFill>
                  <a:srgbClr val="00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physics </a:t>
            </a:r>
            <a:r>
              <a:rPr b="0" lang="en-US" sz="1800" spc="-1" strike="noStrike">
                <a:solidFill>
                  <a:srgbClr val="00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constructors </a:t>
            </a:r>
            <a:r>
              <a:rPr b="0" lang="en-US" sz="1800" spc="-1" strike="noStrike">
                <a:solidFill>
                  <a:srgbClr val="00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e.g we use </a:t>
            </a:r>
            <a:r>
              <a:rPr b="0" lang="en-US" sz="1800" spc="-1" strike="noStrike">
                <a:solidFill>
                  <a:srgbClr val="00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(parameters </a:t>
            </a:r>
            <a:r>
              <a:rPr b="0" lang="en-US" sz="1800" spc="-1" strike="noStrike">
                <a:solidFill>
                  <a:srgbClr val="00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controlled </a:t>
            </a:r>
            <a:r>
              <a:rPr b="0" lang="en-US" sz="1800" spc="-1" strike="noStrike">
                <a:solidFill>
                  <a:srgbClr val="00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via fcl ):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32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Optical </a:t>
            </a:r>
            <a:r>
              <a:rPr b="0" lang="en-US" sz="1800" spc="-1" strike="noStrike">
                <a:solidFill>
                  <a:srgbClr val="00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physics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32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Steplimite</a:t>
            </a:r>
            <a:r>
              <a:rPr b="0" lang="en-US" sz="1800" spc="-1" strike="noStrike">
                <a:solidFill>
                  <a:srgbClr val="00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 for </a:t>
            </a:r>
            <a:r>
              <a:rPr b="0" lang="en-US" sz="1800" spc="-1" strike="noStrike">
                <a:solidFill>
                  <a:srgbClr val="00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charged </a:t>
            </a:r>
            <a:r>
              <a:rPr b="0" lang="en-US" sz="1800" spc="-1" strike="noStrike">
                <a:solidFill>
                  <a:srgbClr val="00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particles </a:t>
            </a:r>
            <a:r>
              <a:rPr b="0" lang="en-US" sz="1800" spc="-1" strike="noStrike">
                <a:solidFill>
                  <a:srgbClr val="00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 active </a:t>
            </a:r>
            <a:r>
              <a:rPr b="0" lang="en-US" sz="1800" spc="-1" strike="noStrike">
                <a:solidFill>
                  <a:srgbClr val="00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TPC </a:t>
            </a:r>
            <a:r>
              <a:rPr b="0" lang="en-US" sz="1800" spc="-1" strike="noStrike">
                <a:solidFill>
                  <a:srgbClr val="00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volume.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32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Time </a:t>
            </a:r>
            <a:r>
              <a:rPr b="0" lang="en-US" sz="1800" spc="-1" strike="noStrike">
                <a:solidFill>
                  <a:srgbClr val="00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limiter for </a:t>
            </a:r>
            <a:r>
              <a:rPr b="0" lang="en-US" sz="1800" spc="-1" strike="noStrike">
                <a:solidFill>
                  <a:srgbClr val="00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neutrons.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32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More </a:t>
            </a:r>
            <a:r>
              <a:rPr b="0" lang="en-US" sz="1800" spc="-1" strike="noStrike">
                <a:solidFill>
                  <a:srgbClr val="00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precise </a:t>
            </a:r>
            <a:r>
              <a:rPr b="0" lang="en-US" sz="1800" spc="-1" strike="noStrike">
                <a:solidFill>
                  <a:srgbClr val="00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em </a:t>
            </a:r>
            <a:r>
              <a:rPr b="0" lang="en-US" sz="1800" spc="-1" strike="noStrike">
                <a:solidFill>
                  <a:srgbClr val="00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physics </a:t>
            </a:r>
            <a:r>
              <a:rPr b="0" lang="en-US" sz="1800" spc="-1" strike="noStrike">
                <a:solidFill>
                  <a:srgbClr val="00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can be </a:t>
            </a:r>
            <a:r>
              <a:rPr b="0" lang="en-US" sz="1800" spc="-1" strike="noStrike">
                <a:solidFill>
                  <a:srgbClr val="00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selected.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32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CustomShape 3"/>
          <p:cNvSpPr/>
          <p:nvPr/>
        </p:nvSpPr>
        <p:spPr>
          <a:xfrm>
            <a:off x="7839000" y="6496920"/>
            <a:ext cx="1071000" cy="23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CustomShape 4"/>
          <p:cNvSpPr/>
          <p:nvPr/>
        </p:nvSpPr>
        <p:spPr>
          <a:xfrm>
            <a:off x="228600" y="6515280"/>
            <a:ext cx="442440" cy="23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457200" y="274320"/>
            <a:ext cx="5394600" cy="42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2400" spc="-1" strike="noStrike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Configure the Physics in the fcl file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CustomShape 2"/>
          <p:cNvSpPr/>
          <p:nvPr/>
        </p:nvSpPr>
        <p:spPr>
          <a:xfrm>
            <a:off x="548640" y="1280160"/>
            <a:ext cx="7991640" cy="239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CustomShape 3"/>
          <p:cNvSpPr/>
          <p:nvPr/>
        </p:nvSpPr>
        <p:spPr>
          <a:xfrm>
            <a:off x="914400" y="731520"/>
            <a:ext cx="3981240" cy="531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DetectorHolder: {}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ActionHolder: 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{}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RandomNumber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Generator: {}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PhysicsListHolder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{}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PhysicsList: {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PhysicsListName: 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"FTFP_BERT"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DumpList: 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false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enableCerenkov: 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false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enableScintillation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true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ScintillationByPart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icleType: false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enableAbsorption: 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false 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enableRayleigh: 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false   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enableMieHG: 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false     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enableBoundary: 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false  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enableWLS: 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false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// Detector(s) 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 the simulation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GDMLDetector 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category: 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"world"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gdmlFileName_ : 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"lArDet.gdml"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}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457200" y="274320"/>
            <a:ext cx="5394600" cy="42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2400" spc="-1" strike="noStrike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Physics constructor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CustomShape 2"/>
          <p:cNvSpPr/>
          <p:nvPr/>
        </p:nvSpPr>
        <p:spPr>
          <a:xfrm>
            <a:off x="548640" y="1280160"/>
            <a:ext cx="7991640" cy="239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CustomShape 3"/>
          <p:cNvSpPr/>
          <p:nvPr/>
        </p:nvSpPr>
        <p:spPr>
          <a:xfrm>
            <a:off x="511200" y="825120"/>
            <a:ext cx="8815320" cy="584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artg4tk::PhysicsListService::PhysicsListService(fhicl::ParameterSet const &amp; p, art::ActivityRegistry &amp;) 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PhysicsListName_( p.get&lt;std::string&gt;("PhysicsListName","FTFP_BERT")),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DumpList_( p.get&lt;bool&gt;("DumpList",true)),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enableNeutronLimit_(p.get&lt;bool&gt;("enableNeutronLimit",true)),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NeutronTimeLimit_(p.get&lt;double&gt;("NeutronTimeLimit",10.*microsecond)),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NeutronKinELimit_(p.get&lt;double&gt;("NeutronKinELimit",0.0)),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enableStepLimit_(p.get&lt;bool&gt;("enableStepLimit",true)),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enableOptical_(p.get&lt;bool&gt;("enableOptical",true)),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enableCerenkov_( p.get&lt;bool&gt;("enableCerenkov",false)),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CerenkovStackPhotons_( p.get&lt;bool&gt;("CerenkovStackPhotons",false)),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CerenkovMaxNumPhotons_(p.get&lt;int&gt;(" CerenkovMaxNumPhotons",100)),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CerenkovMaxBetaChange_(p.get&lt;double&gt;("CerenkovMaxBetaChange",10.0)),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CerenkovTrackSecondariesFirst_( p.get&lt;bool&gt;("ScintillationTrackSecondariesFirst",false)),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enableScintillation_( p.get&lt;bool&gt;("enableScintillation",true)),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ScintillationStackPhotons_( p.get&lt;bool&gt;("ScintillationStackPhotons",false)),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ScintillationByParticleType_( p.get&lt;bool&gt;("ScintillationByParticleType",false)),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ScintillationTrackInfo_( p.get&lt;bool&gt;("ScintillationTrackInfo",false)),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ScintillationTrackSecondariesFirst_( p.get&lt;bool&gt;("ScintillationTrackSecondariesFirst",false)),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enableAbsorption_( p.get&lt;bool&gt;("enableAbsorption",false)), 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enableRayleigh_( p.get&lt;bool&gt;("enableRayleigh",false)),   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enableMieHG_( p.get&lt;bool&gt;("enableMieHG",false)),      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enableBoundary_( p.get&lt;bool&gt;("enableBoundary",false)),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enableWLS_( p.get&lt;bool&gt;("enableWLS",false)),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BoundaryInvokeSD_( p.get&lt;bool&gt;("BoundaryInvokeSD",false)),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WLSProfile_( p.get&lt;std::string&gt;(" WLSProfile","delta"))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{}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640080" y="1005840"/>
            <a:ext cx="9052200" cy="818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G4VUserPhysicsList* artg4tk::PhysicsListService::makePhysicsList()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g4alt::G4PhysListFactory factory;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// Access to registries and factories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//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G4PhysicsConstructorRegistry* g4pcr = G4PhysicsConstructorRegistry::Instance();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G4PhysListRegistry* g4plr = G4PhysListRegistry::Instance();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//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// the following should be unneccessary at some point: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//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g4plr-&gt;AddPhysicsExtension("OPTICAL", "G4OpticalPhysics");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g4plr-&gt;AddPhysicsExtension("STEPLIMIT", "G4StepLimiterPhysics");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g4plr-&gt;AddPhysicsExtension("NEUTRONLIMIT", "G4NeutronTrackingCut");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g4pcr-&gt;PrintAvailablePhysicsConstructors();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g4plr-&gt;PrintAvailablePhysLists();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G4VModularPhysicsList* phys = NULL;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G4String physName = PhysicsListName_;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if (enableOptical_)   physName=physName+"+OPTICAL";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if (enableStepLimit_) physName=physName+"+STEPLIMIT";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if (enableNeutronLimit_)  physName=physName+"+NEUTRONLIMIT";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std::cout &lt;&lt; " Name of Physics list: "&lt;&lt; physName&lt;&lt;std::endl;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if (factory.IsReferencePhysList(physName))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phys = factory.GetReferencePhysList(physName);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std::cout &lt;&lt; phys-&gt;GetPhysicsTableDirectory() &lt;&lt; std::endl;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if (enableOptical_)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G4OpticalPhysics* opticalPhysics = (G4OpticalPhysics*) phys-&gt;GetPhysics("Optical");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opticalPhysics-&gt;Configure(kCerenkov,  enableCerenkov_);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opticalPhysics-&gt;SetCerenkovStackPhotons(CerenkovStackPhotons_);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opticalPhysics-&gt;Configure(kScintillation,  enableScintillation_);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opticalPhysics-&gt;SetScintillationStackPhotons(ScintillationStackPhotons_);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opticalPhysics-&gt;SetScintillationByParticleType(ScintillationByParticleType_);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opticalPhysics-&gt;SetScintillationTrackInfo(ScintillationTrackInfo_);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opticalPhysics-&gt;SetTrackSecondariesFirst(kCerenkov, true);      // only relevant if we actually stack and trace the optical photons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opticalPhysics-&gt;SetTrackSecondariesFirst(kScintillation, true); // only relevant if we actually stack and trace the optical photons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opticalPhysics-&gt;SetMaxNumPhotonsPerStep(CerenkovMaxNumPhotons_);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opticalPhysics-&gt;SetMaxBetaChangePerStep( CerenkovMaxBetaChange_);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opticalPhysics-&gt;Configure(kAbsorption,enableAbsorption_); 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opticalPhysics-&gt;Configure(kRayleigh,enableRayleigh_);   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opticalPhysics-&gt;Configure(kMieHG,enableMieHG_);      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opticalPhysics-&gt;Configure(kBoundary,enableBoundary_);   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opticalPhysics-&gt;Configure(kWLS,enableWLS_);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if (enableNeutronLimit_)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G4NeutronTrackingCut * neutrcut = (G4NeutronTrackingCut*) phys-&gt;GetPhysics("neutronTrackingCut");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neutrcut-&gt;SetTimeLimit(NeutronTimeLimit_);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if (DumpList_)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phys-&gt;DumpList();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phys-&gt;DumpCutValuesTable();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return phys;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using artg4tk::PhysicsListService;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2068</TotalTime>
  <Application>LibreOffice/5.1.6.2$Linux_X86_64 LibreOffice_project/10m0$Build-2</Application>
  <Paragraphs>158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/>
  <cp:lastPrinted>2016-02-05T20:17:01Z</cp:lastPrinted>
  <dcterms:modified xsi:type="dcterms:W3CDTF">2018-04-10T08:22:15Z</dcterms:modified>
  <cp:revision>86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15.0025</vt:lpwstr>
  </property>
  <property fmtid="{D5CDD505-2E9C-101B-9397-08002B2CF9AE}" pid="3" name="ContentTypeId">
    <vt:lpwstr>0x010100C4F226A9081EE44C8ECEE733CAFE383C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On-screen Show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16</vt:i4>
  </property>
  <property fmtid="{D5CDD505-2E9C-101B-9397-08002B2CF9AE}" pid="13" name="Worktype">
    <vt:lpwstr>scpmt-pres</vt:lpwstr>
  </property>
  <property fmtid="{D5CDD505-2E9C-101B-9397-08002B2CF9AE}" pid="14" name="Year">
    <vt:lpwstr>2016</vt:lpwstr>
  </property>
</Properties>
</file>