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1"/>
  </p:notesMasterIdLst>
  <p:sldIdLst>
    <p:sldId id="256" r:id="rId2"/>
    <p:sldId id="272" r:id="rId3"/>
    <p:sldId id="261" r:id="rId4"/>
    <p:sldId id="262" r:id="rId5"/>
    <p:sldId id="263" r:id="rId6"/>
    <p:sldId id="264" r:id="rId7"/>
    <p:sldId id="260" r:id="rId8"/>
    <p:sldId id="266" r:id="rId9"/>
    <p:sldId id="275" r:id="rId10"/>
    <p:sldId id="265" r:id="rId11"/>
    <p:sldId id="273" r:id="rId12"/>
    <p:sldId id="276" r:id="rId13"/>
    <p:sldId id="259" r:id="rId14"/>
    <p:sldId id="270" r:id="rId15"/>
    <p:sldId id="267" r:id="rId16"/>
    <p:sldId id="269" r:id="rId17"/>
    <p:sldId id="271" r:id="rId18"/>
    <p:sldId id="268"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852"/>
    <p:restoredTop sz="94653"/>
  </p:normalViewPr>
  <p:slideViewPr>
    <p:cSldViewPr snapToGrid="0" snapToObjects="1" showGuides="1">
      <p:cViewPr varScale="1">
        <p:scale>
          <a:sx n="57" d="100"/>
          <a:sy n="57" d="100"/>
        </p:scale>
        <p:origin x="176" y="19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3E155-8D51-F24E-9B14-2912CCEF59E8}" type="datetimeFigureOut">
              <a:rPr lang="en-US" smtClean="0"/>
              <a:t>10/18/18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99398F-E46A-F543-B3A2-7059B1D9D121}" type="slidenum">
              <a:rPr lang="en-US" smtClean="0"/>
              <a:t>‹#›</a:t>
            </a:fld>
            <a:endParaRPr lang="en-US"/>
          </a:p>
        </p:txBody>
      </p:sp>
    </p:spTree>
    <p:extLst>
      <p:ext uri="{BB962C8B-B14F-4D97-AF65-F5344CB8AC3E}">
        <p14:creationId xmlns:p14="http://schemas.microsoft.com/office/powerpoint/2010/main" val="2545541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86A8D-7ED3-8240-B2F0-2A68BB1CD9EC}" type="datetime1">
              <a:rPr lang="en-US" smtClean="0"/>
              <a:t>10/18/18</a:t>
            </a:fld>
            <a:endParaRPr lang="en-US"/>
          </a:p>
        </p:txBody>
      </p:sp>
      <p:sp>
        <p:nvSpPr>
          <p:cNvPr id="5" name="Footer Placeholder 4"/>
          <p:cNvSpPr>
            <a:spLocks noGrp="1"/>
          </p:cNvSpPr>
          <p:nvPr>
            <p:ph type="ftr" sz="quarter" idx="11"/>
          </p:nvPr>
        </p:nvSpPr>
        <p:spPr/>
        <p:txBody>
          <a:bodyPr/>
          <a:lstStyle/>
          <a:p>
            <a:r>
              <a:rPr lang="en-US"/>
              <a:t>Roger Rusack</a:t>
            </a:r>
          </a:p>
        </p:txBody>
      </p:sp>
      <p:sp>
        <p:nvSpPr>
          <p:cNvPr id="6" name="Slide Number Placeholder 5"/>
          <p:cNvSpPr>
            <a:spLocks noGrp="1"/>
          </p:cNvSpPr>
          <p:nvPr>
            <p:ph type="sldNum" sz="quarter" idx="12"/>
          </p:nvPr>
        </p:nvSpPr>
        <p:spPr/>
        <p:txBody>
          <a:bodyPr/>
          <a:lstStyle/>
          <a:p>
            <a:fld id="{5E71460A-F86A-9140-BF7A-03923017AA1E}" type="slidenum">
              <a:rPr lang="en-US" smtClean="0"/>
              <a:t>‹#›</a:t>
            </a:fld>
            <a:endParaRPr lang="en-US"/>
          </a:p>
        </p:txBody>
      </p:sp>
      <p:cxnSp>
        <p:nvCxnSpPr>
          <p:cNvPr id="7" name="Straight Connector 6"/>
          <p:cNvCxnSpPr/>
          <p:nvPr/>
        </p:nvCxnSpPr>
        <p:spPr>
          <a:xfrm>
            <a:off x="609600" y="747622"/>
            <a:ext cx="10972800"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1204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43A8E2-8D10-5A42-8309-ED56CA17C657}" type="datetime1">
              <a:rPr lang="en-US" smtClean="0"/>
              <a:t>10/18/18</a:t>
            </a:fld>
            <a:endParaRPr lang="en-US"/>
          </a:p>
        </p:txBody>
      </p:sp>
      <p:sp>
        <p:nvSpPr>
          <p:cNvPr id="5" name="Footer Placeholder 4"/>
          <p:cNvSpPr>
            <a:spLocks noGrp="1"/>
          </p:cNvSpPr>
          <p:nvPr>
            <p:ph type="ftr" sz="quarter" idx="11"/>
          </p:nvPr>
        </p:nvSpPr>
        <p:spPr/>
        <p:txBody>
          <a:bodyPr/>
          <a:lstStyle/>
          <a:p>
            <a:r>
              <a:rPr lang="en-US"/>
              <a:t>Roger Rusack</a:t>
            </a:r>
          </a:p>
        </p:txBody>
      </p:sp>
      <p:sp>
        <p:nvSpPr>
          <p:cNvPr id="6" name="Slide Number Placeholder 5"/>
          <p:cNvSpPr>
            <a:spLocks noGrp="1"/>
          </p:cNvSpPr>
          <p:nvPr>
            <p:ph type="sldNum" sz="quarter" idx="12"/>
          </p:nvPr>
        </p:nvSpPr>
        <p:spPr/>
        <p:txBody>
          <a:bodyPr/>
          <a:lstStyle/>
          <a:p>
            <a:fld id="{5E71460A-F86A-9140-BF7A-03923017AA1E}" type="slidenum">
              <a:rPr lang="en-US" smtClean="0"/>
              <a:t>‹#›</a:t>
            </a:fld>
            <a:endParaRPr lang="en-US"/>
          </a:p>
        </p:txBody>
      </p:sp>
    </p:spTree>
    <p:extLst>
      <p:ext uri="{BB962C8B-B14F-4D97-AF65-F5344CB8AC3E}">
        <p14:creationId xmlns:p14="http://schemas.microsoft.com/office/powerpoint/2010/main" val="2882261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D91BD3-F1D9-6E48-86EC-094B9C49F2C5}" type="datetime1">
              <a:rPr lang="en-US" smtClean="0"/>
              <a:t>10/18/18</a:t>
            </a:fld>
            <a:endParaRPr lang="en-US"/>
          </a:p>
        </p:txBody>
      </p:sp>
      <p:sp>
        <p:nvSpPr>
          <p:cNvPr id="5" name="Footer Placeholder 4"/>
          <p:cNvSpPr>
            <a:spLocks noGrp="1"/>
          </p:cNvSpPr>
          <p:nvPr>
            <p:ph type="ftr" sz="quarter" idx="11"/>
          </p:nvPr>
        </p:nvSpPr>
        <p:spPr/>
        <p:txBody>
          <a:bodyPr/>
          <a:lstStyle/>
          <a:p>
            <a:r>
              <a:rPr lang="en-US"/>
              <a:t>Roger Rusack</a:t>
            </a:r>
          </a:p>
        </p:txBody>
      </p:sp>
      <p:sp>
        <p:nvSpPr>
          <p:cNvPr id="6" name="Slide Number Placeholder 5"/>
          <p:cNvSpPr>
            <a:spLocks noGrp="1"/>
          </p:cNvSpPr>
          <p:nvPr>
            <p:ph type="sldNum" sz="quarter" idx="12"/>
          </p:nvPr>
        </p:nvSpPr>
        <p:spPr/>
        <p:txBody>
          <a:bodyPr/>
          <a:lstStyle/>
          <a:p>
            <a:fld id="{5E71460A-F86A-9140-BF7A-03923017AA1E}" type="slidenum">
              <a:rPr lang="en-US" smtClean="0"/>
              <a:t>‹#›</a:t>
            </a:fld>
            <a:endParaRPr lang="en-US"/>
          </a:p>
        </p:txBody>
      </p:sp>
    </p:spTree>
    <p:extLst>
      <p:ext uri="{BB962C8B-B14F-4D97-AF65-F5344CB8AC3E}">
        <p14:creationId xmlns:p14="http://schemas.microsoft.com/office/powerpoint/2010/main" val="1558927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C74D26-E089-7C46-B432-39CD2D84A3E7}" type="datetime1">
              <a:rPr lang="en-US" smtClean="0"/>
              <a:t>10/18/18</a:t>
            </a:fld>
            <a:endParaRPr lang="en-US"/>
          </a:p>
        </p:txBody>
      </p:sp>
      <p:sp>
        <p:nvSpPr>
          <p:cNvPr id="5" name="Footer Placeholder 4"/>
          <p:cNvSpPr>
            <a:spLocks noGrp="1"/>
          </p:cNvSpPr>
          <p:nvPr>
            <p:ph type="ftr" sz="quarter" idx="11"/>
          </p:nvPr>
        </p:nvSpPr>
        <p:spPr/>
        <p:txBody>
          <a:bodyPr/>
          <a:lstStyle/>
          <a:p>
            <a:r>
              <a:rPr lang="en-US"/>
              <a:t>Roger Rusack</a:t>
            </a:r>
          </a:p>
        </p:txBody>
      </p:sp>
      <p:sp>
        <p:nvSpPr>
          <p:cNvPr id="6" name="Slide Number Placeholder 5"/>
          <p:cNvSpPr>
            <a:spLocks noGrp="1"/>
          </p:cNvSpPr>
          <p:nvPr>
            <p:ph type="sldNum" sz="quarter" idx="12"/>
          </p:nvPr>
        </p:nvSpPr>
        <p:spPr/>
        <p:txBody>
          <a:bodyPr/>
          <a:lstStyle/>
          <a:p>
            <a:fld id="{5E71460A-F86A-9140-BF7A-03923017AA1E}" type="slidenum">
              <a:rPr lang="en-US" smtClean="0"/>
              <a:t>‹#›</a:t>
            </a:fld>
            <a:endParaRPr lang="en-US"/>
          </a:p>
        </p:txBody>
      </p:sp>
    </p:spTree>
    <p:extLst>
      <p:ext uri="{BB962C8B-B14F-4D97-AF65-F5344CB8AC3E}">
        <p14:creationId xmlns:p14="http://schemas.microsoft.com/office/powerpoint/2010/main" val="1848257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B5F08E-F7C5-C84F-B8A0-7138DC2F5D9C}" type="datetime1">
              <a:rPr lang="en-US" smtClean="0"/>
              <a:t>10/18/18</a:t>
            </a:fld>
            <a:endParaRPr lang="en-US"/>
          </a:p>
        </p:txBody>
      </p:sp>
      <p:sp>
        <p:nvSpPr>
          <p:cNvPr id="6" name="Footer Placeholder 5"/>
          <p:cNvSpPr>
            <a:spLocks noGrp="1"/>
          </p:cNvSpPr>
          <p:nvPr>
            <p:ph type="ftr" sz="quarter" idx="11"/>
          </p:nvPr>
        </p:nvSpPr>
        <p:spPr/>
        <p:txBody>
          <a:bodyPr/>
          <a:lstStyle/>
          <a:p>
            <a:r>
              <a:rPr lang="en-US"/>
              <a:t>Roger Rusack</a:t>
            </a:r>
          </a:p>
        </p:txBody>
      </p:sp>
      <p:sp>
        <p:nvSpPr>
          <p:cNvPr id="7" name="Slide Number Placeholder 6"/>
          <p:cNvSpPr>
            <a:spLocks noGrp="1"/>
          </p:cNvSpPr>
          <p:nvPr>
            <p:ph type="sldNum" sz="quarter" idx="12"/>
          </p:nvPr>
        </p:nvSpPr>
        <p:spPr/>
        <p:txBody>
          <a:bodyPr/>
          <a:lstStyle/>
          <a:p>
            <a:fld id="{5E71460A-F86A-9140-BF7A-03923017AA1E}" type="slidenum">
              <a:rPr lang="en-US" smtClean="0"/>
              <a:t>‹#›</a:t>
            </a:fld>
            <a:endParaRPr lang="en-US"/>
          </a:p>
        </p:txBody>
      </p:sp>
      <p:cxnSp>
        <p:nvCxnSpPr>
          <p:cNvPr id="8" name="Straight Connector 7"/>
          <p:cNvCxnSpPr/>
          <p:nvPr/>
        </p:nvCxnSpPr>
        <p:spPr>
          <a:xfrm>
            <a:off x="609600" y="768106"/>
            <a:ext cx="10972800"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063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E1102B-79F1-6D42-870D-BA756ABCCC9D}" type="datetime1">
              <a:rPr lang="en-US" smtClean="0"/>
              <a:t>10/18/18</a:t>
            </a:fld>
            <a:endParaRPr lang="en-US"/>
          </a:p>
        </p:txBody>
      </p:sp>
      <p:sp>
        <p:nvSpPr>
          <p:cNvPr id="8" name="Footer Placeholder 7"/>
          <p:cNvSpPr>
            <a:spLocks noGrp="1"/>
          </p:cNvSpPr>
          <p:nvPr>
            <p:ph type="ftr" sz="quarter" idx="11"/>
          </p:nvPr>
        </p:nvSpPr>
        <p:spPr/>
        <p:txBody>
          <a:bodyPr/>
          <a:lstStyle/>
          <a:p>
            <a:r>
              <a:rPr lang="en-US"/>
              <a:t>Roger Rusack</a:t>
            </a:r>
          </a:p>
        </p:txBody>
      </p:sp>
      <p:sp>
        <p:nvSpPr>
          <p:cNvPr id="9" name="Slide Number Placeholder 8"/>
          <p:cNvSpPr>
            <a:spLocks noGrp="1"/>
          </p:cNvSpPr>
          <p:nvPr>
            <p:ph type="sldNum" sz="quarter" idx="12"/>
          </p:nvPr>
        </p:nvSpPr>
        <p:spPr/>
        <p:txBody>
          <a:bodyPr/>
          <a:lstStyle/>
          <a:p>
            <a:fld id="{5E71460A-F86A-9140-BF7A-03923017AA1E}" type="slidenum">
              <a:rPr lang="en-US" smtClean="0"/>
              <a:t>‹#›</a:t>
            </a:fld>
            <a:endParaRPr lang="en-US"/>
          </a:p>
        </p:txBody>
      </p:sp>
    </p:spTree>
    <p:extLst>
      <p:ext uri="{BB962C8B-B14F-4D97-AF65-F5344CB8AC3E}">
        <p14:creationId xmlns:p14="http://schemas.microsoft.com/office/powerpoint/2010/main" val="1322109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3C9DE8-0ADB-404E-9234-457B0DE146EB}" type="datetime1">
              <a:rPr lang="en-US" smtClean="0"/>
              <a:t>10/18/18</a:t>
            </a:fld>
            <a:endParaRPr lang="en-US"/>
          </a:p>
        </p:txBody>
      </p:sp>
      <p:sp>
        <p:nvSpPr>
          <p:cNvPr id="4" name="Footer Placeholder 3"/>
          <p:cNvSpPr>
            <a:spLocks noGrp="1"/>
          </p:cNvSpPr>
          <p:nvPr>
            <p:ph type="ftr" sz="quarter" idx="11"/>
          </p:nvPr>
        </p:nvSpPr>
        <p:spPr/>
        <p:txBody>
          <a:bodyPr/>
          <a:lstStyle/>
          <a:p>
            <a:r>
              <a:rPr lang="en-US"/>
              <a:t>Roger Rusack</a:t>
            </a:r>
          </a:p>
        </p:txBody>
      </p:sp>
      <p:sp>
        <p:nvSpPr>
          <p:cNvPr id="5" name="Slide Number Placeholder 4"/>
          <p:cNvSpPr>
            <a:spLocks noGrp="1"/>
          </p:cNvSpPr>
          <p:nvPr>
            <p:ph type="sldNum" sz="quarter" idx="12"/>
          </p:nvPr>
        </p:nvSpPr>
        <p:spPr/>
        <p:txBody>
          <a:bodyPr/>
          <a:lstStyle/>
          <a:p>
            <a:fld id="{5E71460A-F86A-9140-BF7A-03923017AA1E}" type="slidenum">
              <a:rPr lang="en-US" smtClean="0"/>
              <a:t>‹#›</a:t>
            </a:fld>
            <a:endParaRPr lang="en-US"/>
          </a:p>
        </p:txBody>
      </p:sp>
    </p:spTree>
    <p:extLst>
      <p:ext uri="{BB962C8B-B14F-4D97-AF65-F5344CB8AC3E}">
        <p14:creationId xmlns:p14="http://schemas.microsoft.com/office/powerpoint/2010/main" val="3126163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8A8BFA-9CF7-F541-ADA2-6A8ABC4B3EA3}" type="datetime1">
              <a:rPr lang="en-US" smtClean="0"/>
              <a:t>10/18/18</a:t>
            </a:fld>
            <a:endParaRPr lang="en-US"/>
          </a:p>
        </p:txBody>
      </p:sp>
      <p:sp>
        <p:nvSpPr>
          <p:cNvPr id="3" name="Footer Placeholder 2"/>
          <p:cNvSpPr>
            <a:spLocks noGrp="1"/>
          </p:cNvSpPr>
          <p:nvPr>
            <p:ph type="ftr" sz="quarter" idx="11"/>
          </p:nvPr>
        </p:nvSpPr>
        <p:spPr/>
        <p:txBody>
          <a:bodyPr/>
          <a:lstStyle/>
          <a:p>
            <a:r>
              <a:rPr lang="en-US"/>
              <a:t>Roger Rusack</a:t>
            </a:r>
          </a:p>
        </p:txBody>
      </p:sp>
      <p:sp>
        <p:nvSpPr>
          <p:cNvPr id="4" name="Slide Number Placeholder 3"/>
          <p:cNvSpPr>
            <a:spLocks noGrp="1"/>
          </p:cNvSpPr>
          <p:nvPr>
            <p:ph type="sldNum" sz="quarter" idx="12"/>
          </p:nvPr>
        </p:nvSpPr>
        <p:spPr/>
        <p:txBody>
          <a:bodyPr/>
          <a:lstStyle/>
          <a:p>
            <a:fld id="{5E71460A-F86A-9140-BF7A-03923017AA1E}" type="slidenum">
              <a:rPr lang="en-US" smtClean="0"/>
              <a:t>‹#›</a:t>
            </a:fld>
            <a:endParaRPr lang="en-US"/>
          </a:p>
        </p:txBody>
      </p:sp>
    </p:spTree>
    <p:extLst>
      <p:ext uri="{BB962C8B-B14F-4D97-AF65-F5344CB8AC3E}">
        <p14:creationId xmlns:p14="http://schemas.microsoft.com/office/powerpoint/2010/main" val="3695771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FA87B75-F4EE-5746-894D-60C1AC367AD1}" type="datetime1">
              <a:rPr lang="en-US" smtClean="0"/>
              <a:t>10/18/18</a:t>
            </a:fld>
            <a:endParaRPr lang="en-US"/>
          </a:p>
        </p:txBody>
      </p:sp>
      <p:sp>
        <p:nvSpPr>
          <p:cNvPr id="6" name="Footer Placeholder 5"/>
          <p:cNvSpPr>
            <a:spLocks noGrp="1"/>
          </p:cNvSpPr>
          <p:nvPr>
            <p:ph type="ftr" sz="quarter" idx="11"/>
          </p:nvPr>
        </p:nvSpPr>
        <p:spPr/>
        <p:txBody>
          <a:bodyPr/>
          <a:lstStyle/>
          <a:p>
            <a:r>
              <a:rPr lang="en-US"/>
              <a:t>Roger Rusack</a:t>
            </a:r>
          </a:p>
        </p:txBody>
      </p:sp>
      <p:sp>
        <p:nvSpPr>
          <p:cNvPr id="7" name="Slide Number Placeholder 6"/>
          <p:cNvSpPr>
            <a:spLocks noGrp="1"/>
          </p:cNvSpPr>
          <p:nvPr>
            <p:ph type="sldNum" sz="quarter" idx="12"/>
          </p:nvPr>
        </p:nvSpPr>
        <p:spPr/>
        <p:txBody>
          <a:bodyPr/>
          <a:lstStyle/>
          <a:p>
            <a:fld id="{5E71460A-F86A-9140-BF7A-03923017AA1E}" type="slidenum">
              <a:rPr lang="en-US" smtClean="0"/>
              <a:t>‹#›</a:t>
            </a:fld>
            <a:endParaRPr lang="en-US"/>
          </a:p>
        </p:txBody>
      </p:sp>
    </p:spTree>
    <p:extLst>
      <p:ext uri="{BB962C8B-B14F-4D97-AF65-F5344CB8AC3E}">
        <p14:creationId xmlns:p14="http://schemas.microsoft.com/office/powerpoint/2010/main" val="4041564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99BFD40-2CA6-C448-85A8-8A7A8E04B382}" type="datetime1">
              <a:rPr lang="en-US" smtClean="0"/>
              <a:t>10/18/18</a:t>
            </a:fld>
            <a:endParaRPr lang="en-US"/>
          </a:p>
        </p:txBody>
      </p:sp>
      <p:sp>
        <p:nvSpPr>
          <p:cNvPr id="6" name="Footer Placeholder 5"/>
          <p:cNvSpPr>
            <a:spLocks noGrp="1"/>
          </p:cNvSpPr>
          <p:nvPr>
            <p:ph type="ftr" sz="quarter" idx="11"/>
          </p:nvPr>
        </p:nvSpPr>
        <p:spPr/>
        <p:txBody>
          <a:bodyPr/>
          <a:lstStyle/>
          <a:p>
            <a:r>
              <a:rPr lang="en-US"/>
              <a:t>Roger Rusack</a:t>
            </a:r>
          </a:p>
        </p:txBody>
      </p:sp>
      <p:sp>
        <p:nvSpPr>
          <p:cNvPr id="7" name="Slide Number Placeholder 6"/>
          <p:cNvSpPr>
            <a:spLocks noGrp="1"/>
          </p:cNvSpPr>
          <p:nvPr>
            <p:ph type="sldNum" sz="quarter" idx="12"/>
          </p:nvPr>
        </p:nvSpPr>
        <p:spPr/>
        <p:txBody>
          <a:bodyPr/>
          <a:lstStyle/>
          <a:p>
            <a:fld id="{5E71460A-F86A-9140-BF7A-03923017AA1E}" type="slidenum">
              <a:rPr lang="en-US" smtClean="0"/>
              <a:t>‹#›</a:t>
            </a:fld>
            <a:endParaRPr lang="en-US"/>
          </a:p>
        </p:txBody>
      </p:sp>
    </p:spTree>
    <p:extLst>
      <p:ext uri="{BB962C8B-B14F-4D97-AF65-F5344CB8AC3E}">
        <p14:creationId xmlns:p14="http://schemas.microsoft.com/office/powerpoint/2010/main" val="3119660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B17CB6-09AE-1242-99BC-5E05E8621DE9}" type="datetime1">
              <a:rPr lang="en-US" smtClean="0"/>
              <a:t>10/18/18</a:t>
            </a:fld>
            <a:endParaRPr lang="en-US"/>
          </a:p>
        </p:txBody>
      </p:sp>
      <p:sp>
        <p:nvSpPr>
          <p:cNvPr id="5" name="Footer Placeholder 4"/>
          <p:cNvSpPr>
            <a:spLocks noGrp="1"/>
          </p:cNvSpPr>
          <p:nvPr>
            <p:ph type="ftr" sz="quarter" idx="11"/>
          </p:nvPr>
        </p:nvSpPr>
        <p:spPr/>
        <p:txBody>
          <a:bodyPr/>
          <a:lstStyle/>
          <a:p>
            <a:r>
              <a:rPr lang="en-US"/>
              <a:t>Roger Rusack</a:t>
            </a:r>
          </a:p>
        </p:txBody>
      </p:sp>
      <p:sp>
        <p:nvSpPr>
          <p:cNvPr id="6" name="Slide Number Placeholder 5"/>
          <p:cNvSpPr>
            <a:spLocks noGrp="1"/>
          </p:cNvSpPr>
          <p:nvPr>
            <p:ph type="sldNum" sz="quarter" idx="12"/>
          </p:nvPr>
        </p:nvSpPr>
        <p:spPr/>
        <p:txBody>
          <a:bodyPr/>
          <a:lstStyle/>
          <a:p>
            <a:fld id="{5E71460A-F86A-9140-BF7A-03923017AA1E}" type="slidenum">
              <a:rPr lang="en-US" smtClean="0"/>
              <a:t>‹#›</a:t>
            </a:fld>
            <a:endParaRPr lang="en-US"/>
          </a:p>
        </p:txBody>
      </p:sp>
    </p:spTree>
    <p:extLst>
      <p:ext uri="{BB962C8B-B14F-4D97-AF65-F5344CB8AC3E}">
        <p14:creationId xmlns:p14="http://schemas.microsoft.com/office/powerpoint/2010/main" val="106255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8588"/>
            <a:ext cx="10972800" cy="798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747622"/>
            <a:ext cx="10972800" cy="56087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F30C6-0434-2A4D-9ACA-962CC4CDD318}" type="datetime1">
              <a:rPr lang="en-US" smtClean="0"/>
              <a:t>10/18/18</a:t>
            </a:fld>
            <a:endParaRPr lang="en-US"/>
          </a:p>
        </p:txBody>
      </p:sp>
      <p:sp>
        <p:nvSpPr>
          <p:cNvPr id="5" name="Footer Placeholder 4"/>
          <p:cNvSpPr>
            <a:spLocks noGrp="1"/>
          </p:cNvSpPr>
          <p:nvPr>
            <p:ph type="ftr" sz="quarter" idx="3"/>
          </p:nvPr>
        </p:nvSpPr>
        <p:spPr>
          <a:xfrm>
            <a:off x="4409682" y="6373258"/>
            <a:ext cx="2495565" cy="365125"/>
          </a:xfrm>
          <a:prstGeom prst="rect">
            <a:avLst/>
          </a:prstGeom>
        </p:spPr>
        <p:txBody>
          <a:bodyPr vert="horz" lIns="91440" tIns="45720" rIns="91440" bIns="45720" rtlCol="0" anchor="ctr"/>
          <a:lstStyle>
            <a:lvl1pPr algn="ctr">
              <a:defRPr sz="1200">
                <a:solidFill>
                  <a:schemeClr val="tx1">
                    <a:tint val="75000"/>
                  </a:schemeClr>
                </a:solidFill>
              </a:defRPr>
            </a:lvl1pPr>
            <a:lvl2pPr algn="l">
              <a:defRPr sz="1400">
                <a:solidFill>
                  <a:schemeClr val="tx1">
                    <a:lumMod val="50000"/>
                    <a:lumOff val="50000"/>
                  </a:schemeClr>
                </a:solidFill>
              </a:defRPr>
            </a:lvl2pPr>
          </a:lstStyle>
          <a:p>
            <a:r>
              <a:rPr lang="en-US"/>
              <a:t>Roger Rusack</a:t>
            </a:r>
          </a:p>
        </p:txBody>
      </p:sp>
      <p:sp>
        <p:nvSpPr>
          <p:cNvPr id="6" name="Slide Number Placeholder 5"/>
          <p:cNvSpPr>
            <a:spLocks noGrp="1"/>
          </p:cNvSpPr>
          <p:nvPr>
            <p:ph type="sldNum" sz="quarter" idx="4"/>
          </p:nvPr>
        </p:nvSpPr>
        <p:spPr>
          <a:xfrm>
            <a:off x="10856112" y="1"/>
            <a:ext cx="1335889" cy="365125"/>
          </a:xfrm>
          <a:prstGeom prst="rect">
            <a:avLst/>
          </a:prstGeom>
        </p:spPr>
        <p:txBody>
          <a:bodyPr vert="horz" lIns="91440" tIns="45720" rIns="91440" bIns="45720" rtlCol="0" anchor="ctr"/>
          <a:lstStyle>
            <a:lvl1pPr algn="r">
              <a:defRPr sz="1400">
                <a:solidFill>
                  <a:schemeClr val="accent2"/>
                </a:solidFill>
              </a:defRPr>
            </a:lvl1pPr>
          </a:lstStyle>
          <a:p>
            <a:fld id="{5E71460A-F86A-9140-BF7A-03923017AA1E}" type="slidenum">
              <a:rPr lang="en-US" smtClean="0"/>
              <a:t>‹#›</a:t>
            </a:fld>
            <a:endParaRPr lang="en-US"/>
          </a:p>
        </p:txBody>
      </p:sp>
    </p:spTree>
    <p:extLst>
      <p:ext uri="{BB962C8B-B14F-4D97-AF65-F5344CB8AC3E}">
        <p14:creationId xmlns:p14="http://schemas.microsoft.com/office/powerpoint/2010/main" val="3465978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457200" rtl="0" eaLnBrk="1" latinLnBrk="0" hangingPunct="1">
        <a:spcBef>
          <a:spcPct val="0"/>
        </a:spcBef>
        <a:buNone/>
        <a:defRPr kumimoji="0" lang="en-US" sz="3800" b="0" kern="1200" cap="none" spc="-150" baseline="0" dirty="0">
          <a:solidFill>
            <a:schemeClr val="tx2">
              <a:satMod val="200000"/>
            </a:schemeClr>
          </a:solidFill>
          <a:latin typeface="+mj-lt"/>
          <a:ea typeface="+mj-ea"/>
          <a:cs typeface="+mj-cs"/>
        </a:defRPr>
      </a:lvl1pPr>
    </p:titleStyle>
    <p:bodyStyle>
      <a:lvl1pPr marL="342900" indent="-342900" algn="l" defTabSz="457200" rtl="0" eaLnBrk="1" latinLnBrk="0" hangingPunct="1">
        <a:spcBef>
          <a:spcPct val="20000"/>
        </a:spcBef>
        <a:buFont typeface="Courier New"/>
        <a:buChar char="o"/>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8000"/>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B20D4-4380-4B49-B59E-044E68BB2C24}"/>
              </a:ext>
            </a:extLst>
          </p:cNvPr>
          <p:cNvSpPr>
            <a:spLocks noGrp="1"/>
          </p:cNvSpPr>
          <p:nvPr>
            <p:ph type="ctrTitle"/>
          </p:nvPr>
        </p:nvSpPr>
        <p:spPr/>
        <p:txBody>
          <a:bodyPr/>
          <a:lstStyle/>
          <a:p>
            <a:r>
              <a:rPr lang="en-US" dirty="0"/>
              <a:t>Dan the Educator</a:t>
            </a:r>
          </a:p>
        </p:txBody>
      </p:sp>
      <p:sp>
        <p:nvSpPr>
          <p:cNvPr id="6" name="Subtitle 5">
            <a:extLst>
              <a:ext uri="{FF2B5EF4-FFF2-40B4-BE49-F238E27FC236}">
                <a16:creationId xmlns:a16="http://schemas.microsoft.com/office/drawing/2014/main" id="{7C093D01-F7C8-494B-A642-A14CBCFFA0CA}"/>
              </a:ext>
            </a:extLst>
          </p:cNvPr>
          <p:cNvSpPr>
            <a:spLocks noGrp="1"/>
          </p:cNvSpPr>
          <p:nvPr>
            <p:ph type="subTitle" idx="1"/>
          </p:nvPr>
        </p:nvSpPr>
        <p:spPr/>
        <p:txBody>
          <a:bodyPr/>
          <a:lstStyle/>
          <a:p>
            <a:endParaRPr lang="en-US"/>
          </a:p>
        </p:txBody>
      </p:sp>
      <p:sp>
        <p:nvSpPr>
          <p:cNvPr id="8" name="Footer Placeholder 7">
            <a:extLst>
              <a:ext uri="{FF2B5EF4-FFF2-40B4-BE49-F238E27FC236}">
                <a16:creationId xmlns:a16="http://schemas.microsoft.com/office/drawing/2014/main" id="{9F8F02AA-D9B5-7D4C-BE8E-3D53DA12A02C}"/>
              </a:ext>
            </a:extLst>
          </p:cNvPr>
          <p:cNvSpPr>
            <a:spLocks noGrp="1"/>
          </p:cNvSpPr>
          <p:nvPr>
            <p:ph type="ftr" sz="quarter" idx="11"/>
          </p:nvPr>
        </p:nvSpPr>
        <p:spPr>
          <a:xfrm>
            <a:off x="4409682" y="6373258"/>
            <a:ext cx="3225558" cy="365125"/>
          </a:xfrm>
        </p:spPr>
        <p:txBody>
          <a:bodyPr/>
          <a:lstStyle/>
          <a:p>
            <a:r>
              <a:rPr lang="en-US" dirty="0"/>
              <a:t>Roger </a:t>
            </a:r>
            <a:r>
              <a:rPr lang="en-US" dirty="0" err="1"/>
              <a:t>Rusack</a:t>
            </a:r>
            <a:r>
              <a:rPr lang="en-US" dirty="0"/>
              <a:t> ---   The University of Minnesota</a:t>
            </a:r>
          </a:p>
        </p:txBody>
      </p:sp>
    </p:spTree>
    <p:extLst>
      <p:ext uri="{BB962C8B-B14F-4D97-AF65-F5344CB8AC3E}">
        <p14:creationId xmlns:p14="http://schemas.microsoft.com/office/powerpoint/2010/main" val="2053837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91B15F-1854-4E40-9FE3-631A94763585}"/>
              </a:ext>
            </a:extLst>
          </p:cNvPr>
          <p:cNvPicPr>
            <a:picLocks noChangeAspect="1"/>
          </p:cNvPicPr>
          <p:nvPr/>
        </p:nvPicPr>
        <p:blipFill>
          <a:blip r:embed="rId2"/>
          <a:stretch>
            <a:fillRect/>
          </a:stretch>
        </p:blipFill>
        <p:spPr>
          <a:xfrm>
            <a:off x="275590" y="868680"/>
            <a:ext cx="3021499" cy="4377436"/>
          </a:xfrm>
          <a:prstGeom prst="rect">
            <a:avLst/>
          </a:prstGeom>
        </p:spPr>
      </p:pic>
      <p:pic>
        <p:nvPicPr>
          <p:cNvPr id="7" name="Picture 6">
            <a:extLst>
              <a:ext uri="{FF2B5EF4-FFF2-40B4-BE49-F238E27FC236}">
                <a16:creationId xmlns:a16="http://schemas.microsoft.com/office/drawing/2014/main" id="{1A4396C9-31CB-2842-9268-3F1D7524A50A}"/>
              </a:ext>
            </a:extLst>
          </p:cNvPr>
          <p:cNvPicPr>
            <a:picLocks noChangeAspect="1"/>
          </p:cNvPicPr>
          <p:nvPr/>
        </p:nvPicPr>
        <p:blipFill>
          <a:blip r:embed="rId3"/>
          <a:stretch>
            <a:fillRect/>
          </a:stretch>
        </p:blipFill>
        <p:spPr>
          <a:xfrm>
            <a:off x="3343103" y="914400"/>
            <a:ext cx="2902741" cy="4285996"/>
          </a:xfrm>
          <a:prstGeom prst="rect">
            <a:avLst/>
          </a:prstGeom>
        </p:spPr>
      </p:pic>
      <p:pic>
        <p:nvPicPr>
          <p:cNvPr id="10" name="Picture 9">
            <a:extLst>
              <a:ext uri="{FF2B5EF4-FFF2-40B4-BE49-F238E27FC236}">
                <a16:creationId xmlns:a16="http://schemas.microsoft.com/office/drawing/2014/main" id="{D62FB24C-7E8E-DC42-87AB-74A6FB39814A}"/>
              </a:ext>
            </a:extLst>
          </p:cNvPr>
          <p:cNvPicPr>
            <a:picLocks noChangeAspect="1"/>
          </p:cNvPicPr>
          <p:nvPr/>
        </p:nvPicPr>
        <p:blipFill>
          <a:blip r:embed="rId4"/>
          <a:stretch>
            <a:fillRect/>
          </a:stretch>
        </p:blipFill>
        <p:spPr>
          <a:xfrm>
            <a:off x="6210017" y="827317"/>
            <a:ext cx="3066427" cy="4377436"/>
          </a:xfrm>
          <a:prstGeom prst="rect">
            <a:avLst/>
          </a:prstGeom>
        </p:spPr>
      </p:pic>
      <p:pic>
        <p:nvPicPr>
          <p:cNvPr id="11" name="Picture 10">
            <a:extLst>
              <a:ext uri="{FF2B5EF4-FFF2-40B4-BE49-F238E27FC236}">
                <a16:creationId xmlns:a16="http://schemas.microsoft.com/office/drawing/2014/main" id="{1730B67F-097A-8A43-A1EC-95C364194D5F}"/>
              </a:ext>
            </a:extLst>
          </p:cNvPr>
          <p:cNvPicPr>
            <a:picLocks noChangeAspect="1"/>
          </p:cNvPicPr>
          <p:nvPr/>
        </p:nvPicPr>
        <p:blipFill>
          <a:blip r:embed="rId5"/>
          <a:stretch>
            <a:fillRect/>
          </a:stretch>
        </p:blipFill>
        <p:spPr>
          <a:xfrm>
            <a:off x="9194600" y="781304"/>
            <a:ext cx="3066427" cy="4469462"/>
          </a:xfrm>
          <a:prstGeom prst="rect">
            <a:avLst/>
          </a:prstGeom>
        </p:spPr>
      </p:pic>
      <p:pic>
        <p:nvPicPr>
          <p:cNvPr id="12" name="Picture 11">
            <a:extLst>
              <a:ext uri="{FF2B5EF4-FFF2-40B4-BE49-F238E27FC236}">
                <a16:creationId xmlns:a16="http://schemas.microsoft.com/office/drawing/2014/main" id="{F9F3BFF2-D518-5F4F-B10B-14DBD2F0CB19}"/>
              </a:ext>
            </a:extLst>
          </p:cNvPr>
          <p:cNvPicPr>
            <a:picLocks noChangeAspect="1"/>
          </p:cNvPicPr>
          <p:nvPr/>
        </p:nvPicPr>
        <p:blipFill>
          <a:blip r:embed="rId5"/>
          <a:stretch>
            <a:fillRect/>
          </a:stretch>
        </p:blipFill>
        <p:spPr>
          <a:xfrm>
            <a:off x="9194601" y="822960"/>
            <a:ext cx="3066427" cy="4469462"/>
          </a:xfrm>
          <a:prstGeom prst="rect">
            <a:avLst/>
          </a:prstGeom>
        </p:spPr>
      </p:pic>
      <p:sp>
        <p:nvSpPr>
          <p:cNvPr id="14" name="Rectangle 13">
            <a:extLst>
              <a:ext uri="{FF2B5EF4-FFF2-40B4-BE49-F238E27FC236}">
                <a16:creationId xmlns:a16="http://schemas.microsoft.com/office/drawing/2014/main" id="{54FA0389-3940-5E42-820F-DAB4B6B033F4}"/>
              </a:ext>
            </a:extLst>
          </p:cNvPr>
          <p:cNvSpPr/>
          <p:nvPr/>
        </p:nvSpPr>
        <p:spPr>
          <a:xfrm>
            <a:off x="937847" y="5379505"/>
            <a:ext cx="9996570" cy="1200329"/>
          </a:xfrm>
          <a:prstGeom prst="rect">
            <a:avLst/>
          </a:prstGeom>
          <a:solidFill>
            <a:schemeClr val="bg1"/>
          </a:solidFill>
        </p:spPr>
        <p:txBody>
          <a:bodyPr wrap="square">
            <a:spAutoFit/>
          </a:bodyPr>
          <a:lstStyle/>
          <a:p>
            <a:r>
              <a:rPr lang="en-US" i="1" dirty="0">
                <a:solidFill>
                  <a:srgbClr val="FF0000"/>
                </a:solidFill>
                <a:effectLst/>
                <a:latin typeface="Helvetica" pitchFamily="2" charset="0"/>
              </a:rPr>
              <a:t>The aim of using these tools is to create intuition</a:t>
            </a:r>
            <a:r>
              <a:rPr lang="en-US" i="1" dirty="0">
                <a:effectLst/>
                <a:latin typeface="Helvetica" pitchFamily="2" charset="0"/>
              </a:rPr>
              <a:t>, not to solve a specific problem or to complete a specific number crunching exercise. Indeed, the aim of the text is not to teach physics but to give the user a sense of how the solutions of a given physics problem depend on the parameters of that problem and to show the connections between, say, wave optics and quantum mechanics.</a:t>
            </a:r>
          </a:p>
        </p:txBody>
      </p:sp>
      <p:sp>
        <p:nvSpPr>
          <p:cNvPr id="15" name="Title 14">
            <a:extLst>
              <a:ext uri="{FF2B5EF4-FFF2-40B4-BE49-F238E27FC236}">
                <a16:creationId xmlns:a16="http://schemas.microsoft.com/office/drawing/2014/main" id="{E4482AE9-E71C-EC4E-9C8F-0DE2E903CDF1}"/>
              </a:ext>
            </a:extLst>
          </p:cNvPr>
          <p:cNvSpPr>
            <a:spLocks noGrp="1"/>
          </p:cNvSpPr>
          <p:nvPr>
            <p:ph type="title"/>
          </p:nvPr>
        </p:nvSpPr>
        <p:spPr/>
        <p:txBody>
          <a:bodyPr/>
          <a:lstStyle/>
          <a:p>
            <a:r>
              <a:rPr lang="en-US" dirty="0"/>
              <a:t>More Books</a:t>
            </a:r>
          </a:p>
        </p:txBody>
      </p:sp>
      <p:sp>
        <p:nvSpPr>
          <p:cNvPr id="16" name="TextBox 15">
            <a:extLst>
              <a:ext uri="{FF2B5EF4-FFF2-40B4-BE49-F238E27FC236}">
                <a16:creationId xmlns:a16="http://schemas.microsoft.com/office/drawing/2014/main" id="{B3F3826A-CF79-AD4E-BEBF-7711D827172E}"/>
              </a:ext>
            </a:extLst>
          </p:cNvPr>
          <p:cNvSpPr txBox="1"/>
          <p:nvPr/>
        </p:nvSpPr>
        <p:spPr>
          <a:xfrm>
            <a:off x="737419" y="1386348"/>
            <a:ext cx="1002891" cy="523220"/>
          </a:xfrm>
          <a:prstGeom prst="rect">
            <a:avLst/>
          </a:prstGeom>
          <a:solidFill>
            <a:schemeClr val="bg1"/>
          </a:solidFill>
        </p:spPr>
        <p:txBody>
          <a:bodyPr wrap="square" rtlCol="0">
            <a:spAutoFit/>
          </a:bodyPr>
          <a:lstStyle/>
          <a:p>
            <a:r>
              <a:rPr lang="en-US" sz="2800" dirty="0">
                <a:solidFill>
                  <a:srgbClr val="FF0000"/>
                </a:solidFill>
              </a:rPr>
              <a:t>2013</a:t>
            </a:r>
          </a:p>
        </p:txBody>
      </p:sp>
      <p:sp>
        <p:nvSpPr>
          <p:cNvPr id="17" name="TextBox 16">
            <a:extLst>
              <a:ext uri="{FF2B5EF4-FFF2-40B4-BE49-F238E27FC236}">
                <a16:creationId xmlns:a16="http://schemas.microsoft.com/office/drawing/2014/main" id="{00ABA1DF-48D4-F64A-B774-5F8A05C83602}"/>
              </a:ext>
            </a:extLst>
          </p:cNvPr>
          <p:cNvSpPr txBox="1"/>
          <p:nvPr/>
        </p:nvSpPr>
        <p:spPr>
          <a:xfrm>
            <a:off x="3899209" y="1386348"/>
            <a:ext cx="1002891" cy="523220"/>
          </a:xfrm>
          <a:prstGeom prst="rect">
            <a:avLst/>
          </a:prstGeom>
          <a:solidFill>
            <a:schemeClr val="bg1"/>
          </a:solidFill>
        </p:spPr>
        <p:txBody>
          <a:bodyPr wrap="square" rtlCol="0">
            <a:spAutoFit/>
          </a:bodyPr>
          <a:lstStyle/>
          <a:p>
            <a:r>
              <a:rPr lang="en-US" sz="2800" dirty="0">
                <a:solidFill>
                  <a:srgbClr val="FF0000"/>
                </a:solidFill>
              </a:rPr>
              <a:t>2015</a:t>
            </a:r>
          </a:p>
        </p:txBody>
      </p:sp>
      <p:sp>
        <p:nvSpPr>
          <p:cNvPr id="18" name="TextBox 17">
            <a:extLst>
              <a:ext uri="{FF2B5EF4-FFF2-40B4-BE49-F238E27FC236}">
                <a16:creationId xmlns:a16="http://schemas.microsoft.com/office/drawing/2014/main" id="{3890DF4E-FAC3-9545-9218-98C5F896A7C2}"/>
              </a:ext>
            </a:extLst>
          </p:cNvPr>
          <p:cNvSpPr txBox="1"/>
          <p:nvPr/>
        </p:nvSpPr>
        <p:spPr>
          <a:xfrm>
            <a:off x="7060999" y="1386348"/>
            <a:ext cx="1002891" cy="523220"/>
          </a:xfrm>
          <a:prstGeom prst="rect">
            <a:avLst/>
          </a:prstGeom>
          <a:solidFill>
            <a:schemeClr val="bg1"/>
          </a:solidFill>
        </p:spPr>
        <p:txBody>
          <a:bodyPr wrap="square" rtlCol="0">
            <a:spAutoFit/>
          </a:bodyPr>
          <a:lstStyle/>
          <a:p>
            <a:r>
              <a:rPr lang="en-US" sz="2800" dirty="0">
                <a:solidFill>
                  <a:srgbClr val="FF0000"/>
                </a:solidFill>
              </a:rPr>
              <a:t>2016</a:t>
            </a:r>
          </a:p>
        </p:txBody>
      </p:sp>
      <p:sp>
        <p:nvSpPr>
          <p:cNvPr id="19" name="TextBox 18">
            <a:extLst>
              <a:ext uri="{FF2B5EF4-FFF2-40B4-BE49-F238E27FC236}">
                <a16:creationId xmlns:a16="http://schemas.microsoft.com/office/drawing/2014/main" id="{D285FAE2-D8EC-E04C-95A3-0086C579DC79}"/>
              </a:ext>
            </a:extLst>
          </p:cNvPr>
          <p:cNvSpPr txBox="1"/>
          <p:nvPr/>
        </p:nvSpPr>
        <p:spPr>
          <a:xfrm>
            <a:off x="10222789" y="1386348"/>
            <a:ext cx="1002891" cy="523220"/>
          </a:xfrm>
          <a:prstGeom prst="rect">
            <a:avLst/>
          </a:prstGeom>
          <a:solidFill>
            <a:schemeClr val="bg1"/>
          </a:solidFill>
        </p:spPr>
        <p:txBody>
          <a:bodyPr wrap="square" rtlCol="0">
            <a:spAutoFit/>
          </a:bodyPr>
          <a:lstStyle/>
          <a:p>
            <a:r>
              <a:rPr lang="en-US" sz="2800" dirty="0">
                <a:solidFill>
                  <a:srgbClr val="FF0000"/>
                </a:solidFill>
              </a:rPr>
              <a:t>2018</a:t>
            </a:r>
          </a:p>
        </p:txBody>
      </p:sp>
    </p:spTree>
    <p:extLst>
      <p:ext uri="{BB962C8B-B14F-4D97-AF65-F5344CB8AC3E}">
        <p14:creationId xmlns:p14="http://schemas.microsoft.com/office/powerpoint/2010/main" val="137442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F7EA2-402F-114B-BA9E-E2966C98F59D}"/>
              </a:ext>
            </a:extLst>
          </p:cNvPr>
          <p:cNvPicPr>
            <a:picLocks noChangeAspect="1"/>
          </p:cNvPicPr>
          <p:nvPr/>
        </p:nvPicPr>
        <p:blipFill>
          <a:blip r:embed="rId2"/>
          <a:stretch>
            <a:fillRect/>
          </a:stretch>
        </p:blipFill>
        <p:spPr>
          <a:xfrm>
            <a:off x="2094892" y="825910"/>
            <a:ext cx="8622341" cy="6032090"/>
          </a:xfrm>
          <a:prstGeom prst="rect">
            <a:avLst/>
          </a:prstGeom>
        </p:spPr>
      </p:pic>
      <p:sp>
        <p:nvSpPr>
          <p:cNvPr id="6" name="Title 5">
            <a:extLst>
              <a:ext uri="{FF2B5EF4-FFF2-40B4-BE49-F238E27FC236}">
                <a16:creationId xmlns:a16="http://schemas.microsoft.com/office/drawing/2014/main" id="{B23EB283-D63B-F24B-81F1-D6358CA24B41}"/>
              </a:ext>
            </a:extLst>
          </p:cNvPr>
          <p:cNvSpPr>
            <a:spLocks noGrp="1"/>
          </p:cNvSpPr>
          <p:nvPr>
            <p:ph type="title"/>
          </p:nvPr>
        </p:nvSpPr>
        <p:spPr/>
        <p:txBody>
          <a:bodyPr/>
          <a:lstStyle/>
          <a:p>
            <a:r>
              <a:rPr lang="en-US" dirty="0"/>
              <a:t>From 100 Physics Visualizations</a:t>
            </a:r>
          </a:p>
        </p:txBody>
      </p:sp>
    </p:spTree>
    <p:extLst>
      <p:ext uri="{BB962C8B-B14F-4D97-AF65-F5344CB8AC3E}">
        <p14:creationId xmlns:p14="http://schemas.microsoft.com/office/powerpoint/2010/main" val="2600727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81ECC7-E095-704C-BD7E-089AFA937CA9}"/>
              </a:ext>
            </a:extLst>
          </p:cNvPr>
          <p:cNvPicPr>
            <a:picLocks noChangeAspect="1"/>
          </p:cNvPicPr>
          <p:nvPr/>
        </p:nvPicPr>
        <p:blipFill>
          <a:blip r:embed="rId2"/>
          <a:stretch>
            <a:fillRect/>
          </a:stretch>
        </p:blipFill>
        <p:spPr>
          <a:xfrm>
            <a:off x="471949" y="1781061"/>
            <a:ext cx="5185154" cy="4074049"/>
          </a:xfrm>
          <a:prstGeom prst="rect">
            <a:avLst/>
          </a:prstGeom>
        </p:spPr>
      </p:pic>
      <p:pic>
        <p:nvPicPr>
          <p:cNvPr id="4" name="Picture 3">
            <a:extLst>
              <a:ext uri="{FF2B5EF4-FFF2-40B4-BE49-F238E27FC236}">
                <a16:creationId xmlns:a16="http://schemas.microsoft.com/office/drawing/2014/main" id="{C42CD3E1-5570-9449-A51D-2FF5877EF6EA}"/>
              </a:ext>
            </a:extLst>
          </p:cNvPr>
          <p:cNvPicPr>
            <a:picLocks noChangeAspect="1"/>
          </p:cNvPicPr>
          <p:nvPr/>
        </p:nvPicPr>
        <p:blipFill>
          <a:blip r:embed="rId3"/>
          <a:stretch>
            <a:fillRect/>
          </a:stretch>
        </p:blipFill>
        <p:spPr>
          <a:xfrm>
            <a:off x="5632599" y="1379361"/>
            <a:ext cx="5797401" cy="4593736"/>
          </a:xfrm>
          <a:prstGeom prst="rect">
            <a:avLst/>
          </a:prstGeom>
        </p:spPr>
      </p:pic>
      <p:sp>
        <p:nvSpPr>
          <p:cNvPr id="5" name="TextBox 4">
            <a:extLst>
              <a:ext uri="{FF2B5EF4-FFF2-40B4-BE49-F238E27FC236}">
                <a16:creationId xmlns:a16="http://schemas.microsoft.com/office/drawing/2014/main" id="{28DE236A-24B4-C540-94F7-BD04117BE002}"/>
              </a:ext>
            </a:extLst>
          </p:cNvPr>
          <p:cNvSpPr txBox="1"/>
          <p:nvPr/>
        </p:nvSpPr>
        <p:spPr>
          <a:xfrm>
            <a:off x="6096000" y="1076626"/>
            <a:ext cx="5245510" cy="523220"/>
          </a:xfrm>
          <a:prstGeom prst="rect">
            <a:avLst/>
          </a:prstGeom>
          <a:solidFill>
            <a:schemeClr val="bg1"/>
          </a:solidFill>
        </p:spPr>
        <p:txBody>
          <a:bodyPr wrap="square" rtlCol="0">
            <a:spAutoFit/>
          </a:bodyPr>
          <a:lstStyle/>
          <a:p>
            <a:r>
              <a:rPr lang="en-US" sz="2800" dirty="0"/>
              <a:t>Chemical Potential of Helium 4</a:t>
            </a:r>
          </a:p>
        </p:txBody>
      </p:sp>
      <p:sp>
        <p:nvSpPr>
          <p:cNvPr id="6" name="TextBox 5">
            <a:extLst>
              <a:ext uri="{FF2B5EF4-FFF2-40B4-BE49-F238E27FC236}">
                <a16:creationId xmlns:a16="http://schemas.microsoft.com/office/drawing/2014/main" id="{14BB0601-7CBE-0444-A68F-6670C3D32CEE}"/>
              </a:ext>
            </a:extLst>
          </p:cNvPr>
          <p:cNvSpPr txBox="1"/>
          <p:nvPr/>
        </p:nvSpPr>
        <p:spPr>
          <a:xfrm>
            <a:off x="850490" y="1076626"/>
            <a:ext cx="3810000" cy="954107"/>
          </a:xfrm>
          <a:prstGeom prst="rect">
            <a:avLst/>
          </a:prstGeom>
          <a:solidFill>
            <a:schemeClr val="bg1"/>
          </a:solidFill>
        </p:spPr>
        <p:txBody>
          <a:bodyPr wrap="square" rtlCol="0">
            <a:spAutoFit/>
          </a:bodyPr>
          <a:lstStyle/>
          <a:p>
            <a:r>
              <a:rPr lang="en-US" sz="2800" dirty="0"/>
              <a:t>Maxwell Boltzmann Energy Distribution</a:t>
            </a:r>
          </a:p>
        </p:txBody>
      </p:sp>
    </p:spTree>
    <p:extLst>
      <p:ext uri="{BB962C8B-B14F-4D97-AF65-F5344CB8AC3E}">
        <p14:creationId xmlns:p14="http://schemas.microsoft.com/office/powerpoint/2010/main" val="3834428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1561C2-1FB9-ED47-8830-DDBCCFF5390E}"/>
              </a:ext>
            </a:extLst>
          </p:cNvPr>
          <p:cNvSpPr txBox="1"/>
          <p:nvPr/>
        </p:nvSpPr>
        <p:spPr>
          <a:xfrm>
            <a:off x="2659626" y="3731342"/>
            <a:ext cx="6872748" cy="584775"/>
          </a:xfrm>
          <a:prstGeom prst="rect">
            <a:avLst/>
          </a:prstGeom>
          <a:noFill/>
        </p:spPr>
        <p:txBody>
          <a:bodyPr wrap="square" rtlCol="0">
            <a:spAutoFit/>
          </a:bodyPr>
          <a:lstStyle/>
          <a:p>
            <a:r>
              <a:rPr lang="en-US" sz="3200" dirty="0">
                <a:solidFill>
                  <a:srgbClr val="002060"/>
                </a:solidFill>
              </a:rPr>
              <a:t>Educating me and many like me.</a:t>
            </a:r>
          </a:p>
        </p:txBody>
      </p:sp>
      <p:sp>
        <p:nvSpPr>
          <p:cNvPr id="8" name="TextBox 7">
            <a:extLst>
              <a:ext uri="{FF2B5EF4-FFF2-40B4-BE49-F238E27FC236}">
                <a16:creationId xmlns:a16="http://schemas.microsoft.com/office/drawing/2014/main" id="{988EBECC-1732-EA4E-A793-ABFE87717EC1}"/>
              </a:ext>
            </a:extLst>
          </p:cNvPr>
          <p:cNvSpPr txBox="1"/>
          <p:nvPr/>
        </p:nvSpPr>
        <p:spPr>
          <a:xfrm>
            <a:off x="585019" y="1376516"/>
            <a:ext cx="6872748" cy="584775"/>
          </a:xfrm>
          <a:prstGeom prst="rect">
            <a:avLst/>
          </a:prstGeom>
          <a:noFill/>
        </p:spPr>
        <p:txBody>
          <a:bodyPr wrap="square" rtlCol="0">
            <a:spAutoFit/>
          </a:bodyPr>
          <a:lstStyle/>
          <a:p>
            <a:r>
              <a:rPr lang="en-US" sz="3200" dirty="0">
                <a:solidFill>
                  <a:srgbClr val="002060"/>
                </a:solidFill>
              </a:rPr>
              <a:t>Personal Note:</a:t>
            </a:r>
          </a:p>
        </p:txBody>
      </p:sp>
    </p:spTree>
    <p:extLst>
      <p:ext uri="{BB962C8B-B14F-4D97-AF65-F5344CB8AC3E}">
        <p14:creationId xmlns:p14="http://schemas.microsoft.com/office/powerpoint/2010/main" val="3962293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041E3-62CC-6047-8B1C-64742C0B9CE4}"/>
              </a:ext>
            </a:extLst>
          </p:cNvPr>
          <p:cNvPicPr>
            <a:picLocks noChangeAspect="1"/>
          </p:cNvPicPr>
          <p:nvPr/>
        </p:nvPicPr>
        <p:blipFill>
          <a:blip r:embed="rId2"/>
          <a:stretch>
            <a:fillRect/>
          </a:stretch>
        </p:blipFill>
        <p:spPr>
          <a:xfrm>
            <a:off x="3324671" y="0"/>
            <a:ext cx="5100205" cy="6858000"/>
          </a:xfrm>
          <a:prstGeom prst="rect">
            <a:avLst/>
          </a:prstGeom>
        </p:spPr>
      </p:pic>
      <p:pic>
        <p:nvPicPr>
          <p:cNvPr id="3" name="Picture 2">
            <a:extLst>
              <a:ext uri="{FF2B5EF4-FFF2-40B4-BE49-F238E27FC236}">
                <a16:creationId xmlns:a16="http://schemas.microsoft.com/office/drawing/2014/main" id="{D73A6C1A-1011-8243-8B0C-14DDBDD8F0CA}"/>
              </a:ext>
            </a:extLst>
          </p:cNvPr>
          <p:cNvPicPr>
            <a:picLocks noChangeAspect="1"/>
          </p:cNvPicPr>
          <p:nvPr/>
        </p:nvPicPr>
        <p:blipFill>
          <a:blip r:embed="rId3"/>
          <a:stretch>
            <a:fillRect/>
          </a:stretch>
        </p:blipFill>
        <p:spPr>
          <a:xfrm>
            <a:off x="0" y="2493399"/>
            <a:ext cx="10955322" cy="1871201"/>
          </a:xfrm>
          <a:prstGeom prst="rect">
            <a:avLst/>
          </a:prstGeom>
        </p:spPr>
      </p:pic>
    </p:spTree>
    <p:extLst>
      <p:ext uri="{BB962C8B-B14F-4D97-AF65-F5344CB8AC3E}">
        <p14:creationId xmlns:p14="http://schemas.microsoft.com/office/powerpoint/2010/main" val="163059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ECECAE-7238-FE40-9BA5-9924C57FB6A0}"/>
              </a:ext>
            </a:extLst>
          </p:cNvPr>
          <p:cNvPicPr>
            <a:picLocks noChangeAspect="1"/>
          </p:cNvPicPr>
          <p:nvPr/>
        </p:nvPicPr>
        <p:blipFill>
          <a:blip r:embed="rId2"/>
          <a:stretch>
            <a:fillRect/>
          </a:stretch>
        </p:blipFill>
        <p:spPr>
          <a:xfrm rot="5400000">
            <a:off x="3137326" y="-1273457"/>
            <a:ext cx="6839412" cy="9423501"/>
          </a:xfrm>
          <a:prstGeom prst="rect">
            <a:avLst/>
          </a:prstGeom>
        </p:spPr>
      </p:pic>
      <p:sp>
        <p:nvSpPr>
          <p:cNvPr id="6" name="Title 5">
            <a:extLst>
              <a:ext uri="{FF2B5EF4-FFF2-40B4-BE49-F238E27FC236}">
                <a16:creationId xmlns:a16="http://schemas.microsoft.com/office/drawing/2014/main" id="{B7654ACD-AEF2-494E-8B02-B7CAC7E5EE03}"/>
              </a:ext>
            </a:extLst>
          </p:cNvPr>
          <p:cNvSpPr>
            <a:spLocks noGrp="1"/>
          </p:cNvSpPr>
          <p:nvPr>
            <p:ph type="title"/>
          </p:nvPr>
        </p:nvSpPr>
        <p:spPr/>
        <p:txBody>
          <a:bodyPr/>
          <a:lstStyle/>
          <a:p>
            <a:r>
              <a:rPr lang="en-US" dirty="0"/>
              <a:t>1998</a:t>
            </a:r>
          </a:p>
        </p:txBody>
      </p:sp>
    </p:spTree>
    <p:extLst>
      <p:ext uri="{BB962C8B-B14F-4D97-AF65-F5344CB8AC3E}">
        <p14:creationId xmlns:p14="http://schemas.microsoft.com/office/powerpoint/2010/main" val="1213100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82E40-4A85-C34D-8374-B460C9E89EE6}"/>
              </a:ext>
            </a:extLst>
          </p:cNvPr>
          <p:cNvPicPr>
            <a:picLocks noChangeAspect="1"/>
          </p:cNvPicPr>
          <p:nvPr/>
        </p:nvPicPr>
        <p:blipFill>
          <a:blip r:embed="rId2"/>
          <a:stretch>
            <a:fillRect/>
          </a:stretch>
        </p:blipFill>
        <p:spPr>
          <a:xfrm>
            <a:off x="783956" y="0"/>
            <a:ext cx="5312044" cy="6858000"/>
          </a:xfrm>
          <a:prstGeom prst="rect">
            <a:avLst/>
          </a:prstGeom>
        </p:spPr>
      </p:pic>
      <p:pic>
        <p:nvPicPr>
          <p:cNvPr id="4" name="Picture 3">
            <a:extLst>
              <a:ext uri="{FF2B5EF4-FFF2-40B4-BE49-F238E27FC236}">
                <a16:creationId xmlns:a16="http://schemas.microsoft.com/office/drawing/2014/main" id="{A000EFA1-893C-B24B-B521-7754B85F985B}"/>
              </a:ext>
            </a:extLst>
          </p:cNvPr>
          <p:cNvPicPr>
            <a:picLocks noChangeAspect="1"/>
          </p:cNvPicPr>
          <p:nvPr/>
        </p:nvPicPr>
        <p:blipFill>
          <a:blip r:embed="rId3"/>
          <a:stretch>
            <a:fillRect/>
          </a:stretch>
        </p:blipFill>
        <p:spPr>
          <a:xfrm>
            <a:off x="6966155" y="2580968"/>
            <a:ext cx="3911274" cy="1222273"/>
          </a:xfrm>
          <a:prstGeom prst="rect">
            <a:avLst/>
          </a:prstGeom>
        </p:spPr>
      </p:pic>
    </p:spTree>
    <p:extLst>
      <p:ext uri="{BB962C8B-B14F-4D97-AF65-F5344CB8AC3E}">
        <p14:creationId xmlns:p14="http://schemas.microsoft.com/office/powerpoint/2010/main" val="2555728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ediastream.cern.ch/MediaArchive/Photo/Public/2007/0702022/0702022_01/0702022_01-A4-at-144-dpi.jpg">
            <a:extLst>
              <a:ext uri="{FF2B5EF4-FFF2-40B4-BE49-F238E27FC236}">
                <a16:creationId xmlns:a16="http://schemas.microsoft.com/office/drawing/2014/main" id="{63B0DF33-31E9-EB47-AE3D-D4534ACEF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14748"/>
            <a:ext cx="10317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339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79E20F-5D3A-204B-8E27-2C7CDB1C2D18}"/>
              </a:ext>
            </a:extLst>
          </p:cNvPr>
          <p:cNvPicPr>
            <a:picLocks noChangeAspect="1"/>
          </p:cNvPicPr>
          <p:nvPr/>
        </p:nvPicPr>
        <p:blipFill>
          <a:blip r:embed="rId2"/>
          <a:stretch>
            <a:fillRect/>
          </a:stretch>
        </p:blipFill>
        <p:spPr>
          <a:xfrm>
            <a:off x="558831" y="479322"/>
            <a:ext cx="11387495" cy="5899355"/>
          </a:xfrm>
          <a:prstGeom prst="rect">
            <a:avLst/>
          </a:prstGeom>
        </p:spPr>
      </p:pic>
    </p:spTree>
    <p:extLst>
      <p:ext uri="{BB962C8B-B14F-4D97-AF65-F5344CB8AC3E}">
        <p14:creationId xmlns:p14="http://schemas.microsoft.com/office/powerpoint/2010/main" val="2909133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3DC586-5FFA-8644-8D89-3BADD2F0F984}"/>
              </a:ext>
            </a:extLst>
          </p:cNvPr>
          <p:cNvSpPr txBox="1"/>
          <p:nvPr/>
        </p:nvSpPr>
        <p:spPr>
          <a:xfrm>
            <a:off x="943896" y="2492477"/>
            <a:ext cx="10401181" cy="2862322"/>
          </a:xfrm>
          <a:prstGeom prst="rect">
            <a:avLst/>
          </a:prstGeom>
          <a:noFill/>
        </p:spPr>
        <p:txBody>
          <a:bodyPr wrap="none" rtlCol="0">
            <a:spAutoFit/>
          </a:bodyPr>
          <a:lstStyle/>
          <a:p>
            <a:pPr algn="ctr"/>
            <a:r>
              <a:rPr lang="en-US" sz="3600" dirty="0"/>
              <a:t>From the SSC days to now it has been a nice ride.  </a:t>
            </a:r>
          </a:p>
          <a:p>
            <a:pPr algn="ctr"/>
            <a:endParaRPr lang="en-US" sz="3600" dirty="0"/>
          </a:p>
          <a:p>
            <a:pPr algn="ctr"/>
            <a:r>
              <a:rPr lang="en-US" sz="3600" dirty="0"/>
              <a:t>We have learnt a lot from you.</a:t>
            </a:r>
          </a:p>
          <a:p>
            <a:pPr algn="ctr"/>
            <a:endParaRPr lang="en-US" sz="3600" dirty="0"/>
          </a:p>
          <a:p>
            <a:pPr algn="ctr"/>
            <a:r>
              <a:rPr lang="en-US" sz="3600" dirty="0"/>
              <a:t>I am sure you will keep on educating us for a while yet.</a:t>
            </a:r>
          </a:p>
        </p:txBody>
      </p:sp>
    </p:spTree>
    <p:extLst>
      <p:ext uri="{BB962C8B-B14F-4D97-AF65-F5344CB8AC3E}">
        <p14:creationId xmlns:p14="http://schemas.microsoft.com/office/powerpoint/2010/main" val="1927782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EC546-66A4-E842-B480-E30FDA51B9EE}"/>
              </a:ext>
            </a:extLst>
          </p:cNvPr>
          <p:cNvPicPr>
            <a:picLocks noChangeAspect="1"/>
          </p:cNvPicPr>
          <p:nvPr/>
        </p:nvPicPr>
        <p:blipFill>
          <a:blip r:embed="rId2"/>
          <a:stretch>
            <a:fillRect/>
          </a:stretch>
        </p:blipFill>
        <p:spPr>
          <a:xfrm>
            <a:off x="955572" y="0"/>
            <a:ext cx="10280855" cy="6853903"/>
          </a:xfrm>
          <a:prstGeom prst="rect">
            <a:avLst/>
          </a:prstGeom>
        </p:spPr>
      </p:pic>
    </p:spTree>
    <p:extLst>
      <p:ext uri="{BB962C8B-B14F-4D97-AF65-F5344CB8AC3E}">
        <p14:creationId xmlns:p14="http://schemas.microsoft.com/office/powerpoint/2010/main" val="734831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2D0114-908B-5143-9640-9EA4FCFEC17C}"/>
              </a:ext>
            </a:extLst>
          </p:cNvPr>
          <p:cNvSpPr txBox="1"/>
          <p:nvPr/>
        </p:nvSpPr>
        <p:spPr>
          <a:xfrm>
            <a:off x="604685" y="878414"/>
            <a:ext cx="10028902" cy="1569660"/>
          </a:xfrm>
          <a:prstGeom prst="rect">
            <a:avLst/>
          </a:prstGeom>
          <a:noFill/>
        </p:spPr>
        <p:txBody>
          <a:bodyPr wrap="square" rtlCol="0">
            <a:spAutoFit/>
          </a:bodyPr>
          <a:lstStyle/>
          <a:p>
            <a:r>
              <a:rPr lang="en-US" sz="3200" dirty="0"/>
              <a:t>We all know Dan as the project manager and as the physicist but there is another part to his life kept in the background most of the time which is Dan the educator.</a:t>
            </a:r>
          </a:p>
        </p:txBody>
      </p:sp>
      <p:sp>
        <p:nvSpPr>
          <p:cNvPr id="5" name="TextBox 4">
            <a:extLst>
              <a:ext uri="{FF2B5EF4-FFF2-40B4-BE49-F238E27FC236}">
                <a16:creationId xmlns:a16="http://schemas.microsoft.com/office/drawing/2014/main" id="{5B139A17-2796-F449-AA09-47E9F8D48582}"/>
              </a:ext>
            </a:extLst>
          </p:cNvPr>
          <p:cNvSpPr txBox="1"/>
          <p:nvPr/>
        </p:nvSpPr>
        <p:spPr>
          <a:xfrm>
            <a:off x="604685" y="2644170"/>
            <a:ext cx="9532963" cy="1077218"/>
          </a:xfrm>
          <a:prstGeom prst="rect">
            <a:avLst/>
          </a:prstGeom>
          <a:noFill/>
        </p:spPr>
        <p:txBody>
          <a:bodyPr wrap="square" rtlCol="0">
            <a:spAutoFit/>
          </a:bodyPr>
          <a:lstStyle/>
          <a:p>
            <a:r>
              <a:rPr lang="en-US" sz="3200" dirty="0"/>
              <a:t>Remember that the education scientists and engineers is the most important ‘product’ that we deliver. </a:t>
            </a:r>
          </a:p>
        </p:txBody>
      </p:sp>
      <p:sp>
        <p:nvSpPr>
          <p:cNvPr id="7" name="TextBox 6">
            <a:extLst>
              <a:ext uri="{FF2B5EF4-FFF2-40B4-BE49-F238E27FC236}">
                <a16:creationId xmlns:a16="http://schemas.microsoft.com/office/drawing/2014/main" id="{04274079-CF63-4D47-9FA0-CC0E000B241D}"/>
              </a:ext>
            </a:extLst>
          </p:cNvPr>
          <p:cNvSpPr txBox="1"/>
          <p:nvPr/>
        </p:nvSpPr>
        <p:spPr>
          <a:xfrm>
            <a:off x="604685" y="4200459"/>
            <a:ext cx="9642691" cy="1569660"/>
          </a:xfrm>
          <a:prstGeom prst="rect">
            <a:avLst/>
          </a:prstGeom>
          <a:noFill/>
        </p:spPr>
        <p:txBody>
          <a:bodyPr wrap="square" rtlCol="0">
            <a:spAutoFit/>
          </a:bodyPr>
          <a:lstStyle/>
          <a:p>
            <a:r>
              <a:rPr lang="en-US" sz="3200" dirty="0"/>
              <a:t>While we were all toiling away earning contingency, Dan was busy making </a:t>
            </a:r>
            <a:r>
              <a:rPr lang="en-US" sz="3200" dirty="0" err="1"/>
              <a:t>Matlab</a:t>
            </a:r>
            <a:r>
              <a:rPr lang="en-US" sz="3200" dirty="0"/>
              <a:t> scripts and thinking how to teach physics to the next generation. </a:t>
            </a:r>
          </a:p>
        </p:txBody>
      </p:sp>
    </p:spTree>
    <p:extLst>
      <p:ext uri="{BB962C8B-B14F-4D97-AF65-F5344CB8AC3E}">
        <p14:creationId xmlns:p14="http://schemas.microsoft.com/office/powerpoint/2010/main" val="371141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13826-2BF9-E24B-8446-9F817C2023B6}"/>
              </a:ext>
            </a:extLst>
          </p:cNvPr>
          <p:cNvPicPr>
            <a:picLocks noChangeAspect="1"/>
          </p:cNvPicPr>
          <p:nvPr/>
        </p:nvPicPr>
        <p:blipFill>
          <a:blip r:embed="rId2"/>
          <a:stretch>
            <a:fillRect/>
          </a:stretch>
        </p:blipFill>
        <p:spPr>
          <a:xfrm>
            <a:off x="1047135" y="758511"/>
            <a:ext cx="10500852" cy="5904051"/>
          </a:xfrm>
          <a:prstGeom prst="rect">
            <a:avLst/>
          </a:prstGeom>
        </p:spPr>
      </p:pic>
      <p:sp>
        <p:nvSpPr>
          <p:cNvPr id="4" name="TextBox 3">
            <a:extLst>
              <a:ext uri="{FF2B5EF4-FFF2-40B4-BE49-F238E27FC236}">
                <a16:creationId xmlns:a16="http://schemas.microsoft.com/office/drawing/2014/main" id="{14EB4096-96B8-2F49-B742-96DF35BEB16A}"/>
              </a:ext>
            </a:extLst>
          </p:cNvPr>
          <p:cNvSpPr txBox="1"/>
          <p:nvPr/>
        </p:nvSpPr>
        <p:spPr>
          <a:xfrm>
            <a:off x="2519515" y="173736"/>
            <a:ext cx="7152969" cy="584775"/>
          </a:xfrm>
          <a:prstGeom prst="rect">
            <a:avLst/>
          </a:prstGeom>
          <a:noFill/>
        </p:spPr>
        <p:txBody>
          <a:bodyPr wrap="square" rtlCol="0">
            <a:spAutoFit/>
          </a:bodyPr>
          <a:lstStyle/>
          <a:p>
            <a:r>
              <a:rPr lang="en-US" sz="3200" i="1" dirty="0">
                <a:solidFill>
                  <a:srgbClr val="0070C0"/>
                </a:solidFill>
              </a:rPr>
              <a:t>June 1986   Collider Physics on an Abacus</a:t>
            </a:r>
          </a:p>
        </p:txBody>
      </p:sp>
    </p:spTree>
    <p:extLst>
      <p:ext uri="{BB962C8B-B14F-4D97-AF65-F5344CB8AC3E}">
        <p14:creationId xmlns:p14="http://schemas.microsoft.com/office/powerpoint/2010/main" val="3339962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B625FD-8E1D-6744-A4F5-935692275B82}"/>
              </a:ext>
            </a:extLst>
          </p:cNvPr>
          <p:cNvPicPr>
            <a:picLocks noChangeAspect="1"/>
          </p:cNvPicPr>
          <p:nvPr/>
        </p:nvPicPr>
        <p:blipFill>
          <a:blip r:embed="rId2"/>
          <a:stretch>
            <a:fillRect/>
          </a:stretch>
        </p:blipFill>
        <p:spPr>
          <a:xfrm>
            <a:off x="205979" y="73152"/>
            <a:ext cx="5031769" cy="6858000"/>
          </a:xfrm>
          <a:prstGeom prst="rect">
            <a:avLst/>
          </a:prstGeom>
        </p:spPr>
      </p:pic>
      <p:pic>
        <p:nvPicPr>
          <p:cNvPr id="2" name="Picture 1">
            <a:extLst>
              <a:ext uri="{FF2B5EF4-FFF2-40B4-BE49-F238E27FC236}">
                <a16:creationId xmlns:a16="http://schemas.microsoft.com/office/drawing/2014/main" id="{379A20CC-03A0-6B45-819C-71143D2D38EC}"/>
              </a:ext>
            </a:extLst>
          </p:cNvPr>
          <p:cNvPicPr>
            <a:picLocks noChangeAspect="1"/>
          </p:cNvPicPr>
          <p:nvPr/>
        </p:nvPicPr>
        <p:blipFill>
          <a:blip r:embed="rId3"/>
          <a:stretch>
            <a:fillRect/>
          </a:stretch>
        </p:blipFill>
        <p:spPr>
          <a:xfrm>
            <a:off x="4608576" y="1707465"/>
            <a:ext cx="7050640" cy="2498776"/>
          </a:xfrm>
          <a:prstGeom prst="rect">
            <a:avLst/>
          </a:prstGeom>
        </p:spPr>
      </p:pic>
      <p:cxnSp>
        <p:nvCxnSpPr>
          <p:cNvPr id="5" name="Straight Connector 4">
            <a:extLst>
              <a:ext uri="{FF2B5EF4-FFF2-40B4-BE49-F238E27FC236}">
                <a16:creationId xmlns:a16="http://schemas.microsoft.com/office/drawing/2014/main" id="{E34707B0-8310-BB40-834D-077BB1C02092}"/>
              </a:ext>
            </a:extLst>
          </p:cNvPr>
          <p:cNvCxnSpPr/>
          <p:nvPr/>
        </p:nvCxnSpPr>
        <p:spPr>
          <a:xfrm>
            <a:off x="11329416" y="2633472"/>
            <a:ext cx="25603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D698BCFB-2CD8-194B-B0B9-48C90C35AB91}"/>
              </a:ext>
            </a:extLst>
          </p:cNvPr>
          <p:cNvCxnSpPr/>
          <p:nvPr/>
        </p:nvCxnSpPr>
        <p:spPr>
          <a:xfrm>
            <a:off x="4800600" y="3035808"/>
            <a:ext cx="678484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E2F2D5F-96E7-4847-A70B-92D3BC6DD64D}"/>
              </a:ext>
            </a:extLst>
          </p:cNvPr>
          <p:cNvCxnSpPr/>
          <p:nvPr/>
        </p:nvCxnSpPr>
        <p:spPr>
          <a:xfrm>
            <a:off x="4818888" y="3429000"/>
            <a:ext cx="11612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08167A5-2548-A343-A2CE-53E9C03E7F68}"/>
              </a:ext>
            </a:extLst>
          </p:cNvPr>
          <p:cNvCxnSpPr/>
          <p:nvPr/>
        </p:nvCxnSpPr>
        <p:spPr>
          <a:xfrm>
            <a:off x="4800600" y="4133088"/>
            <a:ext cx="554126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316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0F636-6217-AF4E-9166-1F1B6AFDED77}"/>
              </a:ext>
            </a:extLst>
          </p:cNvPr>
          <p:cNvPicPr>
            <a:picLocks noChangeAspect="1"/>
          </p:cNvPicPr>
          <p:nvPr/>
        </p:nvPicPr>
        <p:blipFill>
          <a:blip r:embed="rId2"/>
          <a:stretch>
            <a:fillRect/>
          </a:stretch>
        </p:blipFill>
        <p:spPr>
          <a:xfrm>
            <a:off x="1505857" y="0"/>
            <a:ext cx="9180286" cy="6858000"/>
          </a:xfrm>
          <a:prstGeom prst="rect">
            <a:avLst/>
          </a:prstGeom>
        </p:spPr>
      </p:pic>
      <p:cxnSp>
        <p:nvCxnSpPr>
          <p:cNvPr id="5" name="Straight Connector 4">
            <a:extLst>
              <a:ext uri="{FF2B5EF4-FFF2-40B4-BE49-F238E27FC236}">
                <a16:creationId xmlns:a16="http://schemas.microsoft.com/office/drawing/2014/main" id="{26D41CAB-9E26-F44A-B89B-1E8D394172B8}"/>
              </a:ext>
            </a:extLst>
          </p:cNvPr>
          <p:cNvCxnSpPr/>
          <p:nvPr/>
        </p:nvCxnSpPr>
        <p:spPr>
          <a:xfrm>
            <a:off x="1917290" y="3126658"/>
            <a:ext cx="85983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591E991-DBE1-AE43-9AEF-B2824129279E}"/>
              </a:ext>
            </a:extLst>
          </p:cNvPr>
          <p:cNvCxnSpPr>
            <a:cxnSpLocks/>
          </p:cNvCxnSpPr>
          <p:nvPr/>
        </p:nvCxnSpPr>
        <p:spPr>
          <a:xfrm>
            <a:off x="1917290" y="3957484"/>
            <a:ext cx="85983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506D1AA-32CC-A343-99D9-087714C398BC}"/>
              </a:ext>
            </a:extLst>
          </p:cNvPr>
          <p:cNvCxnSpPr/>
          <p:nvPr/>
        </p:nvCxnSpPr>
        <p:spPr>
          <a:xfrm>
            <a:off x="1917290" y="3574026"/>
            <a:ext cx="85983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8C03625F-A939-DA43-B837-507BE130F263}"/>
              </a:ext>
            </a:extLst>
          </p:cNvPr>
          <p:cNvCxnSpPr>
            <a:cxnSpLocks/>
          </p:cNvCxnSpPr>
          <p:nvPr/>
        </p:nvCxnSpPr>
        <p:spPr>
          <a:xfrm>
            <a:off x="1917290" y="4434348"/>
            <a:ext cx="115037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714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9E5AF4-9BDE-B049-8B16-61706BE23254}"/>
              </a:ext>
            </a:extLst>
          </p:cNvPr>
          <p:cNvPicPr>
            <a:picLocks noChangeAspect="1"/>
          </p:cNvPicPr>
          <p:nvPr/>
        </p:nvPicPr>
        <p:blipFill>
          <a:blip r:embed="rId2"/>
          <a:stretch>
            <a:fillRect/>
          </a:stretch>
        </p:blipFill>
        <p:spPr>
          <a:xfrm>
            <a:off x="1731213" y="0"/>
            <a:ext cx="7440219" cy="4900565"/>
          </a:xfrm>
          <a:prstGeom prst="rect">
            <a:avLst/>
          </a:prstGeom>
        </p:spPr>
      </p:pic>
      <p:pic>
        <p:nvPicPr>
          <p:cNvPr id="8" name="Picture 7">
            <a:extLst>
              <a:ext uri="{FF2B5EF4-FFF2-40B4-BE49-F238E27FC236}">
                <a16:creationId xmlns:a16="http://schemas.microsoft.com/office/drawing/2014/main" id="{364DF391-3E8D-D649-A252-551F80D696FD}"/>
              </a:ext>
            </a:extLst>
          </p:cNvPr>
          <p:cNvPicPr>
            <a:picLocks noChangeAspect="1"/>
          </p:cNvPicPr>
          <p:nvPr/>
        </p:nvPicPr>
        <p:blipFill>
          <a:blip r:embed="rId3"/>
          <a:stretch>
            <a:fillRect/>
          </a:stretch>
        </p:blipFill>
        <p:spPr>
          <a:xfrm>
            <a:off x="323556" y="5161937"/>
            <a:ext cx="11868444" cy="1213542"/>
          </a:xfrm>
          <a:prstGeom prst="rect">
            <a:avLst/>
          </a:prstGeom>
        </p:spPr>
      </p:pic>
      <p:sp>
        <p:nvSpPr>
          <p:cNvPr id="11" name="Oval 10">
            <a:extLst>
              <a:ext uri="{FF2B5EF4-FFF2-40B4-BE49-F238E27FC236}">
                <a16:creationId xmlns:a16="http://schemas.microsoft.com/office/drawing/2014/main" id="{BF49752E-0056-0C45-B248-8D672E190574}"/>
              </a:ext>
            </a:extLst>
          </p:cNvPr>
          <p:cNvSpPr/>
          <p:nvPr/>
        </p:nvSpPr>
        <p:spPr>
          <a:xfrm>
            <a:off x="4809744" y="4242816"/>
            <a:ext cx="1783080" cy="657749"/>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E2A5FE4-DA8C-A34E-AA1D-345C5FE931FB}"/>
              </a:ext>
            </a:extLst>
          </p:cNvPr>
          <p:cNvCxnSpPr>
            <a:cxnSpLocks/>
          </p:cNvCxnSpPr>
          <p:nvPr/>
        </p:nvCxnSpPr>
        <p:spPr>
          <a:xfrm>
            <a:off x="1731213" y="5901440"/>
            <a:ext cx="621816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BE418B59-B078-8C42-B96B-342AE3D27627}"/>
              </a:ext>
            </a:extLst>
          </p:cNvPr>
          <p:cNvPicPr>
            <a:picLocks noChangeAspect="1"/>
          </p:cNvPicPr>
          <p:nvPr/>
        </p:nvPicPr>
        <p:blipFill>
          <a:blip r:embed="rId4"/>
          <a:stretch>
            <a:fillRect/>
          </a:stretch>
        </p:blipFill>
        <p:spPr>
          <a:xfrm>
            <a:off x="8820354" y="761689"/>
            <a:ext cx="2924805" cy="4138875"/>
          </a:xfrm>
          <a:prstGeom prst="rect">
            <a:avLst/>
          </a:prstGeom>
        </p:spPr>
      </p:pic>
    </p:spTree>
    <p:extLst>
      <p:ext uri="{BB962C8B-B14F-4D97-AF65-F5344CB8AC3E}">
        <p14:creationId xmlns:p14="http://schemas.microsoft.com/office/powerpoint/2010/main" val="241009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82145-7BCD-7949-98E9-3134B0F0B66D}"/>
              </a:ext>
            </a:extLst>
          </p:cNvPr>
          <p:cNvPicPr>
            <a:picLocks noChangeAspect="1"/>
          </p:cNvPicPr>
          <p:nvPr/>
        </p:nvPicPr>
        <p:blipFill>
          <a:blip r:embed="rId2"/>
          <a:stretch>
            <a:fillRect/>
          </a:stretch>
        </p:blipFill>
        <p:spPr>
          <a:xfrm>
            <a:off x="1021366" y="4994030"/>
            <a:ext cx="9296400" cy="609600"/>
          </a:xfrm>
          <a:prstGeom prst="rect">
            <a:avLst/>
          </a:prstGeom>
        </p:spPr>
      </p:pic>
      <p:pic>
        <p:nvPicPr>
          <p:cNvPr id="4" name="Picture 3">
            <a:extLst>
              <a:ext uri="{FF2B5EF4-FFF2-40B4-BE49-F238E27FC236}">
                <a16:creationId xmlns:a16="http://schemas.microsoft.com/office/drawing/2014/main" id="{78FCB4CF-F78F-554A-971E-E66E74BF9164}"/>
              </a:ext>
            </a:extLst>
          </p:cNvPr>
          <p:cNvPicPr>
            <a:picLocks noChangeAspect="1"/>
          </p:cNvPicPr>
          <p:nvPr/>
        </p:nvPicPr>
        <p:blipFill>
          <a:blip r:embed="rId3"/>
          <a:stretch>
            <a:fillRect/>
          </a:stretch>
        </p:blipFill>
        <p:spPr>
          <a:xfrm>
            <a:off x="922705" y="5784362"/>
            <a:ext cx="9080500" cy="939800"/>
          </a:xfrm>
          <a:prstGeom prst="rect">
            <a:avLst/>
          </a:prstGeom>
        </p:spPr>
      </p:pic>
      <p:sp>
        <p:nvSpPr>
          <p:cNvPr id="5" name="TextBox 4">
            <a:extLst>
              <a:ext uri="{FF2B5EF4-FFF2-40B4-BE49-F238E27FC236}">
                <a16:creationId xmlns:a16="http://schemas.microsoft.com/office/drawing/2014/main" id="{A6FE0C68-B1CA-7944-AB43-9B734C3F5C32}"/>
              </a:ext>
            </a:extLst>
          </p:cNvPr>
          <p:cNvSpPr txBox="1"/>
          <p:nvPr/>
        </p:nvSpPr>
        <p:spPr>
          <a:xfrm>
            <a:off x="199293" y="4351633"/>
            <a:ext cx="5017477" cy="461665"/>
          </a:xfrm>
          <a:prstGeom prst="rect">
            <a:avLst/>
          </a:prstGeom>
          <a:noFill/>
        </p:spPr>
        <p:txBody>
          <a:bodyPr wrap="square" rtlCol="0">
            <a:spAutoFit/>
          </a:bodyPr>
          <a:lstStyle/>
          <a:p>
            <a:r>
              <a:rPr lang="en-US" sz="2400" i="1" dirty="0">
                <a:solidFill>
                  <a:srgbClr val="0070C0"/>
                </a:solidFill>
              </a:rPr>
              <a:t>Exercises:</a:t>
            </a:r>
          </a:p>
        </p:txBody>
      </p:sp>
      <p:pic>
        <p:nvPicPr>
          <p:cNvPr id="8" name="Picture 7">
            <a:extLst>
              <a:ext uri="{FF2B5EF4-FFF2-40B4-BE49-F238E27FC236}">
                <a16:creationId xmlns:a16="http://schemas.microsoft.com/office/drawing/2014/main" id="{66823D73-0B4E-D845-9FFE-925258CC733C}"/>
              </a:ext>
            </a:extLst>
          </p:cNvPr>
          <p:cNvPicPr>
            <a:picLocks noChangeAspect="1"/>
          </p:cNvPicPr>
          <p:nvPr/>
        </p:nvPicPr>
        <p:blipFill>
          <a:blip r:embed="rId4"/>
          <a:stretch>
            <a:fillRect/>
          </a:stretch>
        </p:blipFill>
        <p:spPr>
          <a:xfrm>
            <a:off x="4955458" y="54432"/>
            <a:ext cx="3406877" cy="4856350"/>
          </a:xfrm>
          <a:prstGeom prst="rect">
            <a:avLst/>
          </a:prstGeom>
        </p:spPr>
      </p:pic>
      <p:sp>
        <p:nvSpPr>
          <p:cNvPr id="12" name="TextBox 11">
            <a:extLst>
              <a:ext uri="{FF2B5EF4-FFF2-40B4-BE49-F238E27FC236}">
                <a16:creationId xmlns:a16="http://schemas.microsoft.com/office/drawing/2014/main" id="{2AD292F0-5CBE-B547-8A1A-4353808A0D38}"/>
              </a:ext>
            </a:extLst>
          </p:cNvPr>
          <p:cNvSpPr txBox="1"/>
          <p:nvPr/>
        </p:nvSpPr>
        <p:spPr>
          <a:xfrm>
            <a:off x="1171482" y="235974"/>
            <a:ext cx="1500609" cy="646331"/>
          </a:xfrm>
          <a:prstGeom prst="rect">
            <a:avLst/>
          </a:prstGeom>
          <a:solidFill>
            <a:schemeClr val="bg1"/>
          </a:solidFill>
        </p:spPr>
        <p:txBody>
          <a:bodyPr wrap="square" rtlCol="0">
            <a:spAutoFit/>
          </a:bodyPr>
          <a:lstStyle/>
          <a:p>
            <a:r>
              <a:rPr lang="en-US" sz="3600" dirty="0">
                <a:solidFill>
                  <a:srgbClr val="002060"/>
                </a:solidFill>
              </a:rPr>
              <a:t>2000</a:t>
            </a:r>
          </a:p>
        </p:txBody>
      </p:sp>
    </p:spTree>
    <p:extLst>
      <p:ext uri="{BB962C8B-B14F-4D97-AF65-F5344CB8AC3E}">
        <p14:creationId xmlns:p14="http://schemas.microsoft.com/office/powerpoint/2010/main" val="1883056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328177-22E6-9E41-853C-6F2BAA19983F}"/>
              </a:ext>
            </a:extLst>
          </p:cNvPr>
          <p:cNvPicPr>
            <a:picLocks noChangeAspect="1"/>
          </p:cNvPicPr>
          <p:nvPr/>
        </p:nvPicPr>
        <p:blipFill>
          <a:blip r:embed="rId2"/>
          <a:stretch>
            <a:fillRect/>
          </a:stretch>
        </p:blipFill>
        <p:spPr>
          <a:xfrm>
            <a:off x="2228961" y="1084775"/>
            <a:ext cx="2958485" cy="4165376"/>
          </a:xfrm>
          <a:prstGeom prst="rect">
            <a:avLst/>
          </a:prstGeom>
        </p:spPr>
      </p:pic>
      <p:sp>
        <p:nvSpPr>
          <p:cNvPr id="6" name="TextBox 5">
            <a:extLst>
              <a:ext uri="{FF2B5EF4-FFF2-40B4-BE49-F238E27FC236}">
                <a16:creationId xmlns:a16="http://schemas.microsoft.com/office/drawing/2014/main" id="{8C9ED43A-DF92-1847-A566-E7E03C973B91}"/>
              </a:ext>
            </a:extLst>
          </p:cNvPr>
          <p:cNvSpPr txBox="1"/>
          <p:nvPr/>
        </p:nvSpPr>
        <p:spPr>
          <a:xfrm>
            <a:off x="1171482" y="235974"/>
            <a:ext cx="1500609" cy="646331"/>
          </a:xfrm>
          <a:prstGeom prst="rect">
            <a:avLst/>
          </a:prstGeom>
          <a:solidFill>
            <a:schemeClr val="bg1"/>
          </a:solidFill>
        </p:spPr>
        <p:txBody>
          <a:bodyPr wrap="square" rtlCol="0">
            <a:spAutoFit/>
          </a:bodyPr>
          <a:lstStyle/>
          <a:p>
            <a:r>
              <a:rPr lang="en-US" sz="3600" dirty="0">
                <a:solidFill>
                  <a:srgbClr val="002060"/>
                </a:solidFill>
              </a:rPr>
              <a:t>2005</a:t>
            </a:r>
          </a:p>
        </p:txBody>
      </p:sp>
      <p:sp>
        <p:nvSpPr>
          <p:cNvPr id="7" name="TextBox 6">
            <a:extLst>
              <a:ext uri="{FF2B5EF4-FFF2-40B4-BE49-F238E27FC236}">
                <a16:creationId xmlns:a16="http://schemas.microsoft.com/office/drawing/2014/main" id="{6B92D35E-A1AF-9644-89CF-50E36C8F5DB0}"/>
              </a:ext>
            </a:extLst>
          </p:cNvPr>
          <p:cNvSpPr txBox="1"/>
          <p:nvPr/>
        </p:nvSpPr>
        <p:spPr>
          <a:xfrm>
            <a:off x="6332945" y="1306001"/>
            <a:ext cx="4816365" cy="2308324"/>
          </a:xfrm>
          <a:prstGeom prst="rect">
            <a:avLst/>
          </a:prstGeom>
          <a:noFill/>
        </p:spPr>
        <p:txBody>
          <a:bodyPr wrap="square" rtlCol="0">
            <a:spAutoFit/>
          </a:bodyPr>
          <a:lstStyle/>
          <a:p>
            <a:r>
              <a:rPr lang="en-US" sz="3600" dirty="0"/>
              <a:t>No more Abacus switched to COMHEP -  </a:t>
            </a:r>
          </a:p>
          <a:p>
            <a:r>
              <a:rPr lang="en-US" sz="3600" dirty="0"/>
              <a:t>A nice tool for tree -level  estimates.</a:t>
            </a:r>
          </a:p>
        </p:txBody>
      </p:sp>
      <p:sp>
        <p:nvSpPr>
          <p:cNvPr id="8" name="TextBox 7">
            <a:extLst>
              <a:ext uri="{FF2B5EF4-FFF2-40B4-BE49-F238E27FC236}">
                <a16:creationId xmlns:a16="http://schemas.microsoft.com/office/drawing/2014/main" id="{446FA94F-8800-7347-A87E-9B8EDEF2D5B2}"/>
              </a:ext>
            </a:extLst>
          </p:cNvPr>
          <p:cNvSpPr txBox="1"/>
          <p:nvPr/>
        </p:nvSpPr>
        <p:spPr>
          <a:xfrm>
            <a:off x="427704" y="5903893"/>
            <a:ext cx="10353367" cy="954107"/>
          </a:xfrm>
          <a:prstGeom prst="rect">
            <a:avLst/>
          </a:prstGeom>
          <a:noFill/>
        </p:spPr>
        <p:txBody>
          <a:bodyPr wrap="square" rtlCol="0">
            <a:spAutoFit/>
          </a:bodyPr>
          <a:lstStyle/>
          <a:p>
            <a:r>
              <a:rPr lang="en-US" sz="2800" dirty="0"/>
              <a:t>Exercise from chapter 5: Explicitly evaluate the widths into gluon pars, </a:t>
            </a:r>
            <a:r>
              <a:rPr lang="en-US" sz="2800" i="1" dirty="0"/>
              <a:t>b</a:t>
            </a:r>
            <a:r>
              <a:rPr lang="en-US" sz="2800" dirty="0"/>
              <a:t>-pairs and photon pairs for 150 </a:t>
            </a:r>
            <a:r>
              <a:rPr lang="en-US" sz="2800" dirty="0" err="1"/>
              <a:t>Gev</a:t>
            </a:r>
            <a:r>
              <a:rPr lang="en-US" sz="2800" dirty="0"/>
              <a:t> Higgs. </a:t>
            </a:r>
          </a:p>
        </p:txBody>
      </p:sp>
    </p:spTree>
    <p:extLst>
      <p:ext uri="{BB962C8B-B14F-4D97-AF65-F5344CB8AC3E}">
        <p14:creationId xmlns:p14="http://schemas.microsoft.com/office/powerpoint/2010/main" val="1433505143"/>
      </p:ext>
    </p:extLst>
  </p:cSld>
  <p:clrMapOvr>
    <a:masterClrMapping/>
  </p:clrMapOvr>
</p:sld>
</file>

<file path=ppt/theme/theme1.xml><?xml version="1.0" encoding="utf-8"?>
<a:theme xmlns:a="http://schemas.openxmlformats.org/drawingml/2006/main" name="CMS-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CMS-2016</Template>
  <TotalTime>4188</TotalTime>
  <Words>278</Words>
  <Application>Microsoft Macintosh PowerPoint</Application>
  <PresentationFormat>Widescreen</PresentationFormat>
  <Paragraphs>29</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Courier New</vt:lpstr>
      <vt:lpstr>Helvetica</vt:lpstr>
      <vt:lpstr>CMS-2016</vt:lpstr>
      <vt:lpstr>Dan the Educator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Books</vt:lpstr>
      <vt:lpstr>From 100 Physics Visualizations</vt:lpstr>
      <vt:lpstr>PowerPoint Presentation</vt:lpstr>
      <vt:lpstr>PowerPoint Presentation</vt:lpstr>
      <vt:lpstr>PowerPoint Presentation</vt:lpstr>
      <vt:lpstr>1998</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Roger Rusack</dc:creator>
  <cp:lastModifiedBy>Roger Rusack</cp:lastModifiedBy>
  <cp:revision>24</cp:revision>
  <dcterms:created xsi:type="dcterms:W3CDTF">2018-10-16T20:07:54Z</dcterms:created>
  <dcterms:modified xsi:type="dcterms:W3CDTF">2018-10-19T17:56:42Z</dcterms:modified>
</cp:coreProperties>
</file>