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717" r:id="rId2"/>
    <p:sldId id="516" r:id="rId3"/>
    <p:sldId id="519" r:id="rId4"/>
    <p:sldId id="277" r:id="rId5"/>
    <p:sldId id="435" r:id="rId6"/>
    <p:sldId id="554" r:id="rId7"/>
    <p:sldId id="511" r:id="rId8"/>
    <p:sldId id="439" r:id="rId9"/>
    <p:sldId id="441" r:id="rId10"/>
    <p:sldId id="678" r:id="rId11"/>
    <p:sldId id="715" r:id="rId12"/>
    <p:sldId id="712" r:id="rId13"/>
    <p:sldId id="288" r:id="rId14"/>
    <p:sldId id="379" r:id="rId15"/>
    <p:sldId id="735" r:id="rId16"/>
    <p:sldId id="691" r:id="rId17"/>
    <p:sldId id="721" r:id="rId18"/>
    <p:sldId id="275" r:id="rId19"/>
    <p:sldId id="351" r:id="rId20"/>
    <p:sldId id="282" r:id="rId21"/>
    <p:sldId id="690" r:id="rId22"/>
    <p:sldId id="296" r:id="rId23"/>
    <p:sldId id="727" r:id="rId24"/>
    <p:sldId id="299" r:id="rId25"/>
    <p:sldId id="733" r:id="rId26"/>
    <p:sldId id="723" r:id="rId27"/>
    <p:sldId id="608" r:id="rId28"/>
    <p:sldId id="619" r:id="rId29"/>
    <p:sldId id="728" r:id="rId30"/>
    <p:sldId id="722" r:id="rId31"/>
    <p:sldId id="730" r:id="rId32"/>
    <p:sldId id="679" r:id="rId33"/>
    <p:sldId id="629" r:id="rId34"/>
    <p:sldId id="734" r:id="rId35"/>
    <p:sldId id="651" r:id="rId36"/>
    <p:sldId id="685" r:id="rId37"/>
    <p:sldId id="731" r:id="rId38"/>
    <p:sldId id="732" r:id="rId39"/>
    <p:sldId id="719" r:id="rId40"/>
    <p:sldId id="524" r:id="rId41"/>
    <p:sldId id="525" r:id="rId42"/>
    <p:sldId id="526" r:id="rId43"/>
    <p:sldId id="527" r:id="rId44"/>
    <p:sldId id="528" r:id="rId45"/>
    <p:sldId id="530" r:id="rId46"/>
    <p:sldId id="710" r:id="rId47"/>
    <p:sldId id="564" r:id="rId48"/>
    <p:sldId id="565" r:id="rId49"/>
    <p:sldId id="566" r:id="rId50"/>
    <p:sldId id="567" r:id="rId51"/>
    <p:sldId id="281" r:id="rId52"/>
    <p:sldId id="570" r:id="rId53"/>
    <p:sldId id="571" r:id="rId54"/>
    <p:sldId id="573" r:id="rId55"/>
    <p:sldId id="572" r:id="rId56"/>
    <p:sldId id="720" r:id="rId57"/>
    <p:sldId id="357" r:id="rId58"/>
    <p:sldId id="588" r:id="rId59"/>
    <p:sldId id="376" r:id="rId60"/>
    <p:sldId id="611" r:id="rId61"/>
    <p:sldId id="613" r:id="rId62"/>
    <p:sldId id="400" r:id="rId63"/>
    <p:sldId id="257" r:id="rId64"/>
    <p:sldId id="725" r:id="rId65"/>
    <p:sldId id="726"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3" d="100"/>
          <a:sy n="53" d="100"/>
        </p:scale>
        <p:origin x="71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4" Type="http://schemas.openxmlformats.org/officeDocument/2006/relationships/image" Target="../media/image44.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4" Type="http://schemas.openxmlformats.org/officeDocument/2006/relationships/image" Target="../media/image48.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 Id="rId4" Type="http://schemas.openxmlformats.org/officeDocument/2006/relationships/image" Target="../media/image66.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77BE7-331A-4F1F-8A59-DFA3745B10C9}" type="datetimeFigureOut">
              <a:rPr lang="en-US" smtClean="0"/>
              <a:t>10/18/2018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EC814-C7DE-4DD9-B94F-E36D62DE8F0B}" type="slidenum">
              <a:rPr lang="en-US" smtClean="0"/>
              <a:t>‹#›</a:t>
            </a:fld>
            <a:endParaRPr lang="en-US"/>
          </a:p>
        </p:txBody>
      </p:sp>
    </p:spTree>
    <p:extLst>
      <p:ext uri="{BB962C8B-B14F-4D97-AF65-F5344CB8AC3E}">
        <p14:creationId xmlns:p14="http://schemas.microsoft.com/office/powerpoint/2010/main" val="2696487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11839-3669-4341-AA0C-DF721ABA21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84EE41-A87A-4F0F-BA04-C2E1935AEA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97B773-4373-4339-9AFB-79E7F3D2A2E1}"/>
              </a:ext>
            </a:extLst>
          </p:cNvPr>
          <p:cNvSpPr>
            <a:spLocks noGrp="1"/>
          </p:cNvSpPr>
          <p:nvPr>
            <p:ph type="dt" sz="half" idx="10"/>
          </p:nvPr>
        </p:nvSpPr>
        <p:spPr/>
        <p:txBody>
          <a:bodyPr/>
          <a:lstStyle/>
          <a:p>
            <a:fld id="{D4452820-BE17-465C-AE5F-40460FDA6968}" type="datetime1">
              <a:rPr lang="en-US" smtClean="0"/>
              <a:t>10/18/2018</a:t>
            </a:fld>
            <a:endParaRPr lang="en-US"/>
          </a:p>
        </p:txBody>
      </p:sp>
      <p:sp>
        <p:nvSpPr>
          <p:cNvPr id="5" name="Footer Placeholder 4">
            <a:extLst>
              <a:ext uri="{FF2B5EF4-FFF2-40B4-BE49-F238E27FC236}">
                <a16:creationId xmlns:a16="http://schemas.microsoft.com/office/drawing/2014/main" id="{CE718A79-02F4-441F-9355-3AA3A36BAF70}"/>
              </a:ext>
            </a:extLst>
          </p:cNvPr>
          <p:cNvSpPr>
            <a:spLocks noGrp="1"/>
          </p:cNvSpPr>
          <p:nvPr>
            <p:ph type="ftr" sz="quarter" idx="11"/>
          </p:nvPr>
        </p:nvSpPr>
        <p:spPr/>
        <p:txBody>
          <a:bodyPr/>
          <a:lstStyle/>
          <a:p>
            <a:r>
              <a:rPr lang="en-US"/>
              <a:t>Dan Green ceremony, 2018</a:t>
            </a:r>
          </a:p>
        </p:txBody>
      </p:sp>
      <p:sp>
        <p:nvSpPr>
          <p:cNvPr id="6" name="Slide Number Placeholder 5">
            <a:extLst>
              <a:ext uri="{FF2B5EF4-FFF2-40B4-BE49-F238E27FC236}">
                <a16:creationId xmlns:a16="http://schemas.microsoft.com/office/drawing/2014/main" id="{6074E933-C8C7-4C3E-97FD-838816C869E4}"/>
              </a:ext>
            </a:extLst>
          </p:cNvPr>
          <p:cNvSpPr>
            <a:spLocks noGrp="1"/>
          </p:cNvSpPr>
          <p:nvPr>
            <p:ph type="sldNum" sz="quarter" idx="12"/>
          </p:nvPr>
        </p:nvSpPr>
        <p:spPr/>
        <p:txBody>
          <a:bodyPr/>
          <a:lstStyle/>
          <a:p>
            <a:fld id="{CD72701D-970D-40E8-B6DF-03238B3E7D54}" type="slidenum">
              <a:rPr lang="en-US" smtClean="0"/>
              <a:t>‹#›</a:t>
            </a:fld>
            <a:endParaRPr lang="en-US"/>
          </a:p>
        </p:txBody>
      </p:sp>
    </p:spTree>
    <p:extLst>
      <p:ext uri="{BB962C8B-B14F-4D97-AF65-F5344CB8AC3E}">
        <p14:creationId xmlns:p14="http://schemas.microsoft.com/office/powerpoint/2010/main" val="2979564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61A1-0C21-495A-8D1C-BB1B0A409F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9F174C-4CCA-4970-89F7-0380BF9F24E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85A425-0E18-414A-8BAC-45B182C1D22A}"/>
              </a:ext>
            </a:extLst>
          </p:cNvPr>
          <p:cNvSpPr>
            <a:spLocks noGrp="1"/>
          </p:cNvSpPr>
          <p:nvPr>
            <p:ph type="dt" sz="half" idx="10"/>
          </p:nvPr>
        </p:nvSpPr>
        <p:spPr/>
        <p:txBody>
          <a:bodyPr/>
          <a:lstStyle/>
          <a:p>
            <a:fld id="{013C1896-54A0-47EC-830D-505C70F33784}" type="datetime1">
              <a:rPr lang="en-US" smtClean="0"/>
              <a:t>10/18/2018</a:t>
            </a:fld>
            <a:endParaRPr lang="en-US"/>
          </a:p>
        </p:txBody>
      </p:sp>
      <p:sp>
        <p:nvSpPr>
          <p:cNvPr id="5" name="Footer Placeholder 4">
            <a:extLst>
              <a:ext uri="{FF2B5EF4-FFF2-40B4-BE49-F238E27FC236}">
                <a16:creationId xmlns:a16="http://schemas.microsoft.com/office/drawing/2014/main" id="{99CC91CE-3126-44C4-B0C0-432F99F10A86}"/>
              </a:ext>
            </a:extLst>
          </p:cNvPr>
          <p:cNvSpPr>
            <a:spLocks noGrp="1"/>
          </p:cNvSpPr>
          <p:nvPr>
            <p:ph type="ftr" sz="quarter" idx="11"/>
          </p:nvPr>
        </p:nvSpPr>
        <p:spPr/>
        <p:txBody>
          <a:bodyPr/>
          <a:lstStyle/>
          <a:p>
            <a:r>
              <a:rPr lang="en-US"/>
              <a:t>Dan Green ceremony, 2018</a:t>
            </a:r>
          </a:p>
        </p:txBody>
      </p:sp>
      <p:sp>
        <p:nvSpPr>
          <p:cNvPr id="6" name="Slide Number Placeholder 5">
            <a:extLst>
              <a:ext uri="{FF2B5EF4-FFF2-40B4-BE49-F238E27FC236}">
                <a16:creationId xmlns:a16="http://schemas.microsoft.com/office/drawing/2014/main" id="{A6BEF962-BD6A-49F4-9D35-9CDCE8C6A18E}"/>
              </a:ext>
            </a:extLst>
          </p:cNvPr>
          <p:cNvSpPr>
            <a:spLocks noGrp="1"/>
          </p:cNvSpPr>
          <p:nvPr>
            <p:ph type="sldNum" sz="quarter" idx="12"/>
          </p:nvPr>
        </p:nvSpPr>
        <p:spPr/>
        <p:txBody>
          <a:bodyPr/>
          <a:lstStyle/>
          <a:p>
            <a:fld id="{CD72701D-970D-40E8-B6DF-03238B3E7D54}" type="slidenum">
              <a:rPr lang="en-US" smtClean="0"/>
              <a:t>‹#›</a:t>
            </a:fld>
            <a:endParaRPr lang="en-US"/>
          </a:p>
        </p:txBody>
      </p:sp>
    </p:spTree>
    <p:extLst>
      <p:ext uri="{BB962C8B-B14F-4D97-AF65-F5344CB8AC3E}">
        <p14:creationId xmlns:p14="http://schemas.microsoft.com/office/powerpoint/2010/main" val="71906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64FCEB-9FD8-47DB-BBD3-B7AB3999D3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B3568D-0EFF-4E92-BB8C-40C6505A117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1C402-A2A3-4BDC-B8E6-6692253EB867}"/>
              </a:ext>
            </a:extLst>
          </p:cNvPr>
          <p:cNvSpPr>
            <a:spLocks noGrp="1"/>
          </p:cNvSpPr>
          <p:nvPr>
            <p:ph type="dt" sz="half" idx="10"/>
          </p:nvPr>
        </p:nvSpPr>
        <p:spPr/>
        <p:txBody>
          <a:bodyPr/>
          <a:lstStyle/>
          <a:p>
            <a:fld id="{CB28695D-86FA-4DFA-B2A4-CEED1A8A2F53}" type="datetime1">
              <a:rPr lang="en-US" smtClean="0"/>
              <a:t>10/18/2018</a:t>
            </a:fld>
            <a:endParaRPr lang="en-US"/>
          </a:p>
        </p:txBody>
      </p:sp>
      <p:sp>
        <p:nvSpPr>
          <p:cNvPr id="5" name="Footer Placeholder 4">
            <a:extLst>
              <a:ext uri="{FF2B5EF4-FFF2-40B4-BE49-F238E27FC236}">
                <a16:creationId xmlns:a16="http://schemas.microsoft.com/office/drawing/2014/main" id="{A0D0FDAB-62B8-4854-A665-0E4BF65A05CF}"/>
              </a:ext>
            </a:extLst>
          </p:cNvPr>
          <p:cNvSpPr>
            <a:spLocks noGrp="1"/>
          </p:cNvSpPr>
          <p:nvPr>
            <p:ph type="ftr" sz="quarter" idx="11"/>
          </p:nvPr>
        </p:nvSpPr>
        <p:spPr/>
        <p:txBody>
          <a:bodyPr/>
          <a:lstStyle/>
          <a:p>
            <a:r>
              <a:rPr lang="en-US"/>
              <a:t>Dan Green ceremony, 2018</a:t>
            </a:r>
          </a:p>
        </p:txBody>
      </p:sp>
      <p:sp>
        <p:nvSpPr>
          <p:cNvPr id="6" name="Slide Number Placeholder 5">
            <a:extLst>
              <a:ext uri="{FF2B5EF4-FFF2-40B4-BE49-F238E27FC236}">
                <a16:creationId xmlns:a16="http://schemas.microsoft.com/office/drawing/2014/main" id="{6E9DA47F-04DD-439C-891C-5896877993AE}"/>
              </a:ext>
            </a:extLst>
          </p:cNvPr>
          <p:cNvSpPr>
            <a:spLocks noGrp="1"/>
          </p:cNvSpPr>
          <p:nvPr>
            <p:ph type="sldNum" sz="quarter" idx="12"/>
          </p:nvPr>
        </p:nvSpPr>
        <p:spPr/>
        <p:txBody>
          <a:bodyPr/>
          <a:lstStyle/>
          <a:p>
            <a:fld id="{CD72701D-970D-40E8-B6DF-03238B3E7D54}" type="slidenum">
              <a:rPr lang="en-US" smtClean="0"/>
              <a:t>‹#›</a:t>
            </a:fld>
            <a:endParaRPr lang="en-US"/>
          </a:p>
        </p:txBody>
      </p:sp>
    </p:spTree>
    <p:extLst>
      <p:ext uri="{BB962C8B-B14F-4D97-AF65-F5344CB8AC3E}">
        <p14:creationId xmlns:p14="http://schemas.microsoft.com/office/powerpoint/2010/main" val="2131116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76B34-9D63-4A59-9C12-B847277272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10875A-661A-4674-B916-F523FAD999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029D79-16F3-4F63-BA58-FA995C0DD96A}"/>
              </a:ext>
            </a:extLst>
          </p:cNvPr>
          <p:cNvSpPr>
            <a:spLocks noGrp="1"/>
          </p:cNvSpPr>
          <p:nvPr>
            <p:ph type="dt" sz="half" idx="10"/>
          </p:nvPr>
        </p:nvSpPr>
        <p:spPr/>
        <p:txBody>
          <a:bodyPr/>
          <a:lstStyle/>
          <a:p>
            <a:fld id="{A47C3F49-1246-44D1-876E-0E49D790A566}" type="datetime1">
              <a:rPr lang="en-US" smtClean="0"/>
              <a:t>10/18/2018</a:t>
            </a:fld>
            <a:endParaRPr lang="en-US"/>
          </a:p>
        </p:txBody>
      </p:sp>
      <p:sp>
        <p:nvSpPr>
          <p:cNvPr id="5" name="Footer Placeholder 4">
            <a:extLst>
              <a:ext uri="{FF2B5EF4-FFF2-40B4-BE49-F238E27FC236}">
                <a16:creationId xmlns:a16="http://schemas.microsoft.com/office/drawing/2014/main" id="{53A9C04D-BECA-4B12-B5BB-609CC41DBF70}"/>
              </a:ext>
            </a:extLst>
          </p:cNvPr>
          <p:cNvSpPr>
            <a:spLocks noGrp="1"/>
          </p:cNvSpPr>
          <p:nvPr>
            <p:ph type="ftr" sz="quarter" idx="11"/>
          </p:nvPr>
        </p:nvSpPr>
        <p:spPr/>
        <p:txBody>
          <a:bodyPr/>
          <a:lstStyle/>
          <a:p>
            <a:r>
              <a:rPr lang="en-US"/>
              <a:t>Dan Green ceremony, 2018</a:t>
            </a:r>
          </a:p>
        </p:txBody>
      </p:sp>
      <p:sp>
        <p:nvSpPr>
          <p:cNvPr id="6" name="Slide Number Placeholder 5">
            <a:extLst>
              <a:ext uri="{FF2B5EF4-FFF2-40B4-BE49-F238E27FC236}">
                <a16:creationId xmlns:a16="http://schemas.microsoft.com/office/drawing/2014/main" id="{3C0E55FD-4EA6-4F47-8BB2-8E1CFD5690F6}"/>
              </a:ext>
            </a:extLst>
          </p:cNvPr>
          <p:cNvSpPr>
            <a:spLocks noGrp="1"/>
          </p:cNvSpPr>
          <p:nvPr>
            <p:ph type="sldNum" sz="quarter" idx="12"/>
          </p:nvPr>
        </p:nvSpPr>
        <p:spPr/>
        <p:txBody>
          <a:bodyPr/>
          <a:lstStyle/>
          <a:p>
            <a:fld id="{CD72701D-970D-40E8-B6DF-03238B3E7D54}" type="slidenum">
              <a:rPr lang="en-US" smtClean="0"/>
              <a:t>‹#›</a:t>
            </a:fld>
            <a:endParaRPr lang="en-US"/>
          </a:p>
        </p:txBody>
      </p:sp>
    </p:spTree>
    <p:extLst>
      <p:ext uri="{BB962C8B-B14F-4D97-AF65-F5344CB8AC3E}">
        <p14:creationId xmlns:p14="http://schemas.microsoft.com/office/powerpoint/2010/main" val="1883363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7A0A-1228-4C2E-B16B-0DB89FD282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B34251-3942-4737-A77E-67FE790C7F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6D3F204-E698-424B-B58F-F0C532C781B3}"/>
              </a:ext>
            </a:extLst>
          </p:cNvPr>
          <p:cNvSpPr>
            <a:spLocks noGrp="1"/>
          </p:cNvSpPr>
          <p:nvPr>
            <p:ph type="dt" sz="half" idx="10"/>
          </p:nvPr>
        </p:nvSpPr>
        <p:spPr/>
        <p:txBody>
          <a:bodyPr/>
          <a:lstStyle/>
          <a:p>
            <a:fld id="{73CF0D60-2FC4-481A-B03B-F642CAC1CDE0}" type="datetime1">
              <a:rPr lang="en-US" smtClean="0"/>
              <a:t>10/18/2018</a:t>
            </a:fld>
            <a:endParaRPr lang="en-US"/>
          </a:p>
        </p:txBody>
      </p:sp>
      <p:sp>
        <p:nvSpPr>
          <p:cNvPr id="5" name="Footer Placeholder 4">
            <a:extLst>
              <a:ext uri="{FF2B5EF4-FFF2-40B4-BE49-F238E27FC236}">
                <a16:creationId xmlns:a16="http://schemas.microsoft.com/office/drawing/2014/main" id="{27EC9921-5517-40A2-BEB1-0E4916A2294B}"/>
              </a:ext>
            </a:extLst>
          </p:cNvPr>
          <p:cNvSpPr>
            <a:spLocks noGrp="1"/>
          </p:cNvSpPr>
          <p:nvPr>
            <p:ph type="ftr" sz="quarter" idx="11"/>
          </p:nvPr>
        </p:nvSpPr>
        <p:spPr/>
        <p:txBody>
          <a:bodyPr/>
          <a:lstStyle/>
          <a:p>
            <a:r>
              <a:rPr lang="en-US"/>
              <a:t>Dan Green ceremony, 2018</a:t>
            </a:r>
          </a:p>
        </p:txBody>
      </p:sp>
      <p:sp>
        <p:nvSpPr>
          <p:cNvPr id="6" name="Slide Number Placeholder 5">
            <a:extLst>
              <a:ext uri="{FF2B5EF4-FFF2-40B4-BE49-F238E27FC236}">
                <a16:creationId xmlns:a16="http://schemas.microsoft.com/office/drawing/2014/main" id="{B23E5BB2-24B0-49B6-AC9F-30BFFB69C74C}"/>
              </a:ext>
            </a:extLst>
          </p:cNvPr>
          <p:cNvSpPr>
            <a:spLocks noGrp="1"/>
          </p:cNvSpPr>
          <p:nvPr>
            <p:ph type="sldNum" sz="quarter" idx="12"/>
          </p:nvPr>
        </p:nvSpPr>
        <p:spPr/>
        <p:txBody>
          <a:bodyPr/>
          <a:lstStyle/>
          <a:p>
            <a:fld id="{CD72701D-970D-40E8-B6DF-03238B3E7D54}" type="slidenum">
              <a:rPr lang="en-US" smtClean="0"/>
              <a:t>‹#›</a:t>
            </a:fld>
            <a:endParaRPr lang="en-US"/>
          </a:p>
        </p:txBody>
      </p:sp>
    </p:spTree>
    <p:extLst>
      <p:ext uri="{BB962C8B-B14F-4D97-AF65-F5344CB8AC3E}">
        <p14:creationId xmlns:p14="http://schemas.microsoft.com/office/powerpoint/2010/main" val="2360512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19924-8455-47EC-B283-07CAB8D49C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C4B3CB-D0F4-488E-9405-DB15CA8786A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1E255D-4E72-4B3B-AFF6-01DF9C56523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2C38EC-D80A-459A-AFE2-533A7187955C}"/>
              </a:ext>
            </a:extLst>
          </p:cNvPr>
          <p:cNvSpPr>
            <a:spLocks noGrp="1"/>
          </p:cNvSpPr>
          <p:nvPr>
            <p:ph type="dt" sz="half" idx="10"/>
          </p:nvPr>
        </p:nvSpPr>
        <p:spPr/>
        <p:txBody>
          <a:bodyPr/>
          <a:lstStyle/>
          <a:p>
            <a:fld id="{F23098D1-9AE7-48D4-9E8E-7C29D19F689A}" type="datetime1">
              <a:rPr lang="en-US" smtClean="0"/>
              <a:t>10/18/2018</a:t>
            </a:fld>
            <a:endParaRPr lang="en-US"/>
          </a:p>
        </p:txBody>
      </p:sp>
      <p:sp>
        <p:nvSpPr>
          <p:cNvPr id="6" name="Footer Placeholder 5">
            <a:extLst>
              <a:ext uri="{FF2B5EF4-FFF2-40B4-BE49-F238E27FC236}">
                <a16:creationId xmlns:a16="http://schemas.microsoft.com/office/drawing/2014/main" id="{8DE42CEF-E784-4EC9-8B09-BA5C2581EC0A}"/>
              </a:ext>
            </a:extLst>
          </p:cNvPr>
          <p:cNvSpPr>
            <a:spLocks noGrp="1"/>
          </p:cNvSpPr>
          <p:nvPr>
            <p:ph type="ftr" sz="quarter" idx="11"/>
          </p:nvPr>
        </p:nvSpPr>
        <p:spPr/>
        <p:txBody>
          <a:bodyPr/>
          <a:lstStyle/>
          <a:p>
            <a:r>
              <a:rPr lang="en-US"/>
              <a:t>Dan Green ceremony, 2018</a:t>
            </a:r>
          </a:p>
        </p:txBody>
      </p:sp>
      <p:sp>
        <p:nvSpPr>
          <p:cNvPr id="7" name="Slide Number Placeholder 6">
            <a:extLst>
              <a:ext uri="{FF2B5EF4-FFF2-40B4-BE49-F238E27FC236}">
                <a16:creationId xmlns:a16="http://schemas.microsoft.com/office/drawing/2014/main" id="{A258D40D-E475-4421-8A6D-A9A1F2FFB991}"/>
              </a:ext>
            </a:extLst>
          </p:cNvPr>
          <p:cNvSpPr>
            <a:spLocks noGrp="1"/>
          </p:cNvSpPr>
          <p:nvPr>
            <p:ph type="sldNum" sz="quarter" idx="12"/>
          </p:nvPr>
        </p:nvSpPr>
        <p:spPr/>
        <p:txBody>
          <a:bodyPr/>
          <a:lstStyle/>
          <a:p>
            <a:fld id="{CD72701D-970D-40E8-B6DF-03238B3E7D54}" type="slidenum">
              <a:rPr lang="en-US" smtClean="0"/>
              <a:t>‹#›</a:t>
            </a:fld>
            <a:endParaRPr lang="en-US"/>
          </a:p>
        </p:txBody>
      </p:sp>
    </p:spTree>
    <p:extLst>
      <p:ext uri="{BB962C8B-B14F-4D97-AF65-F5344CB8AC3E}">
        <p14:creationId xmlns:p14="http://schemas.microsoft.com/office/powerpoint/2010/main" val="2088916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99978-F353-4C0C-A613-A09840E41A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04E595-980A-4C29-9ADA-4D1A7670B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AA410BD-FB34-4288-83D7-D0F69C2171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318214-4DE7-4BA2-9EC7-225558FE8E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7FDB256-7C89-44DE-8A2C-8983B845E5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2AAE59-B36B-4982-AA53-ED2B6729B9E8}"/>
              </a:ext>
            </a:extLst>
          </p:cNvPr>
          <p:cNvSpPr>
            <a:spLocks noGrp="1"/>
          </p:cNvSpPr>
          <p:nvPr>
            <p:ph type="dt" sz="half" idx="10"/>
          </p:nvPr>
        </p:nvSpPr>
        <p:spPr/>
        <p:txBody>
          <a:bodyPr/>
          <a:lstStyle/>
          <a:p>
            <a:fld id="{C78AE361-7236-4CA6-A1B0-6C05DB18DCA2}" type="datetime1">
              <a:rPr lang="en-US" smtClean="0"/>
              <a:t>10/18/2018</a:t>
            </a:fld>
            <a:endParaRPr lang="en-US"/>
          </a:p>
        </p:txBody>
      </p:sp>
      <p:sp>
        <p:nvSpPr>
          <p:cNvPr id="8" name="Footer Placeholder 7">
            <a:extLst>
              <a:ext uri="{FF2B5EF4-FFF2-40B4-BE49-F238E27FC236}">
                <a16:creationId xmlns:a16="http://schemas.microsoft.com/office/drawing/2014/main" id="{1CDFB272-F1AD-4B68-83D1-2811F74A4650}"/>
              </a:ext>
            </a:extLst>
          </p:cNvPr>
          <p:cNvSpPr>
            <a:spLocks noGrp="1"/>
          </p:cNvSpPr>
          <p:nvPr>
            <p:ph type="ftr" sz="quarter" idx="11"/>
          </p:nvPr>
        </p:nvSpPr>
        <p:spPr/>
        <p:txBody>
          <a:bodyPr/>
          <a:lstStyle/>
          <a:p>
            <a:r>
              <a:rPr lang="en-US"/>
              <a:t>Dan Green ceremony, 2018</a:t>
            </a:r>
          </a:p>
        </p:txBody>
      </p:sp>
      <p:sp>
        <p:nvSpPr>
          <p:cNvPr id="9" name="Slide Number Placeholder 8">
            <a:extLst>
              <a:ext uri="{FF2B5EF4-FFF2-40B4-BE49-F238E27FC236}">
                <a16:creationId xmlns:a16="http://schemas.microsoft.com/office/drawing/2014/main" id="{674D21F0-E29D-49AF-9716-37CD1A855D00}"/>
              </a:ext>
            </a:extLst>
          </p:cNvPr>
          <p:cNvSpPr>
            <a:spLocks noGrp="1"/>
          </p:cNvSpPr>
          <p:nvPr>
            <p:ph type="sldNum" sz="quarter" idx="12"/>
          </p:nvPr>
        </p:nvSpPr>
        <p:spPr/>
        <p:txBody>
          <a:bodyPr/>
          <a:lstStyle/>
          <a:p>
            <a:fld id="{CD72701D-970D-40E8-B6DF-03238B3E7D54}" type="slidenum">
              <a:rPr lang="en-US" smtClean="0"/>
              <a:t>‹#›</a:t>
            </a:fld>
            <a:endParaRPr lang="en-US"/>
          </a:p>
        </p:txBody>
      </p:sp>
    </p:spTree>
    <p:extLst>
      <p:ext uri="{BB962C8B-B14F-4D97-AF65-F5344CB8AC3E}">
        <p14:creationId xmlns:p14="http://schemas.microsoft.com/office/powerpoint/2010/main" val="543972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AB52-963C-48C2-8C14-B1F57E0922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1BF100-3C97-4EDA-BCB1-0C05B92F4FD2}"/>
              </a:ext>
            </a:extLst>
          </p:cNvPr>
          <p:cNvSpPr>
            <a:spLocks noGrp="1"/>
          </p:cNvSpPr>
          <p:nvPr>
            <p:ph type="dt" sz="half" idx="10"/>
          </p:nvPr>
        </p:nvSpPr>
        <p:spPr/>
        <p:txBody>
          <a:bodyPr/>
          <a:lstStyle/>
          <a:p>
            <a:fld id="{B4C33927-E1C5-41B4-849A-637DBB8B29A5}" type="datetime1">
              <a:rPr lang="en-US" smtClean="0"/>
              <a:t>10/18/2018</a:t>
            </a:fld>
            <a:endParaRPr lang="en-US"/>
          </a:p>
        </p:txBody>
      </p:sp>
      <p:sp>
        <p:nvSpPr>
          <p:cNvPr id="4" name="Footer Placeholder 3">
            <a:extLst>
              <a:ext uri="{FF2B5EF4-FFF2-40B4-BE49-F238E27FC236}">
                <a16:creationId xmlns:a16="http://schemas.microsoft.com/office/drawing/2014/main" id="{737676D3-E74C-4C3E-9919-0F3D6DD5B855}"/>
              </a:ext>
            </a:extLst>
          </p:cNvPr>
          <p:cNvSpPr>
            <a:spLocks noGrp="1"/>
          </p:cNvSpPr>
          <p:nvPr>
            <p:ph type="ftr" sz="quarter" idx="11"/>
          </p:nvPr>
        </p:nvSpPr>
        <p:spPr/>
        <p:txBody>
          <a:bodyPr/>
          <a:lstStyle/>
          <a:p>
            <a:r>
              <a:rPr lang="en-US"/>
              <a:t>Dan Green ceremony, 2018</a:t>
            </a:r>
          </a:p>
        </p:txBody>
      </p:sp>
      <p:sp>
        <p:nvSpPr>
          <p:cNvPr id="5" name="Slide Number Placeholder 4">
            <a:extLst>
              <a:ext uri="{FF2B5EF4-FFF2-40B4-BE49-F238E27FC236}">
                <a16:creationId xmlns:a16="http://schemas.microsoft.com/office/drawing/2014/main" id="{83A75DD1-554C-49C2-BCEA-71D8AE3A6B7A}"/>
              </a:ext>
            </a:extLst>
          </p:cNvPr>
          <p:cNvSpPr>
            <a:spLocks noGrp="1"/>
          </p:cNvSpPr>
          <p:nvPr>
            <p:ph type="sldNum" sz="quarter" idx="12"/>
          </p:nvPr>
        </p:nvSpPr>
        <p:spPr/>
        <p:txBody>
          <a:bodyPr/>
          <a:lstStyle/>
          <a:p>
            <a:fld id="{CD72701D-970D-40E8-B6DF-03238B3E7D54}" type="slidenum">
              <a:rPr lang="en-US" smtClean="0"/>
              <a:t>‹#›</a:t>
            </a:fld>
            <a:endParaRPr lang="en-US"/>
          </a:p>
        </p:txBody>
      </p:sp>
    </p:spTree>
    <p:extLst>
      <p:ext uri="{BB962C8B-B14F-4D97-AF65-F5344CB8AC3E}">
        <p14:creationId xmlns:p14="http://schemas.microsoft.com/office/powerpoint/2010/main" val="2156852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494957-869B-4BC0-B4B5-B7BA06CFAAA4}"/>
              </a:ext>
            </a:extLst>
          </p:cNvPr>
          <p:cNvSpPr>
            <a:spLocks noGrp="1"/>
          </p:cNvSpPr>
          <p:nvPr>
            <p:ph type="dt" sz="half" idx="10"/>
          </p:nvPr>
        </p:nvSpPr>
        <p:spPr/>
        <p:txBody>
          <a:bodyPr/>
          <a:lstStyle/>
          <a:p>
            <a:fld id="{99D95360-B87B-41D8-8CCC-E9F6362C7A24}" type="datetime1">
              <a:rPr lang="en-US" smtClean="0"/>
              <a:t>10/18/2018</a:t>
            </a:fld>
            <a:endParaRPr lang="en-US"/>
          </a:p>
        </p:txBody>
      </p:sp>
      <p:sp>
        <p:nvSpPr>
          <p:cNvPr id="3" name="Footer Placeholder 2">
            <a:extLst>
              <a:ext uri="{FF2B5EF4-FFF2-40B4-BE49-F238E27FC236}">
                <a16:creationId xmlns:a16="http://schemas.microsoft.com/office/drawing/2014/main" id="{C504B4A1-52DB-4D5E-8C78-9594B33C419F}"/>
              </a:ext>
            </a:extLst>
          </p:cNvPr>
          <p:cNvSpPr>
            <a:spLocks noGrp="1"/>
          </p:cNvSpPr>
          <p:nvPr>
            <p:ph type="ftr" sz="quarter" idx="11"/>
          </p:nvPr>
        </p:nvSpPr>
        <p:spPr/>
        <p:txBody>
          <a:bodyPr/>
          <a:lstStyle/>
          <a:p>
            <a:r>
              <a:rPr lang="en-US"/>
              <a:t>Dan Green ceremony, 2018</a:t>
            </a:r>
          </a:p>
        </p:txBody>
      </p:sp>
      <p:sp>
        <p:nvSpPr>
          <p:cNvPr id="4" name="Slide Number Placeholder 3">
            <a:extLst>
              <a:ext uri="{FF2B5EF4-FFF2-40B4-BE49-F238E27FC236}">
                <a16:creationId xmlns:a16="http://schemas.microsoft.com/office/drawing/2014/main" id="{F36B8FD4-0208-4A7F-AED3-A834358779A7}"/>
              </a:ext>
            </a:extLst>
          </p:cNvPr>
          <p:cNvSpPr>
            <a:spLocks noGrp="1"/>
          </p:cNvSpPr>
          <p:nvPr>
            <p:ph type="sldNum" sz="quarter" idx="12"/>
          </p:nvPr>
        </p:nvSpPr>
        <p:spPr/>
        <p:txBody>
          <a:bodyPr/>
          <a:lstStyle/>
          <a:p>
            <a:fld id="{CD72701D-970D-40E8-B6DF-03238B3E7D54}" type="slidenum">
              <a:rPr lang="en-US" smtClean="0"/>
              <a:t>‹#›</a:t>
            </a:fld>
            <a:endParaRPr lang="en-US"/>
          </a:p>
        </p:txBody>
      </p:sp>
    </p:spTree>
    <p:extLst>
      <p:ext uri="{BB962C8B-B14F-4D97-AF65-F5344CB8AC3E}">
        <p14:creationId xmlns:p14="http://schemas.microsoft.com/office/powerpoint/2010/main" val="377117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CD3E5-528D-486E-8D95-CE81669376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94D0E2-CBFF-45B5-BC59-CC603E0735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B9CFCA-849B-4BEF-8EE1-047598E4E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B8671A-32A8-46B3-9DD5-87F16836FB75}"/>
              </a:ext>
            </a:extLst>
          </p:cNvPr>
          <p:cNvSpPr>
            <a:spLocks noGrp="1"/>
          </p:cNvSpPr>
          <p:nvPr>
            <p:ph type="dt" sz="half" idx="10"/>
          </p:nvPr>
        </p:nvSpPr>
        <p:spPr/>
        <p:txBody>
          <a:bodyPr/>
          <a:lstStyle/>
          <a:p>
            <a:fld id="{949E0871-F982-47CC-954B-379463225607}" type="datetime1">
              <a:rPr lang="en-US" smtClean="0"/>
              <a:t>10/18/2018</a:t>
            </a:fld>
            <a:endParaRPr lang="en-US"/>
          </a:p>
        </p:txBody>
      </p:sp>
      <p:sp>
        <p:nvSpPr>
          <p:cNvPr id="6" name="Footer Placeholder 5">
            <a:extLst>
              <a:ext uri="{FF2B5EF4-FFF2-40B4-BE49-F238E27FC236}">
                <a16:creationId xmlns:a16="http://schemas.microsoft.com/office/drawing/2014/main" id="{62AB012F-2279-47D8-84E4-9BA4C39911AA}"/>
              </a:ext>
            </a:extLst>
          </p:cNvPr>
          <p:cNvSpPr>
            <a:spLocks noGrp="1"/>
          </p:cNvSpPr>
          <p:nvPr>
            <p:ph type="ftr" sz="quarter" idx="11"/>
          </p:nvPr>
        </p:nvSpPr>
        <p:spPr/>
        <p:txBody>
          <a:bodyPr/>
          <a:lstStyle/>
          <a:p>
            <a:r>
              <a:rPr lang="en-US"/>
              <a:t>Dan Green ceremony, 2018</a:t>
            </a:r>
          </a:p>
        </p:txBody>
      </p:sp>
      <p:sp>
        <p:nvSpPr>
          <p:cNvPr id="7" name="Slide Number Placeholder 6">
            <a:extLst>
              <a:ext uri="{FF2B5EF4-FFF2-40B4-BE49-F238E27FC236}">
                <a16:creationId xmlns:a16="http://schemas.microsoft.com/office/drawing/2014/main" id="{12E63B77-B521-4204-A2ED-469C3241EC00}"/>
              </a:ext>
            </a:extLst>
          </p:cNvPr>
          <p:cNvSpPr>
            <a:spLocks noGrp="1"/>
          </p:cNvSpPr>
          <p:nvPr>
            <p:ph type="sldNum" sz="quarter" idx="12"/>
          </p:nvPr>
        </p:nvSpPr>
        <p:spPr/>
        <p:txBody>
          <a:bodyPr/>
          <a:lstStyle/>
          <a:p>
            <a:fld id="{CD72701D-970D-40E8-B6DF-03238B3E7D54}" type="slidenum">
              <a:rPr lang="en-US" smtClean="0"/>
              <a:t>‹#›</a:t>
            </a:fld>
            <a:endParaRPr lang="en-US"/>
          </a:p>
        </p:txBody>
      </p:sp>
    </p:spTree>
    <p:extLst>
      <p:ext uri="{BB962C8B-B14F-4D97-AF65-F5344CB8AC3E}">
        <p14:creationId xmlns:p14="http://schemas.microsoft.com/office/powerpoint/2010/main" val="498846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DC68B-7DC4-4EE4-8271-E336AD29FE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96F009-14A4-48AA-918C-EA57254F2E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1ABDB6-C88A-432E-9834-091D59F6A7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59F322-0573-4D74-8BE1-C8F4FF1F557F}"/>
              </a:ext>
            </a:extLst>
          </p:cNvPr>
          <p:cNvSpPr>
            <a:spLocks noGrp="1"/>
          </p:cNvSpPr>
          <p:nvPr>
            <p:ph type="dt" sz="half" idx="10"/>
          </p:nvPr>
        </p:nvSpPr>
        <p:spPr/>
        <p:txBody>
          <a:bodyPr/>
          <a:lstStyle/>
          <a:p>
            <a:fld id="{0CCC6E6C-D012-4DB4-80C0-06A8B88F1735}" type="datetime1">
              <a:rPr lang="en-US" smtClean="0"/>
              <a:t>10/18/2018</a:t>
            </a:fld>
            <a:endParaRPr lang="en-US"/>
          </a:p>
        </p:txBody>
      </p:sp>
      <p:sp>
        <p:nvSpPr>
          <p:cNvPr id="6" name="Footer Placeholder 5">
            <a:extLst>
              <a:ext uri="{FF2B5EF4-FFF2-40B4-BE49-F238E27FC236}">
                <a16:creationId xmlns:a16="http://schemas.microsoft.com/office/drawing/2014/main" id="{638E8F52-7D4E-4371-8640-E7AF93886CD9}"/>
              </a:ext>
            </a:extLst>
          </p:cNvPr>
          <p:cNvSpPr>
            <a:spLocks noGrp="1"/>
          </p:cNvSpPr>
          <p:nvPr>
            <p:ph type="ftr" sz="quarter" idx="11"/>
          </p:nvPr>
        </p:nvSpPr>
        <p:spPr/>
        <p:txBody>
          <a:bodyPr/>
          <a:lstStyle/>
          <a:p>
            <a:r>
              <a:rPr lang="en-US"/>
              <a:t>Dan Green ceremony, 2018</a:t>
            </a:r>
          </a:p>
        </p:txBody>
      </p:sp>
      <p:sp>
        <p:nvSpPr>
          <p:cNvPr id="7" name="Slide Number Placeholder 6">
            <a:extLst>
              <a:ext uri="{FF2B5EF4-FFF2-40B4-BE49-F238E27FC236}">
                <a16:creationId xmlns:a16="http://schemas.microsoft.com/office/drawing/2014/main" id="{8C7D0001-8B05-4831-B9BC-7D36D920E6DE}"/>
              </a:ext>
            </a:extLst>
          </p:cNvPr>
          <p:cNvSpPr>
            <a:spLocks noGrp="1"/>
          </p:cNvSpPr>
          <p:nvPr>
            <p:ph type="sldNum" sz="quarter" idx="12"/>
          </p:nvPr>
        </p:nvSpPr>
        <p:spPr/>
        <p:txBody>
          <a:bodyPr/>
          <a:lstStyle/>
          <a:p>
            <a:fld id="{CD72701D-970D-40E8-B6DF-03238B3E7D54}" type="slidenum">
              <a:rPr lang="en-US" smtClean="0"/>
              <a:t>‹#›</a:t>
            </a:fld>
            <a:endParaRPr lang="en-US"/>
          </a:p>
        </p:txBody>
      </p:sp>
    </p:spTree>
    <p:extLst>
      <p:ext uri="{BB962C8B-B14F-4D97-AF65-F5344CB8AC3E}">
        <p14:creationId xmlns:p14="http://schemas.microsoft.com/office/powerpoint/2010/main" val="1077479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575AFF-A357-4DA7-9009-219022E453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913B56-4FB6-4703-BB0C-61892F361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C72960-E2D6-4BBD-A76C-1129D27E1E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B49F7-A037-467E-B1FF-B18EEBD6093B}" type="datetime1">
              <a:rPr lang="en-US" smtClean="0"/>
              <a:t>10/18/2018</a:t>
            </a:fld>
            <a:endParaRPr lang="en-US"/>
          </a:p>
        </p:txBody>
      </p:sp>
      <p:sp>
        <p:nvSpPr>
          <p:cNvPr id="5" name="Footer Placeholder 4">
            <a:extLst>
              <a:ext uri="{FF2B5EF4-FFF2-40B4-BE49-F238E27FC236}">
                <a16:creationId xmlns:a16="http://schemas.microsoft.com/office/drawing/2014/main" id="{0BD18531-3372-446F-A9B1-8C82327D64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Dan Green ceremony, 2018</a:t>
            </a:r>
          </a:p>
        </p:txBody>
      </p:sp>
      <p:sp>
        <p:nvSpPr>
          <p:cNvPr id="6" name="Slide Number Placeholder 5">
            <a:extLst>
              <a:ext uri="{FF2B5EF4-FFF2-40B4-BE49-F238E27FC236}">
                <a16:creationId xmlns:a16="http://schemas.microsoft.com/office/drawing/2014/main" id="{15ECA0B2-C715-49DC-9315-43BC46C4A8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72701D-970D-40E8-B6DF-03238B3E7D54}" type="slidenum">
              <a:rPr lang="en-US" smtClean="0"/>
              <a:t>‹#›</a:t>
            </a:fld>
            <a:endParaRPr lang="en-US"/>
          </a:p>
        </p:txBody>
      </p:sp>
    </p:spTree>
    <p:extLst>
      <p:ext uri="{BB962C8B-B14F-4D97-AF65-F5344CB8AC3E}">
        <p14:creationId xmlns:p14="http://schemas.microsoft.com/office/powerpoint/2010/main" val="346494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8.wmf"/></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12.wmf"/><Relationship Id="rId4" Type="http://schemas.openxmlformats.org/officeDocument/2006/relationships/oleObject" Target="../embeddings/oleObject5.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14.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15.wmf"/><Relationship Id="rId4" Type="http://schemas.openxmlformats.org/officeDocument/2006/relationships/oleObject" Target="../embeddings/oleObject7.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17.wmf"/></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21.wmf"/></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vmlDrawing" Target="../drawings/vmlDrawing9.vml"/><Relationship Id="rId5" Type="http://schemas.openxmlformats.org/officeDocument/2006/relationships/image" Target="../media/image22.wmf"/><Relationship Id="rId4" Type="http://schemas.openxmlformats.org/officeDocument/2006/relationships/oleObject" Target="../embeddings/oleObject10.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25.wmf"/><Relationship Id="rId5" Type="http://schemas.openxmlformats.org/officeDocument/2006/relationships/oleObject" Target="../embeddings/oleObject12.bin"/><Relationship Id="rId4" Type="http://schemas.openxmlformats.org/officeDocument/2006/relationships/image" Target="../media/image24.wmf"/></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11.vml"/><Relationship Id="rId4" Type="http://schemas.openxmlformats.org/officeDocument/2006/relationships/image" Target="../media/image34.w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36.wmf"/><Relationship Id="rId5" Type="http://schemas.openxmlformats.org/officeDocument/2006/relationships/oleObject" Target="../embeddings/oleObject15.bin"/><Relationship Id="rId4" Type="http://schemas.openxmlformats.org/officeDocument/2006/relationships/image" Target="../media/image35.wmf"/></Relationships>
</file>

<file path=ppt/slides/_rels/slide41.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image" Target="../media/image39.wmf"/><Relationship Id="rId5" Type="http://schemas.openxmlformats.org/officeDocument/2006/relationships/oleObject" Target="../embeddings/oleObject18.bin"/><Relationship Id="rId4" Type="http://schemas.openxmlformats.org/officeDocument/2006/relationships/image" Target="../media/image38.wmf"/></Relationships>
</file>

<file path=ppt/slides/_rels/slide42.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image" Target="../media/image42.wmf"/><Relationship Id="rId5" Type="http://schemas.openxmlformats.org/officeDocument/2006/relationships/oleObject" Target="../embeddings/oleObject21.bin"/><Relationship Id="rId10" Type="http://schemas.openxmlformats.org/officeDocument/2006/relationships/image" Target="../media/image44.wmf"/><Relationship Id="rId4" Type="http://schemas.openxmlformats.org/officeDocument/2006/relationships/image" Target="../media/image41.wmf"/><Relationship Id="rId9" Type="http://schemas.openxmlformats.org/officeDocument/2006/relationships/oleObject" Target="../embeddings/oleObject23.bin"/></Relationships>
</file>

<file path=ppt/slides/_rels/slide43.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slideLayout" Target="../slideLayouts/slideLayout6.xml"/><Relationship Id="rId1" Type="http://schemas.openxmlformats.org/officeDocument/2006/relationships/vmlDrawing" Target="../drawings/vmlDrawing15.vml"/><Relationship Id="rId6" Type="http://schemas.openxmlformats.org/officeDocument/2006/relationships/image" Target="../media/image46.wmf"/><Relationship Id="rId5" Type="http://schemas.openxmlformats.org/officeDocument/2006/relationships/oleObject" Target="../embeddings/oleObject25.bin"/><Relationship Id="rId10" Type="http://schemas.openxmlformats.org/officeDocument/2006/relationships/image" Target="../media/image48.wmf"/><Relationship Id="rId4" Type="http://schemas.openxmlformats.org/officeDocument/2006/relationships/image" Target="../media/image45.wmf"/><Relationship Id="rId9" Type="http://schemas.openxmlformats.org/officeDocument/2006/relationships/oleObject" Target="../embeddings/oleObject27.bin"/></Relationships>
</file>

<file path=ppt/slides/_rels/slide44.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oleObject" Target="../embeddings/oleObject28.bin"/><Relationship Id="rId7" Type="http://schemas.openxmlformats.org/officeDocument/2006/relationships/oleObject" Target="../embeddings/oleObject30.bin"/><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image" Target="../media/image50.wmf"/><Relationship Id="rId5" Type="http://schemas.openxmlformats.org/officeDocument/2006/relationships/oleObject" Target="../embeddings/oleObject29.bin"/><Relationship Id="rId4" Type="http://schemas.openxmlformats.org/officeDocument/2006/relationships/image" Target="../media/image49.wmf"/></Relationships>
</file>

<file path=ppt/slides/_rels/slide45.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oleObject" Target="../embeddings/oleObject31.bin"/><Relationship Id="rId7" Type="http://schemas.openxmlformats.org/officeDocument/2006/relationships/oleObject" Target="../embeddings/oleObject33.bin"/><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image" Target="../media/image53.wmf"/><Relationship Id="rId5" Type="http://schemas.openxmlformats.org/officeDocument/2006/relationships/oleObject" Target="../embeddings/oleObject32.bin"/><Relationship Id="rId4" Type="http://schemas.openxmlformats.org/officeDocument/2006/relationships/image" Target="../media/image52.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6.xml"/><Relationship Id="rId1" Type="http://schemas.openxmlformats.org/officeDocument/2006/relationships/vmlDrawing" Target="../drawings/vmlDrawing18.vml"/><Relationship Id="rId4" Type="http://schemas.openxmlformats.org/officeDocument/2006/relationships/image" Target="../media/image55.wmf"/></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6.xml"/><Relationship Id="rId1" Type="http://schemas.openxmlformats.org/officeDocument/2006/relationships/vmlDrawing" Target="../drawings/vmlDrawing19.vml"/><Relationship Id="rId5" Type="http://schemas.openxmlformats.org/officeDocument/2006/relationships/image" Target="../media/image56.wmf"/><Relationship Id="rId4" Type="http://schemas.openxmlformats.org/officeDocument/2006/relationships/oleObject" Target="../embeddings/oleObject35.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6.xml"/><Relationship Id="rId1" Type="http://schemas.openxmlformats.org/officeDocument/2006/relationships/vmlDrawing" Target="../drawings/vmlDrawing20.vml"/><Relationship Id="rId6" Type="http://schemas.openxmlformats.org/officeDocument/2006/relationships/image" Target="../media/image59.wmf"/><Relationship Id="rId5" Type="http://schemas.openxmlformats.org/officeDocument/2006/relationships/oleObject" Target="../embeddings/oleObject37.bin"/><Relationship Id="rId4" Type="http://schemas.openxmlformats.org/officeDocument/2006/relationships/image" Target="../media/image58.wmf"/></Relationships>
</file>

<file path=ppt/slides/_rels/slide49.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oleObject" Target="../embeddings/oleObject38.bin"/><Relationship Id="rId7" Type="http://schemas.openxmlformats.org/officeDocument/2006/relationships/oleObject" Target="../embeddings/oleObject40.bin"/><Relationship Id="rId2" Type="http://schemas.openxmlformats.org/officeDocument/2006/relationships/slideLayout" Target="../slideLayouts/slideLayout6.xml"/><Relationship Id="rId1" Type="http://schemas.openxmlformats.org/officeDocument/2006/relationships/vmlDrawing" Target="../drawings/vmlDrawing21.vml"/><Relationship Id="rId6" Type="http://schemas.openxmlformats.org/officeDocument/2006/relationships/image" Target="../media/image61.wmf"/><Relationship Id="rId5" Type="http://schemas.openxmlformats.org/officeDocument/2006/relationships/oleObject" Target="../embeddings/oleObject39.bin"/><Relationship Id="rId4" Type="http://schemas.openxmlformats.org/officeDocument/2006/relationships/image" Target="../media/image60.wmf"/></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6.xml"/><Relationship Id="rId1" Type="http://schemas.openxmlformats.org/officeDocument/2006/relationships/vmlDrawing" Target="../drawings/vmlDrawing22.vml"/><Relationship Id="rId4" Type="http://schemas.openxmlformats.org/officeDocument/2006/relationships/image" Target="../media/image14.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oleObject" Target="../embeddings/oleObject42.bin"/><Relationship Id="rId7" Type="http://schemas.openxmlformats.org/officeDocument/2006/relationships/oleObject" Target="../embeddings/oleObject44.bin"/><Relationship Id="rId2" Type="http://schemas.openxmlformats.org/officeDocument/2006/relationships/slideLayout" Target="../slideLayouts/slideLayout6.xml"/><Relationship Id="rId1" Type="http://schemas.openxmlformats.org/officeDocument/2006/relationships/vmlDrawing" Target="../drawings/vmlDrawing23.vml"/><Relationship Id="rId6" Type="http://schemas.openxmlformats.org/officeDocument/2006/relationships/image" Target="../media/image64.wmf"/><Relationship Id="rId5" Type="http://schemas.openxmlformats.org/officeDocument/2006/relationships/oleObject" Target="../embeddings/oleObject43.bin"/><Relationship Id="rId10" Type="http://schemas.openxmlformats.org/officeDocument/2006/relationships/image" Target="../media/image66.wmf"/><Relationship Id="rId4" Type="http://schemas.openxmlformats.org/officeDocument/2006/relationships/image" Target="../media/image63.wmf"/><Relationship Id="rId9" Type="http://schemas.openxmlformats.org/officeDocument/2006/relationships/oleObject" Target="../embeddings/oleObject45.bin"/></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6.xml"/><Relationship Id="rId1" Type="http://schemas.openxmlformats.org/officeDocument/2006/relationships/vmlDrawing" Target="../drawings/vmlDrawing24.vml"/><Relationship Id="rId6" Type="http://schemas.openxmlformats.org/officeDocument/2006/relationships/image" Target="../media/image68.wmf"/><Relationship Id="rId5" Type="http://schemas.openxmlformats.org/officeDocument/2006/relationships/oleObject" Target="../embeddings/oleObject47.bin"/><Relationship Id="rId4" Type="http://schemas.openxmlformats.org/officeDocument/2006/relationships/image" Target="../media/image67.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6.xml"/><Relationship Id="rId1" Type="http://schemas.openxmlformats.org/officeDocument/2006/relationships/vmlDrawing" Target="../drawings/vmlDrawing25.vml"/><Relationship Id="rId4" Type="http://schemas.openxmlformats.org/officeDocument/2006/relationships/image" Target="../media/image69.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6.xml"/><Relationship Id="rId1" Type="http://schemas.openxmlformats.org/officeDocument/2006/relationships/vmlDrawing" Target="../drawings/vmlDrawing26.vml"/><Relationship Id="rId4" Type="http://schemas.openxmlformats.org/officeDocument/2006/relationships/image" Target="../media/image70.wmf"/></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6.xml"/><Relationship Id="rId1" Type="http://schemas.openxmlformats.org/officeDocument/2006/relationships/vmlDrawing" Target="../drawings/vmlDrawing27.vml"/><Relationship Id="rId4" Type="http://schemas.openxmlformats.org/officeDocument/2006/relationships/image" Target="../media/image72.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6.xml"/><Relationship Id="rId1" Type="http://schemas.openxmlformats.org/officeDocument/2006/relationships/vmlDrawing" Target="../drawings/vmlDrawing28.vml"/><Relationship Id="rId4" Type="http://schemas.openxmlformats.org/officeDocument/2006/relationships/image" Target="../media/image73.wmf"/></Relationships>
</file>

<file path=ppt/slides/_rels/slide6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3030A-E690-43F6-B075-7138DEEF9D0E}"/>
              </a:ext>
            </a:extLst>
          </p:cNvPr>
          <p:cNvSpPr>
            <a:spLocks noGrp="1"/>
          </p:cNvSpPr>
          <p:nvPr>
            <p:ph type="title"/>
          </p:nvPr>
        </p:nvSpPr>
        <p:spPr>
          <a:ln>
            <a:solidFill>
              <a:srgbClr val="FF0000"/>
            </a:solidFill>
          </a:ln>
        </p:spPr>
        <p:txBody>
          <a:bodyPr/>
          <a:lstStyle/>
          <a:p>
            <a:pPr algn="ctr"/>
            <a:r>
              <a:rPr lang="en-US" b="1" dirty="0">
                <a:solidFill>
                  <a:srgbClr val="FF0000"/>
                </a:solidFill>
              </a:rPr>
              <a:t>Physics at the ISR</a:t>
            </a:r>
            <a:endParaRPr lang="en-US" b="1" dirty="0"/>
          </a:p>
        </p:txBody>
      </p:sp>
      <p:sp>
        <p:nvSpPr>
          <p:cNvPr id="3" name="Rectangle 2">
            <a:extLst>
              <a:ext uri="{FF2B5EF4-FFF2-40B4-BE49-F238E27FC236}">
                <a16:creationId xmlns:a16="http://schemas.microsoft.com/office/drawing/2014/main" id="{A634EBB7-A805-4F75-B37C-251ED795A825}"/>
              </a:ext>
            </a:extLst>
          </p:cNvPr>
          <p:cNvSpPr/>
          <p:nvPr/>
        </p:nvSpPr>
        <p:spPr>
          <a:xfrm>
            <a:off x="3048000" y="3105835"/>
            <a:ext cx="6096000" cy="954107"/>
          </a:xfrm>
          <a:prstGeom prst="rect">
            <a:avLst/>
          </a:prstGeom>
        </p:spPr>
        <p:txBody>
          <a:bodyPr>
            <a:spAutoFit/>
          </a:bodyPr>
          <a:lstStyle/>
          <a:p>
            <a:pPr algn="ctr"/>
            <a:r>
              <a:rPr lang="en-US" sz="2800" dirty="0"/>
              <a:t>Giorgio Bellettini</a:t>
            </a:r>
          </a:p>
          <a:p>
            <a:pPr algn="ctr"/>
            <a:r>
              <a:rPr lang="en-US" sz="2800" dirty="0"/>
              <a:t>Dan Green Fest, October 19, 2018</a:t>
            </a:r>
          </a:p>
        </p:txBody>
      </p:sp>
      <p:sp>
        <p:nvSpPr>
          <p:cNvPr id="4" name="Date Placeholder 3">
            <a:extLst>
              <a:ext uri="{FF2B5EF4-FFF2-40B4-BE49-F238E27FC236}">
                <a16:creationId xmlns:a16="http://schemas.microsoft.com/office/drawing/2014/main" id="{A13AEE04-4FA3-4B19-B535-3A8AB099E1A5}"/>
              </a:ext>
            </a:extLst>
          </p:cNvPr>
          <p:cNvSpPr>
            <a:spLocks noGrp="1"/>
          </p:cNvSpPr>
          <p:nvPr>
            <p:ph type="dt" sz="half" idx="10"/>
          </p:nvPr>
        </p:nvSpPr>
        <p:spPr/>
        <p:txBody>
          <a:bodyPr/>
          <a:lstStyle/>
          <a:p>
            <a:fld id="{3625FDDF-E37E-4F29-B695-E62FE9F00788}" type="datetime1">
              <a:rPr lang="en-US" smtClean="0"/>
              <a:t>10/18/2018</a:t>
            </a:fld>
            <a:endParaRPr lang="en-US"/>
          </a:p>
        </p:txBody>
      </p:sp>
      <p:sp>
        <p:nvSpPr>
          <p:cNvPr id="5" name="Footer Placeholder 4">
            <a:extLst>
              <a:ext uri="{FF2B5EF4-FFF2-40B4-BE49-F238E27FC236}">
                <a16:creationId xmlns:a16="http://schemas.microsoft.com/office/drawing/2014/main" id="{601041BE-B9FA-43B4-8274-EAA73A809D94}"/>
              </a:ext>
            </a:extLst>
          </p:cNvPr>
          <p:cNvSpPr>
            <a:spLocks noGrp="1"/>
          </p:cNvSpPr>
          <p:nvPr>
            <p:ph type="ftr" sz="quarter" idx="11"/>
          </p:nvPr>
        </p:nvSpPr>
        <p:spPr/>
        <p:txBody>
          <a:bodyPr/>
          <a:lstStyle/>
          <a:p>
            <a:r>
              <a:rPr lang="en-US"/>
              <a:t>Dan Green ceremony, 2018</a:t>
            </a:r>
          </a:p>
        </p:txBody>
      </p:sp>
      <p:sp>
        <p:nvSpPr>
          <p:cNvPr id="6" name="Slide Number Placeholder 5">
            <a:extLst>
              <a:ext uri="{FF2B5EF4-FFF2-40B4-BE49-F238E27FC236}">
                <a16:creationId xmlns:a16="http://schemas.microsoft.com/office/drawing/2014/main" id="{439DB5F4-18F0-4BA0-B9B8-4843D786DD9A}"/>
              </a:ext>
            </a:extLst>
          </p:cNvPr>
          <p:cNvSpPr>
            <a:spLocks noGrp="1"/>
          </p:cNvSpPr>
          <p:nvPr>
            <p:ph type="sldNum" sz="quarter" idx="12"/>
          </p:nvPr>
        </p:nvSpPr>
        <p:spPr/>
        <p:txBody>
          <a:bodyPr/>
          <a:lstStyle/>
          <a:p>
            <a:fld id="{CD72701D-970D-40E8-B6DF-03238B3E7D54}" type="slidenum">
              <a:rPr lang="en-US" smtClean="0"/>
              <a:t>1</a:t>
            </a:fld>
            <a:endParaRPr lang="en-US"/>
          </a:p>
        </p:txBody>
      </p:sp>
    </p:spTree>
    <p:extLst>
      <p:ext uri="{BB962C8B-B14F-4D97-AF65-F5344CB8AC3E}">
        <p14:creationId xmlns:p14="http://schemas.microsoft.com/office/powerpoint/2010/main" val="1843172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EE04D0F-C0DA-4238-BD84-5BF7628AF906}"/>
              </a:ext>
            </a:extLst>
          </p:cNvPr>
          <p:cNvSpPr>
            <a:spLocks noGrp="1"/>
          </p:cNvSpPr>
          <p:nvPr>
            <p:ph type="sldNum" sz="quarter" idx="12"/>
          </p:nvPr>
        </p:nvSpPr>
        <p:spPr/>
        <p:txBody>
          <a:bodyPr/>
          <a:lstStyle/>
          <a:p>
            <a:fld id="{8979B85F-7FFD-42BE-9ABE-A6D1ED45F263}" type="slidenum">
              <a:rPr lang="it-IT" altLang="en-US"/>
              <a:pPr/>
              <a:t>10</a:t>
            </a:fld>
            <a:endParaRPr lang="it-IT" altLang="en-US"/>
          </a:p>
        </p:txBody>
      </p:sp>
      <p:sp>
        <p:nvSpPr>
          <p:cNvPr id="522242" name="Rectangle 2">
            <a:extLst>
              <a:ext uri="{FF2B5EF4-FFF2-40B4-BE49-F238E27FC236}">
                <a16:creationId xmlns:a16="http://schemas.microsoft.com/office/drawing/2014/main" id="{1BB9A7A4-9B60-46BF-9060-FE474C40C6BF}"/>
              </a:ext>
            </a:extLst>
          </p:cNvPr>
          <p:cNvSpPr>
            <a:spLocks noGrp="1" noChangeArrowheads="1"/>
          </p:cNvSpPr>
          <p:nvPr>
            <p:ph type="title"/>
          </p:nvPr>
        </p:nvSpPr>
        <p:spPr>
          <a:xfrm>
            <a:off x="2133600" y="228600"/>
            <a:ext cx="7772400" cy="838200"/>
          </a:xfrm>
          <a:ln>
            <a:solidFill>
              <a:srgbClr val="CC0000"/>
            </a:solidFill>
            <a:miter lim="800000"/>
            <a:headEnd/>
            <a:tailEnd/>
          </a:ln>
        </p:spPr>
        <p:txBody>
          <a:bodyPr>
            <a:normAutofit/>
          </a:bodyPr>
          <a:lstStyle/>
          <a:p>
            <a:pPr algn="ctr"/>
            <a:r>
              <a:rPr lang="en-US" altLang="en-US" sz="3200" b="1" dirty="0">
                <a:solidFill>
                  <a:srgbClr val="CC0000"/>
                </a:solidFill>
              </a:rPr>
              <a:t>Hadron cross sections before the ISR</a:t>
            </a:r>
          </a:p>
        </p:txBody>
      </p:sp>
      <p:sp>
        <p:nvSpPr>
          <p:cNvPr id="522243" name="Text Box 3">
            <a:extLst>
              <a:ext uri="{FF2B5EF4-FFF2-40B4-BE49-F238E27FC236}">
                <a16:creationId xmlns:a16="http://schemas.microsoft.com/office/drawing/2014/main" id="{D7DFB5EA-EC26-4691-AFCD-EC39386C4560}"/>
              </a:ext>
            </a:extLst>
          </p:cNvPr>
          <p:cNvSpPr txBox="1">
            <a:spLocks noChangeArrowheads="1"/>
          </p:cNvSpPr>
          <p:nvPr/>
        </p:nvSpPr>
        <p:spPr bwMode="auto">
          <a:xfrm>
            <a:off x="537029" y="1828801"/>
            <a:ext cx="4873171"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dirty="0"/>
              <a:t>With increasing energy the hadron cross sections seemed to decrease and point to “asymptotia”.  </a:t>
            </a:r>
          </a:p>
          <a:p>
            <a:endParaRPr lang="en-US" altLang="en-US" sz="2800" dirty="0"/>
          </a:p>
          <a:p>
            <a:r>
              <a:rPr lang="en-US" altLang="en-US" sz="2800" dirty="0">
                <a:latin typeface="Calibri" panose="020F0502020204030204" pitchFamily="34" charset="0"/>
                <a:sym typeface="Symbol" panose="05050102010706020507" pitchFamily="18" charset="2"/>
              </a:rPr>
              <a:t></a:t>
            </a:r>
            <a:r>
              <a:rPr lang="en-US" altLang="en-US" sz="2800" baseline="-25000" dirty="0">
                <a:latin typeface="Calibri" panose="020F0502020204030204" pitchFamily="34" charset="0"/>
                <a:sym typeface="Symbol" panose="05050102010706020507" pitchFamily="18" charset="2"/>
              </a:rPr>
              <a:t>t</a:t>
            </a:r>
            <a:r>
              <a:rPr lang="en-US" altLang="en-US" sz="2800" dirty="0"/>
              <a:t>(</a:t>
            </a:r>
            <a:r>
              <a:rPr lang="en-US" altLang="en-US" sz="2800" dirty="0" err="1"/>
              <a:t>K</a:t>
            </a:r>
            <a:r>
              <a:rPr lang="en-US" altLang="en-US" sz="2800" baseline="30000" dirty="0" err="1"/>
              <a:t>+</a:t>
            </a:r>
            <a:r>
              <a:rPr lang="en-US" altLang="en-US" sz="2800" dirty="0" err="1"/>
              <a:t>p</a:t>
            </a:r>
            <a:r>
              <a:rPr lang="en-US" altLang="en-US" sz="2800" dirty="0"/>
              <a:t>) was an exception.</a:t>
            </a:r>
          </a:p>
        </p:txBody>
      </p:sp>
      <p:pic>
        <p:nvPicPr>
          <p:cNvPr id="522244" name="Picture 4" descr="hadron x-sections">
            <a:extLst>
              <a:ext uri="{FF2B5EF4-FFF2-40B4-BE49-F238E27FC236}">
                <a16:creationId xmlns:a16="http://schemas.microsoft.com/office/drawing/2014/main" id="{442DEB6E-2171-468C-9AE3-B8541503C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219201"/>
            <a:ext cx="5257800" cy="469106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D1A433B9-0EEA-4789-8BFC-BC6D1D7A6F0E}"/>
              </a:ext>
            </a:extLst>
          </p:cNvPr>
          <p:cNvSpPr>
            <a:spLocks noGrp="1"/>
          </p:cNvSpPr>
          <p:nvPr>
            <p:ph type="dt" sz="half" idx="10"/>
          </p:nvPr>
        </p:nvSpPr>
        <p:spPr/>
        <p:txBody>
          <a:bodyPr/>
          <a:lstStyle/>
          <a:p>
            <a:fld id="{37145CCA-7DAA-487B-AEBF-0539C83A9547}" type="datetime1">
              <a:rPr lang="en-US" smtClean="0"/>
              <a:t>10/18/2018</a:t>
            </a:fld>
            <a:endParaRPr lang="en-US"/>
          </a:p>
        </p:txBody>
      </p:sp>
      <p:sp>
        <p:nvSpPr>
          <p:cNvPr id="3" name="Footer Placeholder 2">
            <a:extLst>
              <a:ext uri="{FF2B5EF4-FFF2-40B4-BE49-F238E27FC236}">
                <a16:creationId xmlns:a16="http://schemas.microsoft.com/office/drawing/2014/main" id="{6BD283BF-7135-4D62-A33C-3F6DC53D4FF2}"/>
              </a:ext>
            </a:extLst>
          </p:cNvPr>
          <p:cNvSpPr>
            <a:spLocks noGrp="1"/>
          </p:cNvSpPr>
          <p:nvPr>
            <p:ph type="ftr" sz="quarter" idx="11"/>
          </p:nvPr>
        </p:nvSpPr>
        <p:spPr/>
        <p:txBody>
          <a:bodyPr/>
          <a:lstStyle/>
          <a:p>
            <a:r>
              <a:rPr lang="en-US"/>
              <a:t>Dan Green ceremony, 2018</a:t>
            </a:r>
          </a:p>
        </p:txBody>
      </p:sp>
    </p:spTree>
    <p:extLst>
      <p:ext uri="{BB962C8B-B14F-4D97-AF65-F5344CB8AC3E}">
        <p14:creationId xmlns:p14="http://schemas.microsoft.com/office/powerpoint/2010/main" val="252116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B361-B42B-48DF-B333-8C99FE4454DC}"/>
              </a:ext>
            </a:extLst>
          </p:cNvPr>
          <p:cNvSpPr>
            <a:spLocks noGrp="1"/>
          </p:cNvSpPr>
          <p:nvPr>
            <p:ph type="title"/>
          </p:nvPr>
        </p:nvSpPr>
        <p:spPr>
          <a:ln>
            <a:solidFill>
              <a:srgbClr val="FF0000"/>
            </a:solidFill>
          </a:ln>
        </p:spPr>
        <p:txBody>
          <a:bodyPr>
            <a:normAutofit/>
          </a:bodyPr>
          <a:lstStyle/>
          <a:p>
            <a:pPr algn="ctr"/>
            <a:r>
              <a:rPr lang="en-US" sz="3200" b="1" dirty="0">
                <a:solidFill>
                  <a:srgbClr val="C00000"/>
                </a:solidFill>
              </a:rPr>
              <a:t>p-p total cross section measurements</a:t>
            </a:r>
          </a:p>
        </p:txBody>
      </p:sp>
      <p:sp>
        <p:nvSpPr>
          <p:cNvPr id="3" name="TextBox 2">
            <a:extLst>
              <a:ext uri="{FF2B5EF4-FFF2-40B4-BE49-F238E27FC236}">
                <a16:creationId xmlns:a16="http://schemas.microsoft.com/office/drawing/2014/main" id="{134D54B0-4B28-4311-947D-27900FD9220C}"/>
              </a:ext>
            </a:extLst>
          </p:cNvPr>
          <p:cNvSpPr txBox="1"/>
          <p:nvPr/>
        </p:nvSpPr>
        <p:spPr>
          <a:xfrm>
            <a:off x="725715" y="2711326"/>
            <a:ext cx="10628085" cy="954107"/>
          </a:xfrm>
          <a:prstGeom prst="rect">
            <a:avLst/>
          </a:prstGeom>
          <a:noFill/>
        </p:spPr>
        <p:txBody>
          <a:bodyPr wrap="square" rtlCol="0">
            <a:spAutoFit/>
          </a:bodyPr>
          <a:lstStyle/>
          <a:p>
            <a:pPr algn="ctr"/>
            <a:r>
              <a:rPr lang="en-US" sz="2800" dirty="0"/>
              <a:t>Two Collaborations measured </a:t>
            </a:r>
            <a:r>
              <a:rPr lang="en-US" altLang="en-US" sz="2800" dirty="0">
                <a:sym typeface="Symbol" panose="05050102010706020507" pitchFamily="18" charset="2"/>
              </a:rPr>
              <a:t></a:t>
            </a:r>
            <a:r>
              <a:rPr lang="en-US" altLang="en-US" sz="2800" baseline="-25000" dirty="0">
                <a:sym typeface="Symbol" panose="05050102010706020507" pitchFamily="18" charset="2"/>
              </a:rPr>
              <a:t>t</a:t>
            </a:r>
            <a:r>
              <a:rPr lang="en-US" altLang="en-US" sz="2800" dirty="0"/>
              <a:t>(pp):</a:t>
            </a:r>
          </a:p>
          <a:p>
            <a:pPr algn="ctr"/>
            <a:r>
              <a:rPr lang="en-US" altLang="en-US" sz="2800" dirty="0"/>
              <a:t>Pisa-Stony Brook (R801) and CERN-Rome (R601) </a:t>
            </a:r>
            <a:endParaRPr lang="en-US" sz="2800" dirty="0"/>
          </a:p>
        </p:txBody>
      </p:sp>
      <p:sp>
        <p:nvSpPr>
          <p:cNvPr id="4" name="Date Placeholder 3">
            <a:extLst>
              <a:ext uri="{FF2B5EF4-FFF2-40B4-BE49-F238E27FC236}">
                <a16:creationId xmlns:a16="http://schemas.microsoft.com/office/drawing/2014/main" id="{535A0CEA-0616-49EE-8058-350CEE348C2F}"/>
              </a:ext>
            </a:extLst>
          </p:cNvPr>
          <p:cNvSpPr>
            <a:spLocks noGrp="1"/>
          </p:cNvSpPr>
          <p:nvPr>
            <p:ph type="dt" sz="half" idx="10"/>
          </p:nvPr>
        </p:nvSpPr>
        <p:spPr/>
        <p:txBody>
          <a:bodyPr/>
          <a:lstStyle/>
          <a:p>
            <a:fld id="{ED56EF5C-57DD-4956-AB3B-3E93E7842820}" type="datetime1">
              <a:rPr lang="en-US" smtClean="0"/>
              <a:t>10/18/2018</a:t>
            </a:fld>
            <a:endParaRPr lang="en-US"/>
          </a:p>
        </p:txBody>
      </p:sp>
      <p:sp>
        <p:nvSpPr>
          <p:cNvPr id="5" name="Footer Placeholder 4">
            <a:extLst>
              <a:ext uri="{FF2B5EF4-FFF2-40B4-BE49-F238E27FC236}">
                <a16:creationId xmlns:a16="http://schemas.microsoft.com/office/drawing/2014/main" id="{BF215EB0-F095-4F5F-80B3-FED85BD9D6D1}"/>
              </a:ext>
            </a:extLst>
          </p:cNvPr>
          <p:cNvSpPr>
            <a:spLocks noGrp="1"/>
          </p:cNvSpPr>
          <p:nvPr>
            <p:ph type="ftr" sz="quarter" idx="11"/>
          </p:nvPr>
        </p:nvSpPr>
        <p:spPr/>
        <p:txBody>
          <a:bodyPr/>
          <a:lstStyle/>
          <a:p>
            <a:r>
              <a:rPr lang="en-US"/>
              <a:t>Dan Green ceremony, 2018</a:t>
            </a:r>
          </a:p>
        </p:txBody>
      </p:sp>
      <p:sp>
        <p:nvSpPr>
          <p:cNvPr id="6" name="Slide Number Placeholder 5">
            <a:extLst>
              <a:ext uri="{FF2B5EF4-FFF2-40B4-BE49-F238E27FC236}">
                <a16:creationId xmlns:a16="http://schemas.microsoft.com/office/drawing/2014/main" id="{92C10DD3-7B17-4187-8DAE-90EBCD70AA92}"/>
              </a:ext>
            </a:extLst>
          </p:cNvPr>
          <p:cNvSpPr>
            <a:spLocks noGrp="1"/>
          </p:cNvSpPr>
          <p:nvPr>
            <p:ph type="sldNum" sz="quarter" idx="12"/>
          </p:nvPr>
        </p:nvSpPr>
        <p:spPr/>
        <p:txBody>
          <a:bodyPr/>
          <a:lstStyle/>
          <a:p>
            <a:fld id="{CD72701D-970D-40E8-B6DF-03238B3E7D54}" type="slidenum">
              <a:rPr lang="en-US" smtClean="0"/>
              <a:t>11</a:t>
            </a:fld>
            <a:endParaRPr lang="en-US"/>
          </a:p>
        </p:txBody>
      </p:sp>
    </p:spTree>
    <p:extLst>
      <p:ext uri="{BB962C8B-B14F-4D97-AF65-F5344CB8AC3E}">
        <p14:creationId xmlns:p14="http://schemas.microsoft.com/office/powerpoint/2010/main" val="53964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C8DDF-7BD2-4E7E-B40E-28F0D1A3F59D}"/>
              </a:ext>
            </a:extLst>
          </p:cNvPr>
          <p:cNvSpPr>
            <a:spLocks noGrp="1"/>
          </p:cNvSpPr>
          <p:nvPr>
            <p:ph type="title"/>
          </p:nvPr>
        </p:nvSpPr>
        <p:spPr>
          <a:xfrm>
            <a:off x="745671" y="205468"/>
            <a:ext cx="10700657" cy="1325563"/>
          </a:xfrm>
          <a:ln>
            <a:solidFill>
              <a:srgbClr val="FF0000"/>
            </a:solidFill>
          </a:ln>
        </p:spPr>
        <p:txBody>
          <a:bodyPr>
            <a:normAutofit/>
          </a:bodyPr>
          <a:lstStyle/>
          <a:p>
            <a:pPr algn="ctr"/>
            <a:r>
              <a:rPr lang="en-US" sz="3200" b="1" dirty="0">
                <a:solidFill>
                  <a:srgbClr val="C00000"/>
                </a:solidFill>
              </a:rPr>
              <a:t>The birth of the Pisa-Stony Brook (PSB) collaboration</a:t>
            </a:r>
          </a:p>
        </p:txBody>
      </p:sp>
      <p:sp>
        <p:nvSpPr>
          <p:cNvPr id="3" name="TextBox 2">
            <a:extLst>
              <a:ext uri="{FF2B5EF4-FFF2-40B4-BE49-F238E27FC236}">
                <a16:creationId xmlns:a16="http://schemas.microsoft.com/office/drawing/2014/main" id="{4AA954C0-19D0-41F9-9DD4-6E0CC8680D72}"/>
              </a:ext>
            </a:extLst>
          </p:cNvPr>
          <p:cNvSpPr txBox="1"/>
          <p:nvPr/>
        </p:nvSpPr>
        <p:spPr>
          <a:xfrm>
            <a:off x="595084" y="1595021"/>
            <a:ext cx="11001830" cy="5262979"/>
          </a:xfrm>
          <a:prstGeom prst="rect">
            <a:avLst/>
          </a:prstGeom>
          <a:noFill/>
        </p:spPr>
        <p:txBody>
          <a:bodyPr wrap="square" rtlCol="0">
            <a:spAutoFit/>
          </a:bodyPr>
          <a:lstStyle/>
          <a:p>
            <a:r>
              <a:rPr lang="en-US" sz="2800" dirty="0"/>
              <a:t>Guido </a:t>
            </a:r>
            <a:r>
              <a:rPr lang="en-US" sz="2800" dirty="0" err="1"/>
              <a:t>Finocchiaro</a:t>
            </a:r>
            <a:r>
              <a:rPr lang="en-US" sz="2800" dirty="0"/>
              <a:t> and I were brother-like friends. We shared a rented apartment in Rome as fresh postdocs, from 1958 to 1960. Before submitting the proposal In 1969 I called Guido in the USA, described the detector layout. He accepted to collaborate with a Stony Brook group. </a:t>
            </a:r>
          </a:p>
          <a:p>
            <a:r>
              <a:rPr lang="en-US" sz="2800" dirty="0"/>
              <a:t>My strong bounds with American physicists begun then.</a:t>
            </a:r>
          </a:p>
          <a:p>
            <a:endParaRPr lang="en-US" sz="2800" dirty="0"/>
          </a:p>
          <a:p>
            <a:r>
              <a:rPr lang="en-US" sz="2800" dirty="0"/>
              <a:t>The skill of those colleagues was amazing:</a:t>
            </a:r>
          </a:p>
          <a:p>
            <a:r>
              <a:rPr lang="en-US" sz="2800" dirty="0"/>
              <a:t>Guido </a:t>
            </a:r>
            <a:r>
              <a:rPr lang="en-US" sz="2800" dirty="0" err="1"/>
              <a:t>Finocchiaro</a:t>
            </a:r>
            <a:r>
              <a:rPr lang="en-US" sz="2800" dirty="0"/>
              <a:t>, Paul Grannis, Dan Green, Robert Mustard, Rudy Thun.</a:t>
            </a:r>
          </a:p>
          <a:p>
            <a:endParaRPr lang="en-US" sz="2800" dirty="0"/>
          </a:p>
          <a:p>
            <a:r>
              <a:rPr lang="en-US" sz="2800" dirty="0"/>
              <a:t>They did not have a major role in the construction of the detector, but were essential in making it work and in analyzing the data. </a:t>
            </a:r>
          </a:p>
          <a:p>
            <a:r>
              <a:rPr lang="en-US" sz="2800" dirty="0"/>
              <a:t>.</a:t>
            </a:r>
            <a:endParaRPr lang="en-US" sz="2400" dirty="0"/>
          </a:p>
        </p:txBody>
      </p:sp>
      <p:sp>
        <p:nvSpPr>
          <p:cNvPr id="4" name="Date Placeholder 3">
            <a:extLst>
              <a:ext uri="{FF2B5EF4-FFF2-40B4-BE49-F238E27FC236}">
                <a16:creationId xmlns:a16="http://schemas.microsoft.com/office/drawing/2014/main" id="{AFF4E6CA-2873-4FB4-993D-7199C2C2807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7158B6B-337B-44E2-AF09-75D818F24ADB}"/>
              </a:ext>
            </a:extLst>
          </p:cNvPr>
          <p:cNvSpPr>
            <a:spLocks noGrp="1"/>
          </p:cNvSpPr>
          <p:nvPr>
            <p:ph type="ftr" sz="quarter" idx="11"/>
          </p:nvPr>
        </p:nvSpPr>
        <p:spPr/>
        <p:txBody>
          <a:bodyPr/>
          <a:lstStyle/>
          <a:p>
            <a:r>
              <a:rPr lang="en-US"/>
              <a:t>Dan Green ceremony, 2018</a:t>
            </a:r>
          </a:p>
        </p:txBody>
      </p:sp>
      <p:sp>
        <p:nvSpPr>
          <p:cNvPr id="6" name="Slide Number Placeholder 5">
            <a:extLst>
              <a:ext uri="{FF2B5EF4-FFF2-40B4-BE49-F238E27FC236}">
                <a16:creationId xmlns:a16="http://schemas.microsoft.com/office/drawing/2014/main" id="{6E42E7F0-4840-44E4-8A9A-8D514F14E17A}"/>
              </a:ext>
            </a:extLst>
          </p:cNvPr>
          <p:cNvSpPr>
            <a:spLocks noGrp="1"/>
          </p:cNvSpPr>
          <p:nvPr>
            <p:ph type="sldNum" sz="quarter" idx="12"/>
          </p:nvPr>
        </p:nvSpPr>
        <p:spPr/>
        <p:txBody>
          <a:bodyPr/>
          <a:lstStyle/>
          <a:p>
            <a:fld id="{CD72701D-970D-40E8-B6DF-03238B3E7D54}" type="slidenum">
              <a:rPr lang="en-US" smtClean="0"/>
              <a:t>12</a:t>
            </a:fld>
            <a:endParaRPr lang="en-US"/>
          </a:p>
        </p:txBody>
      </p:sp>
    </p:spTree>
    <p:extLst>
      <p:ext uri="{BB962C8B-B14F-4D97-AF65-F5344CB8AC3E}">
        <p14:creationId xmlns:p14="http://schemas.microsoft.com/office/powerpoint/2010/main" val="1428577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1026">
            <a:extLst>
              <a:ext uri="{FF2B5EF4-FFF2-40B4-BE49-F238E27FC236}">
                <a16:creationId xmlns:a16="http://schemas.microsoft.com/office/drawing/2014/main" id="{622570F5-303E-4248-9DB9-C5B69CF8056D}"/>
              </a:ext>
            </a:extLst>
          </p:cNvPr>
          <p:cNvSpPr>
            <a:spLocks noGrp="1" noChangeArrowheads="1"/>
          </p:cNvSpPr>
          <p:nvPr>
            <p:ph type="title"/>
          </p:nvPr>
        </p:nvSpPr>
        <p:spPr>
          <a:xfrm>
            <a:off x="1074057" y="228600"/>
            <a:ext cx="10279743" cy="1066800"/>
          </a:xfrm>
          <a:ln>
            <a:solidFill>
              <a:srgbClr val="CC0000"/>
            </a:solidFill>
            <a:miter lim="800000"/>
            <a:headEnd/>
            <a:tailEnd/>
          </a:ln>
        </p:spPr>
        <p:txBody>
          <a:bodyPr>
            <a:normAutofit/>
          </a:bodyPr>
          <a:lstStyle/>
          <a:p>
            <a:pPr algn="ctr" eaLnBrk="1" hangingPunct="1"/>
            <a:r>
              <a:rPr lang="en-US" altLang="en-US" sz="3200" b="1" dirty="0">
                <a:solidFill>
                  <a:srgbClr val="CC0000"/>
                </a:solidFill>
              </a:rPr>
              <a:t>The Pisa-Stony Brook method</a:t>
            </a:r>
          </a:p>
        </p:txBody>
      </p:sp>
      <p:sp>
        <p:nvSpPr>
          <p:cNvPr id="11269" name="Text Box 1027">
            <a:extLst>
              <a:ext uri="{FF2B5EF4-FFF2-40B4-BE49-F238E27FC236}">
                <a16:creationId xmlns:a16="http://schemas.microsoft.com/office/drawing/2014/main" id="{65968B95-727D-4306-8E30-4A12CCD17E7D}"/>
              </a:ext>
            </a:extLst>
          </p:cNvPr>
          <p:cNvSpPr txBox="1">
            <a:spLocks noChangeArrowheads="1"/>
          </p:cNvSpPr>
          <p:nvPr/>
        </p:nvSpPr>
        <p:spPr bwMode="auto">
          <a:xfrm>
            <a:off x="723900" y="1623804"/>
            <a:ext cx="10744199"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AutoNum type="arabicParenR"/>
            </a:pPr>
            <a:endParaRPr lang="en-US" altLang="en-US" dirty="0">
              <a:latin typeface="Calibri" panose="020F0502020204030204" pitchFamily="34" charset="0"/>
              <a:sym typeface="Symbol" panose="05050102010706020507" pitchFamily="18" charset="2"/>
            </a:endParaRPr>
          </a:p>
          <a:p>
            <a:pPr eaLnBrk="1" hangingPunct="1"/>
            <a:endParaRPr lang="en-US" altLang="en-US" sz="2800" dirty="0">
              <a:latin typeface="Calibri" panose="020F0502020204030204" pitchFamily="34" charset="0"/>
              <a:sym typeface="Symbol" panose="05050102010706020507" pitchFamily="18" charset="2"/>
            </a:endParaRPr>
          </a:p>
          <a:p>
            <a:pPr eaLnBrk="1" hangingPunct="1"/>
            <a:r>
              <a:rPr lang="en-US" altLang="en-US" sz="2800" dirty="0">
                <a:latin typeface="Calibri" panose="020F0502020204030204" pitchFamily="34" charset="0"/>
                <a:sym typeface="Symbol" panose="05050102010706020507" pitchFamily="18" charset="2"/>
              </a:rPr>
              <a:t>L = incoming particle flux (s</a:t>
            </a:r>
            <a:r>
              <a:rPr lang="en-US" altLang="en-US" sz="2800" baseline="30000" dirty="0">
                <a:latin typeface="Calibri" panose="020F0502020204030204" pitchFamily="34" charset="0"/>
                <a:sym typeface="Symbol" panose="05050102010706020507" pitchFamily="18" charset="2"/>
              </a:rPr>
              <a:t>-1</a:t>
            </a:r>
            <a:r>
              <a:rPr lang="en-US" altLang="en-US" sz="2800" dirty="0">
                <a:latin typeface="Calibri" panose="020F0502020204030204" pitchFamily="34" charset="0"/>
                <a:sym typeface="Symbol" panose="05050102010706020507" pitchFamily="18" charset="2"/>
              </a:rPr>
              <a:t> ) times density of target particles (cm</a:t>
            </a:r>
            <a:r>
              <a:rPr lang="en-US" altLang="en-US" sz="2800" baseline="30000" dirty="0">
                <a:latin typeface="Calibri" panose="020F0502020204030204" pitchFamily="34" charset="0"/>
                <a:sym typeface="Symbol" panose="05050102010706020507" pitchFamily="18" charset="2"/>
              </a:rPr>
              <a:t>-2</a:t>
            </a:r>
            <a:r>
              <a:rPr lang="en-US" altLang="en-US" sz="2800" dirty="0">
                <a:latin typeface="Calibri" panose="020F0502020204030204" pitchFamily="34" charset="0"/>
                <a:sym typeface="Symbol" panose="05050102010706020507" pitchFamily="18" charset="2"/>
              </a:rPr>
              <a:t>).</a:t>
            </a:r>
          </a:p>
          <a:p>
            <a:pPr marL="0" indent="0" eaLnBrk="1" hangingPunct="1"/>
            <a:endParaRPr lang="en-US" altLang="en-US" sz="2800" dirty="0">
              <a:latin typeface="Calibri" panose="020F0502020204030204" pitchFamily="34" charset="0"/>
              <a:sym typeface="Symbol" panose="05050102010706020507" pitchFamily="18" charset="2"/>
            </a:endParaRPr>
          </a:p>
          <a:p>
            <a:pPr marL="0" indent="0" algn="ctr" eaLnBrk="1" hangingPunct="1"/>
            <a:r>
              <a:rPr lang="en-US" altLang="en-US" sz="2800" dirty="0">
                <a:solidFill>
                  <a:srgbClr val="FF0000"/>
                </a:solidFill>
                <a:latin typeface="Calibri" panose="020F0502020204030204" pitchFamily="34" charset="0"/>
                <a:sym typeface="Symbol" panose="05050102010706020507" pitchFamily="18" charset="2"/>
              </a:rPr>
              <a:t>Measure N and L and compute N/L =  </a:t>
            </a:r>
            <a:r>
              <a:rPr lang="el-GR" altLang="en-US" sz="2800" dirty="0">
                <a:solidFill>
                  <a:srgbClr val="FF0000"/>
                </a:solidFill>
                <a:latin typeface="Calibri" panose="020F0502020204030204" pitchFamily="34" charset="0"/>
                <a:sym typeface="Symbol" panose="05050102010706020507" pitchFamily="18" charset="2"/>
              </a:rPr>
              <a:t>σ</a:t>
            </a:r>
            <a:r>
              <a:rPr lang="en-US" altLang="en-US" sz="2800" baseline="-25000" dirty="0">
                <a:solidFill>
                  <a:srgbClr val="FF0000"/>
                </a:solidFill>
                <a:latin typeface="Calibri" panose="020F0502020204030204" pitchFamily="34" charset="0"/>
                <a:sym typeface="Symbol" panose="05050102010706020507" pitchFamily="18" charset="2"/>
              </a:rPr>
              <a:t>t</a:t>
            </a:r>
            <a:endParaRPr lang="en-US" altLang="en-US" sz="2800" dirty="0">
              <a:solidFill>
                <a:srgbClr val="FF0000"/>
              </a:solidFill>
              <a:latin typeface="Calibri" panose="020F0502020204030204" pitchFamily="34" charset="0"/>
              <a:sym typeface="Symbol" panose="05050102010706020507" pitchFamily="18" charset="2"/>
            </a:endParaRPr>
          </a:p>
          <a:p>
            <a:pPr marL="0" indent="0" eaLnBrk="1" hangingPunct="1"/>
            <a:endParaRPr lang="en-US" altLang="en-US" sz="2800" dirty="0">
              <a:solidFill>
                <a:srgbClr val="FF0000"/>
              </a:solidFill>
              <a:latin typeface="Calibri" panose="020F0502020204030204" pitchFamily="34" charset="0"/>
              <a:sym typeface="Symbol" panose="05050102010706020507" pitchFamily="18" charset="2"/>
            </a:endParaRPr>
          </a:p>
          <a:p>
            <a:pPr marL="0" indent="0" algn="ctr" eaLnBrk="1" hangingPunct="1"/>
            <a:r>
              <a:rPr lang="en-US" altLang="en-US" sz="2800" b="1" dirty="0">
                <a:latin typeface="Calibri" panose="020F0502020204030204" pitchFamily="34" charset="0"/>
                <a:sym typeface="Symbol" panose="05050102010706020507" pitchFamily="18" charset="2"/>
              </a:rPr>
              <a:t>PROBLEMS</a:t>
            </a:r>
            <a:r>
              <a:rPr lang="en-US" altLang="en-US" sz="2800" dirty="0">
                <a:latin typeface="Calibri" panose="020F0502020204030204" pitchFamily="34" charset="0"/>
                <a:sym typeface="Symbol" panose="05050102010706020507" pitchFamily="18" charset="2"/>
              </a:rPr>
              <a:t>: </a:t>
            </a:r>
          </a:p>
          <a:p>
            <a:pPr marL="0" indent="0" algn="ctr" eaLnBrk="1" hangingPunct="1"/>
            <a:r>
              <a:rPr lang="en-US" altLang="en-US" sz="2800" dirty="0">
                <a:latin typeface="Calibri" panose="020F0502020204030204" pitchFamily="34" charset="0"/>
                <a:sym typeface="Symbol" panose="05050102010706020507" pitchFamily="18" charset="2"/>
              </a:rPr>
              <a:t>how to measure </a:t>
            </a:r>
            <a:r>
              <a:rPr lang="en-US" altLang="en-US" sz="2800" dirty="0" err="1">
                <a:latin typeface="Calibri" panose="020F0502020204030204" pitchFamily="34" charset="0"/>
                <a:sym typeface="Symbol" panose="05050102010706020507" pitchFamily="18" charset="2"/>
              </a:rPr>
              <a:t>N</a:t>
            </a:r>
            <a:r>
              <a:rPr lang="en-US" altLang="en-US" sz="2800" baseline="-25000" dirty="0" err="1">
                <a:latin typeface="Calibri" panose="020F0502020204030204" pitchFamily="34" charset="0"/>
                <a:sym typeface="Symbol" panose="05050102010706020507" pitchFamily="18" charset="2"/>
              </a:rPr>
              <a:t>el+inel</a:t>
            </a:r>
            <a:r>
              <a:rPr lang="en-US" altLang="en-US" sz="2800" dirty="0">
                <a:latin typeface="Calibri" panose="020F0502020204030204" pitchFamily="34" charset="0"/>
                <a:sym typeface="Symbol" panose="05050102010706020507" pitchFamily="18" charset="2"/>
              </a:rPr>
              <a:t> </a:t>
            </a:r>
          </a:p>
          <a:p>
            <a:pPr marL="0" indent="0" algn="ctr" eaLnBrk="1" hangingPunct="1"/>
            <a:r>
              <a:rPr lang="en-US" altLang="en-US" sz="2800" dirty="0">
                <a:latin typeface="Calibri" panose="020F0502020204030204" pitchFamily="34" charset="0"/>
                <a:sym typeface="Symbol" panose="05050102010706020507" pitchFamily="18" charset="2"/>
              </a:rPr>
              <a:t>How to measure the ISR luminosity </a:t>
            </a:r>
            <a:endParaRPr lang="en-US" altLang="en-US" sz="2400" dirty="0">
              <a:latin typeface="Calibri" panose="020F0502020204030204" pitchFamily="34" charset="0"/>
              <a:sym typeface="Symbol" panose="05050102010706020507" pitchFamily="18" charset="2"/>
            </a:endParaRPr>
          </a:p>
          <a:p>
            <a:pPr eaLnBrk="1" hangingPunct="1"/>
            <a:r>
              <a:rPr lang="en-US" altLang="en-US" dirty="0">
                <a:latin typeface="Calibri" panose="020F0502020204030204" pitchFamily="34" charset="0"/>
                <a:sym typeface="Symbol" panose="05050102010706020507" pitchFamily="18" charset="2"/>
              </a:rPr>
              <a:t>.</a:t>
            </a:r>
          </a:p>
        </p:txBody>
      </p:sp>
      <p:graphicFrame>
        <p:nvGraphicFramePr>
          <p:cNvPr id="11266" name="Object 2048">
            <a:extLst>
              <a:ext uri="{FF2B5EF4-FFF2-40B4-BE49-F238E27FC236}">
                <a16:creationId xmlns:a16="http://schemas.microsoft.com/office/drawing/2014/main" id="{5EFDE929-D830-460B-949A-73B156FEC6F0}"/>
              </a:ext>
            </a:extLst>
          </p:cNvPr>
          <p:cNvGraphicFramePr>
            <a:graphicFrameLocks noChangeAspect="1"/>
          </p:cNvGraphicFramePr>
          <p:nvPr>
            <p:extLst>
              <p:ext uri="{D42A27DB-BD31-4B8C-83A1-F6EECF244321}">
                <p14:modId xmlns:p14="http://schemas.microsoft.com/office/powerpoint/2010/main" val="2562432417"/>
              </p:ext>
            </p:extLst>
          </p:nvPr>
        </p:nvGraphicFramePr>
        <p:xfrm>
          <a:off x="2993773" y="1499170"/>
          <a:ext cx="6332538" cy="722313"/>
        </p:xfrm>
        <a:graphic>
          <a:graphicData uri="http://schemas.openxmlformats.org/presentationml/2006/ole">
            <mc:AlternateContent xmlns:mc="http://schemas.openxmlformats.org/markup-compatibility/2006">
              <mc:Choice xmlns:v="urn:schemas-microsoft-com:vml" Requires="v">
                <p:oleObj spid="_x0000_s8230" name="Equation" r:id="rId3" imgW="1866600" imgH="241200" progId="Equation.3">
                  <p:embed/>
                </p:oleObj>
              </mc:Choice>
              <mc:Fallback>
                <p:oleObj name="Equation" r:id="rId3" imgW="1866600" imgH="241200" progId="Equation.3">
                  <p:embed/>
                  <p:pic>
                    <p:nvPicPr>
                      <p:cNvPr id="11266" name="Object 2048">
                        <a:extLst>
                          <a:ext uri="{FF2B5EF4-FFF2-40B4-BE49-F238E27FC236}">
                            <a16:creationId xmlns:a16="http://schemas.microsoft.com/office/drawing/2014/main" id="{5EFDE929-D830-460B-949A-73B156FEC6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3773" y="1499170"/>
                        <a:ext cx="6332538" cy="722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a:extLst>
              <a:ext uri="{FF2B5EF4-FFF2-40B4-BE49-F238E27FC236}">
                <a16:creationId xmlns:a16="http://schemas.microsoft.com/office/drawing/2014/main" id="{A22232EC-0934-4A4D-A4D2-A1F81B0998DF}"/>
              </a:ext>
            </a:extLst>
          </p:cNvPr>
          <p:cNvSpPr txBox="1"/>
          <p:nvPr/>
        </p:nvSpPr>
        <p:spPr>
          <a:xfrm>
            <a:off x="1256759" y="1598717"/>
            <a:ext cx="1737014" cy="523220"/>
          </a:xfrm>
          <a:prstGeom prst="rect">
            <a:avLst/>
          </a:prstGeom>
          <a:noFill/>
        </p:spPr>
        <p:txBody>
          <a:bodyPr wrap="none" rtlCol="0">
            <a:spAutoFit/>
          </a:bodyPr>
          <a:lstStyle/>
          <a:p>
            <a:r>
              <a:rPr lang="en-US" sz="2800" dirty="0"/>
              <a:t>Event rate </a:t>
            </a:r>
          </a:p>
        </p:txBody>
      </p:sp>
      <p:sp>
        <p:nvSpPr>
          <p:cNvPr id="3" name="Date Placeholder 2">
            <a:extLst>
              <a:ext uri="{FF2B5EF4-FFF2-40B4-BE49-F238E27FC236}">
                <a16:creationId xmlns:a16="http://schemas.microsoft.com/office/drawing/2014/main" id="{734B26DD-6BE8-43C5-9DFA-84BD70FFC41F}"/>
              </a:ext>
            </a:extLst>
          </p:cNvPr>
          <p:cNvSpPr>
            <a:spLocks noGrp="1"/>
          </p:cNvSpPr>
          <p:nvPr>
            <p:ph type="dt" sz="half" idx="10"/>
          </p:nvPr>
        </p:nvSpPr>
        <p:spPr/>
        <p:txBody>
          <a:bodyPr/>
          <a:lstStyle/>
          <a:p>
            <a:fld id="{92646CB5-51C2-4A3D-9047-B7A2D69FBA14}" type="datetime1">
              <a:rPr lang="en-US" smtClean="0"/>
              <a:t>10/18/2018</a:t>
            </a:fld>
            <a:endParaRPr lang="en-US"/>
          </a:p>
        </p:txBody>
      </p:sp>
      <p:sp>
        <p:nvSpPr>
          <p:cNvPr id="4" name="Footer Placeholder 3">
            <a:extLst>
              <a:ext uri="{FF2B5EF4-FFF2-40B4-BE49-F238E27FC236}">
                <a16:creationId xmlns:a16="http://schemas.microsoft.com/office/drawing/2014/main" id="{32304626-943A-4F07-B193-5C05316AA843}"/>
              </a:ext>
            </a:extLst>
          </p:cNvPr>
          <p:cNvSpPr>
            <a:spLocks noGrp="1"/>
          </p:cNvSpPr>
          <p:nvPr>
            <p:ph type="ftr" sz="quarter" idx="11"/>
          </p:nvPr>
        </p:nvSpPr>
        <p:spPr/>
        <p:txBody>
          <a:bodyPr/>
          <a:lstStyle/>
          <a:p>
            <a:r>
              <a:rPr lang="en-US"/>
              <a:t>Dan Green ceremony, 2018</a:t>
            </a:r>
          </a:p>
        </p:txBody>
      </p:sp>
      <p:sp>
        <p:nvSpPr>
          <p:cNvPr id="5" name="Slide Number Placeholder 4">
            <a:extLst>
              <a:ext uri="{FF2B5EF4-FFF2-40B4-BE49-F238E27FC236}">
                <a16:creationId xmlns:a16="http://schemas.microsoft.com/office/drawing/2014/main" id="{EC5C219E-A956-443E-B6F9-8F349EA47182}"/>
              </a:ext>
            </a:extLst>
          </p:cNvPr>
          <p:cNvSpPr>
            <a:spLocks noGrp="1"/>
          </p:cNvSpPr>
          <p:nvPr>
            <p:ph type="sldNum" sz="quarter" idx="12"/>
          </p:nvPr>
        </p:nvSpPr>
        <p:spPr/>
        <p:txBody>
          <a:bodyPr/>
          <a:lstStyle/>
          <a:p>
            <a:fld id="{CD72701D-970D-40E8-B6DF-03238B3E7D54}" type="slidenum">
              <a:rPr lang="en-US" smtClean="0"/>
              <a:t>13</a:t>
            </a:fld>
            <a:endParaRPr lang="en-US"/>
          </a:p>
        </p:txBody>
      </p:sp>
    </p:spTree>
    <p:extLst>
      <p:ext uri="{BB962C8B-B14F-4D97-AF65-F5344CB8AC3E}">
        <p14:creationId xmlns:p14="http://schemas.microsoft.com/office/powerpoint/2010/main" val="1902462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a:extLst>
              <a:ext uri="{FF2B5EF4-FFF2-40B4-BE49-F238E27FC236}">
                <a16:creationId xmlns:a16="http://schemas.microsoft.com/office/drawing/2014/main" id="{5768B59E-4F3A-4A9F-9C6D-B7B4D0732687}"/>
              </a:ext>
            </a:extLst>
          </p:cNvPr>
          <p:cNvSpPr>
            <a:spLocks noGrp="1" noChangeArrowheads="1"/>
          </p:cNvSpPr>
          <p:nvPr>
            <p:ph type="title"/>
          </p:nvPr>
        </p:nvSpPr>
        <p:spPr>
          <a:xfrm>
            <a:off x="6926035" y="304800"/>
            <a:ext cx="3748314" cy="609600"/>
          </a:xfrm>
          <a:ln>
            <a:solidFill>
              <a:srgbClr val="CC0000"/>
            </a:solidFill>
            <a:miter lim="800000"/>
            <a:headEnd/>
            <a:tailEnd/>
          </a:ln>
        </p:spPr>
        <p:txBody>
          <a:bodyPr>
            <a:normAutofit/>
          </a:bodyPr>
          <a:lstStyle/>
          <a:p>
            <a:pPr algn="ctr" eaLnBrk="1" hangingPunct="1"/>
            <a:r>
              <a:rPr lang="en-US" altLang="en-US" sz="3200" b="1" dirty="0">
                <a:solidFill>
                  <a:srgbClr val="CC0000"/>
                </a:solidFill>
              </a:rPr>
              <a:t>Layout of R801 </a:t>
            </a:r>
          </a:p>
        </p:txBody>
      </p:sp>
      <p:pic>
        <p:nvPicPr>
          <p:cNvPr id="50180" name="Picture 3" descr="U:\giorgiob\Schematic Pisa-Stony Brook.tif">
            <a:extLst>
              <a:ext uri="{FF2B5EF4-FFF2-40B4-BE49-F238E27FC236}">
                <a16:creationId xmlns:a16="http://schemas.microsoft.com/office/drawing/2014/main" id="{D802CA6D-0905-40F2-A313-06322E577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684" y="288101"/>
            <a:ext cx="5630635" cy="606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a:extLst>
              <a:ext uri="{FF2B5EF4-FFF2-40B4-BE49-F238E27FC236}">
                <a16:creationId xmlns:a16="http://schemas.microsoft.com/office/drawing/2014/main" id="{8DECA6CB-8B45-4DA7-9E27-32F74EE0CC08}"/>
              </a:ext>
            </a:extLst>
          </p:cNvPr>
          <p:cNvSpPr txBox="1">
            <a:spLocks noChangeArrowheads="1"/>
          </p:cNvSpPr>
          <p:nvPr/>
        </p:nvSpPr>
        <p:spPr bwMode="auto">
          <a:xfrm>
            <a:off x="7032626" y="1878662"/>
            <a:ext cx="474934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dirty="0">
                <a:sym typeface="Symbol" panose="05050102010706020507" pitchFamily="18" charset="2"/>
              </a:rPr>
              <a:t>~ 500 </a:t>
            </a:r>
            <a:r>
              <a:rPr lang="el-GR" altLang="en-US" sz="3200" dirty="0">
                <a:sym typeface="Symbol" panose="05050102010706020507" pitchFamily="18" charset="2"/>
              </a:rPr>
              <a:t>θ</a:t>
            </a:r>
            <a:r>
              <a:rPr lang="en-US" altLang="en-US" sz="3200" dirty="0">
                <a:sym typeface="Symbol" panose="05050102010706020507" pitchFamily="18" charset="2"/>
              </a:rPr>
              <a:t>, </a:t>
            </a:r>
            <a:r>
              <a:rPr lang="el-GR" altLang="en-US" sz="3200" dirty="0">
                <a:sym typeface="Symbol" panose="05050102010706020507" pitchFamily="18" charset="2"/>
              </a:rPr>
              <a:t>φ</a:t>
            </a:r>
            <a:r>
              <a:rPr lang="en-US" altLang="en-US" sz="3200" dirty="0">
                <a:sym typeface="Symbol" panose="05050102010706020507" pitchFamily="18" charset="2"/>
              </a:rPr>
              <a:t> bins of plastic scintillation counters.</a:t>
            </a:r>
          </a:p>
          <a:p>
            <a:endParaRPr lang="en-US" altLang="en-US" sz="3200" dirty="0">
              <a:sym typeface="Symbol" panose="05050102010706020507" pitchFamily="18" charset="2"/>
            </a:endParaRPr>
          </a:p>
          <a:p>
            <a:r>
              <a:rPr lang="en-US" altLang="en-US" sz="3200" dirty="0">
                <a:sym typeface="Symbol" panose="05050102010706020507" pitchFamily="18" charset="2"/>
              </a:rPr>
              <a:t>A  cyclopean undertaking for Pisa at that time</a:t>
            </a:r>
            <a:r>
              <a:rPr lang="en-US" altLang="en-US" dirty="0">
                <a:sym typeface="Symbol" panose="05050102010706020507" pitchFamily="18" charset="2"/>
              </a:rPr>
              <a:t>.</a:t>
            </a:r>
            <a:endParaRPr lang="en-US" altLang="en-US" dirty="0"/>
          </a:p>
        </p:txBody>
      </p:sp>
      <p:sp>
        <p:nvSpPr>
          <p:cNvPr id="2" name="Date Placeholder 1">
            <a:extLst>
              <a:ext uri="{FF2B5EF4-FFF2-40B4-BE49-F238E27FC236}">
                <a16:creationId xmlns:a16="http://schemas.microsoft.com/office/drawing/2014/main" id="{32F7C25F-5CB0-45F5-9227-3EBA5DEE6713}"/>
              </a:ext>
            </a:extLst>
          </p:cNvPr>
          <p:cNvSpPr>
            <a:spLocks noGrp="1"/>
          </p:cNvSpPr>
          <p:nvPr>
            <p:ph type="dt" sz="half" idx="10"/>
          </p:nvPr>
        </p:nvSpPr>
        <p:spPr/>
        <p:txBody>
          <a:bodyPr/>
          <a:lstStyle/>
          <a:p>
            <a:fld id="{F49D7951-96A2-4A64-B31B-9553F9E14030}" type="datetime1">
              <a:rPr lang="en-US" smtClean="0"/>
              <a:t>10/18/2018</a:t>
            </a:fld>
            <a:endParaRPr lang="en-US"/>
          </a:p>
        </p:txBody>
      </p:sp>
      <p:sp>
        <p:nvSpPr>
          <p:cNvPr id="3" name="Footer Placeholder 2">
            <a:extLst>
              <a:ext uri="{FF2B5EF4-FFF2-40B4-BE49-F238E27FC236}">
                <a16:creationId xmlns:a16="http://schemas.microsoft.com/office/drawing/2014/main" id="{678AB796-A0FC-42C3-BF97-B1EB99D4638F}"/>
              </a:ext>
            </a:extLst>
          </p:cNvPr>
          <p:cNvSpPr>
            <a:spLocks noGrp="1"/>
          </p:cNvSpPr>
          <p:nvPr>
            <p:ph type="ftr" sz="quarter" idx="11"/>
          </p:nvPr>
        </p:nvSpPr>
        <p:spPr/>
        <p:txBody>
          <a:bodyPr/>
          <a:lstStyle/>
          <a:p>
            <a:r>
              <a:rPr lang="en-US"/>
              <a:t>Dan Green ceremony, 2018</a:t>
            </a:r>
          </a:p>
        </p:txBody>
      </p:sp>
      <p:sp>
        <p:nvSpPr>
          <p:cNvPr id="4" name="Slide Number Placeholder 3">
            <a:extLst>
              <a:ext uri="{FF2B5EF4-FFF2-40B4-BE49-F238E27FC236}">
                <a16:creationId xmlns:a16="http://schemas.microsoft.com/office/drawing/2014/main" id="{41B895AB-8DBE-4CA6-90F6-42425FA3CFD8}"/>
              </a:ext>
            </a:extLst>
          </p:cNvPr>
          <p:cNvSpPr>
            <a:spLocks noGrp="1"/>
          </p:cNvSpPr>
          <p:nvPr>
            <p:ph type="sldNum" sz="quarter" idx="12"/>
          </p:nvPr>
        </p:nvSpPr>
        <p:spPr/>
        <p:txBody>
          <a:bodyPr/>
          <a:lstStyle/>
          <a:p>
            <a:fld id="{CD72701D-970D-40E8-B6DF-03238B3E7D54}" type="slidenum">
              <a:rPr lang="en-US" smtClean="0"/>
              <a:t>14</a:t>
            </a:fld>
            <a:endParaRPr lang="en-US"/>
          </a:p>
        </p:txBody>
      </p:sp>
    </p:spTree>
    <p:extLst>
      <p:ext uri="{BB962C8B-B14F-4D97-AF65-F5344CB8AC3E}">
        <p14:creationId xmlns:p14="http://schemas.microsoft.com/office/powerpoint/2010/main" val="309367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98D4B-825A-45A5-844A-63BB6C1AAB00}"/>
              </a:ext>
            </a:extLst>
          </p:cNvPr>
          <p:cNvSpPr>
            <a:spLocks noGrp="1"/>
          </p:cNvSpPr>
          <p:nvPr>
            <p:ph type="title"/>
          </p:nvPr>
        </p:nvSpPr>
        <p:spPr>
          <a:ln>
            <a:solidFill>
              <a:srgbClr val="FF0000"/>
            </a:solidFill>
          </a:ln>
        </p:spPr>
        <p:txBody>
          <a:bodyPr>
            <a:normAutofit/>
          </a:bodyPr>
          <a:lstStyle/>
          <a:p>
            <a:pPr algn="ctr"/>
            <a:r>
              <a:rPr lang="en-US" sz="3600" b="1" dirty="0">
                <a:solidFill>
                  <a:srgbClr val="FF0000"/>
                </a:solidFill>
              </a:rPr>
              <a:t>Elements of the PSB counter </a:t>
            </a:r>
            <a:r>
              <a:rPr lang="en-US" sz="3600" b="1" dirty="0" err="1">
                <a:solidFill>
                  <a:srgbClr val="FF0000"/>
                </a:solidFill>
              </a:rPr>
              <a:t>hodoscopes</a:t>
            </a:r>
            <a:r>
              <a:rPr lang="en-US" sz="3600" b="1" dirty="0">
                <a:solidFill>
                  <a:srgbClr val="FF0000"/>
                </a:solidFill>
              </a:rPr>
              <a:t> </a:t>
            </a:r>
          </a:p>
        </p:txBody>
      </p:sp>
      <p:sp>
        <p:nvSpPr>
          <p:cNvPr id="3" name="Date Placeholder 2">
            <a:extLst>
              <a:ext uri="{FF2B5EF4-FFF2-40B4-BE49-F238E27FC236}">
                <a16:creationId xmlns:a16="http://schemas.microsoft.com/office/drawing/2014/main" id="{725D2FE2-6B23-4FB5-A4F0-425F1F783E40}"/>
              </a:ext>
            </a:extLst>
          </p:cNvPr>
          <p:cNvSpPr>
            <a:spLocks noGrp="1"/>
          </p:cNvSpPr>
          <p:nvPr>
            <p:ph type="dt" sz="half" idx="10"/>
          </p:nvPr>
        </p:nvSpPr>
        <p:spPr/>
        <p:txBody>
          <a:bodyPr/>
          <a:lstStyle/>
          <a:p>
            <a:fld id="{B4C33927-E1C5-41B4-849A-637DBB8B29A5}" type="datetime1">
              <a:rPr lang="en-US" smtClean="0"/>
              <a:t>10/18/2018</a:t>
            </a:fld>
            <a:endParaRPr lang="en-US"/>
          </a:p>
        </p:txBody>
      </p:sp>
      <p:sp>
        <p:nvSpPr>
          <p:cNvPr id="4" name="Footer Placeholder 3">
            <a:extLst>
              <a:ext uri="{FF2B5EF4-FFF2-40B4-BE49-F238E27FC236}">
                <a16:creationId xmlns:a16="http://schemas.microsoft.com/office/drawing/2014/main" id="{1A9F8E41-8ECF-4E43-8F3B-603B971E0440}"/>
              </a:ext>
            </a:extLst>
          </p:cNvPr>
          <p:cNvSpPr>
            <a:spLocks noGrp="1"/>
          </p:cNvSpPr>
          <p:nvPr>
            <p:ph type="ftr" sz="quarter" idx="11"/>
          </p:nvPr>
        </p:nvSpPr>
        <p:spPr/>
        <p:txBody>
          <a:bodyPr/>
          <a:lstStyle/>
          <a:p>
            <a:r>
              <a:rPr lang="en-US"/>
              <a:t>Dan Green ceremony, 2018</a:t>
            </a:r>
          </a:p>
        </p:txBody>
      </p:sp>
      <p:sp>
        <p:nvSpPr>
          <p:cNvPr id="5" name="Slide Number Placeholder 4">
            <a:extLst>
              <a:ext uri="{FF2B5EF4-FFF2-40B4-BE49-F238E27FC236}">
                <a16:creationId xmlns:a16="http://schemas.microsoft.com/office/drawing/2014/main" id="{370ACCCB-2E6D-4AEF-A55C-589B4DD40B38}"/>
              </a:ext>
            </a:extLst>
          </p:cNvPr>
          <p:cNvSpPr>
            <a:spLocks noGrp="1"/>
          </p:cNvSpPr>
          <p:nvPr>
            <p:ph type="sldNum" sz="quarter" idx="12"/>
          </p:nvPr>
        </p:nvSpPr>
        <p:spPr/>
        <p:txBody>
          <a:bodyPr/>
          <a:lstStyle/>
          <a:p>
            <a:fld id="{CD72701D-970D-40E8-B6DF-03238B3E7D54}" type="slidenum">
              <a:rPr lang="en-US" smtClean="0"/>
              <a:t>15</a:t>
            </a:fld>
            <a:endParaRPr lang="en-US"/>
          </a:p>
        </p:txBody>
      </p:sp>
      <p:pic>
        <p:nvPicPr>
          <p:cNvPr id="6" name="Picture 3" descr="\\cdfserver1\CDFUsers\giorgiob\Pisa-Stony Brook hodoscopes.tif">
            <a:extLst>
              <a:ext uri="{FF2B5EF4-FFF2-40B4-BE49-F238E27FC236}">
                <a16:creationId xmlns:a16="http://schemas.microsoft.com/office/drawing/2014/main" id="{8BB46AA3-54DF-45E4-B1A6-13080E72D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8249" y="1846073"/>
            <a:ext cx="6550701" cy="464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62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a:extLst>
              <a:ext uri="{FF2B5EF4-FFF2-40B4-BE49-F238E27FC236}">
                <a16:creationId xmlns:a16="http://schemas.microsoft.com/office/drawing/2014/main" id="{0E09AC13-C24D-475B-A17E-6F6825769417}"/>
              </a:ext>
            </a:extLst>
          </p:cNvPr>
          <p:cNvSpPr>
            <a:spLocks noGrp="1" noChangeArrowheads="1"/>
          </p:cNvSpPr>
          <p:nvPr>
            <p:ph type="title"/>
          </p:nvPr>
        </p:nvSpPr>
        <p:spPr>
          <a:xfrm>
            <a:off x="2209800" y="304800"/>
            <a:ext cx="7772400" cy="1143000"/>
          </a:xfrm>
          <a:ln>
            <a:solidFill>
              <a:srgbClr val="A50021"/>
            </a:solidFill>
            <a:miter lim="800000"/>
            <a:headEnd/>
            <a:tailEnd/>
          </a:ln>
        </p:spPr>
        <p:txBody>
          <a:bodyPr/>
          <a:lstStyle/>
          <a:p>
            <a:pPr algn="ctr"/>
            <a:r>
              <a:rPr lang="en-US" altLang="en-US" sz="2800" b="1" dirty="0">
                <a:solidFill>
                  <a:srgbClr val="C00000"/>
                </a:solidFill>
              </a:rPr>
              <a:t>The R801 detector</a:t>
            </a:r>
            <a:endParaRPr lang="en-US" altLang="en-US" dirty="0">
              <a:solidFill>
                <a:srgbClr val="C00000"/>
              </a:solidFill>
            </a:endParaRPr>
          </a:p>
        </p:txBody>
      </p:sp>
      <p:graphicFrame>
        <p:nvGraphicFramePr>
          <p:cNvPr id="556035" name="Object 3">
            <a:extLst>
              <a:ext uri="{FF2B5EF4-FFF2-40B4-BE49-F238E27FC236}">
                <a16:creationId xmlns:a16="http://schemas.microsoft.com/office/drawing/2014/main" id="{8758EF28-994C-40A2-B9BF-D236699F1054}"/>
              </a:ext>
            </a:extLst>
          </p:cNvPr>
          <p:cNvGraphicFramePr>
            <a:graphicFrameLocks noChangeAspect="1"/>
          </p:cNvGraphicFramePr>
          <p:nvPr>
            <p:extLst>
              <p:ext uri="{D42A27DB-BD31-4B8C-83A1-F6EECF244321}">
                <p14:modId xmlns:p14="http://schemas.microsoft.com/office/powerpoint/2010/main" val="547811427"/>
              </p:ext>
            </p:extLst>
          </p:nvPr>
        </p:nvGraphicFramePr>
        <p:xfrm>
          <a:off x="838200" y="1597027"/>
          <a:ext cx="5838371" cy="4667748"/>
        </p:xfrm>
        <a:graphic>
          <a:graphicData uri="http://schemas.openxmlformats.org/presentationml/2006/ole">
            <mc:AlternateContent xmlns:mc="http://schemas.openxmlformats.org/markup-compatibility/2006">
              <mc:Choice xmlns:v="urn:schemas-microsoft-com:vml" Requires="v">
                <p:oleObj spid="_x0000_s15388" name="Bitmap Image" r:id="rId3" imgW="16190476" imgH="12942857" progId="Paint.Picture">
                  <p:embed/>
                </p:oleObj>
              </mc:Choice>
              <mc:Fallback>
                <p:oleObj name="Bitmap Image" r:id="rId3" imgW="16190476" imgH="12942857" progId="Paint.Picture">
                  <p:embed/>
                  <p:pic>
                    <p:nvPicPr>
                      <p:cNvPr id="556035" name="Object 3">
                        <a:extLst>
                          <a:ext uri="{FF2B5EF4-FFF2-40B4-BE49-F238E27FC236}">
                            <a16:creationId xmlns:a16="http://schemas.microsoft.com/office/drawing/2014/main" id="{8758EF28-994C-40A2-B9BF-D236699F1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597027"/>
                        <a:ext cx="5838371" cy="4667748"/>
                      </a:xfrm>
                      <a:prstGeom prst="rect">
                        <a:avLst/>
                      </a:prstGeom>
                      <a:noFill/>
                      <a:ln>
                        <a:noFill/>
                      </a:ln>
                      <a:effectLst/>
                      <a:extLst/>
                    </p:spPr>
                  </p:pic>
                </p:oleObj>
              </mc:Fallback>
            </mc:AlternateContent>
          </a:graphicData>
        </a:graphic>
      </p:graphicFrame>
      <p:sp>
        <p:nvSpPr>
          <p:cNvPr id="6" name="TextBox 5">
            <a:extLst>
              <a:ext uri="{FF2B5EF4-FFF2-40B4-BE49-F238E27FC236}">
                <a16:creationId xmlns:a16="http://schemas.microsoft.com/office/drawing/2014/main" id="{14FD4107-6712-4F7A-86CA-AF028CFA1E8D}"/>
              </a:ext>
            </a:extLst>
          </p:cNvPr>
          <p:cNvSpPr txBox="1"/>
          <p:nvPr/>
        </p:nvSpPr>
        <p:spPr>
          <a:xfrm>
            <a:off x="7395483" y="1890033"/>
            <a:ext cx="4491717" cy="2554545"/>
          </a:xfrm>
          <a:prstGeom prst="rect">
            <a:avLst/>
          </a:prstGeom>
          <a:noFill/>
        </p:spPr>
        <p:txBody>
          <a:bodyPr wrap="square" rtlCol="0">
            <a:spAutoFit/>
          </a:bodyPr>
          <a:lstStyle/>
          <a:p>
            <a:r>
              <a:rPr lang="en-US" sz="3200" dirty="0"/>
              <a:t>The first approved experiment at the ISR.</a:t>
            </a:r>
          </a:p>
          <a:p>
            <a:endParaRPr lang="en-US" sz="3200" dirty="0"/>
          </a:p>
          <a:p>
            <a:r>
              <a:rPr lang="en-US" sz="3200" dirty="0"/>
              <a:t>The first 4</a:t>
            </a:r>
            <a:r>
              <a:rPr lang="el-GR" sz="3200" dirty="0"/>
              <a:t>π</a:t>
            </a:r>
            <a:r>
              <a:rPr lang="en-US" sz="3200" dirty="0"/>
              <a:t> detector at a hadron collider.</a:t>
            </a:r>
          </a:p>
        </p:txBody>
      </p:sp>
      <p:sp>
        <p:nvSpPr>
          <p:cNvPr id="2" name="Date Placeholder 1">
            <a:extLst>
              <a:ext uri="{FF2B5EF4-FFF2-40B4-BE49-F238E27FC236}">
                <a16:creationId xmlns:a16="http://schemas.microsoft.com/office/drawing/2014/main" id="{C3E29FEC-D005-4A1C-9C39-ACE7411879B8}"/>
              </a:ext>
            </a:extLst>
          </p:cNvPr>
          <p:cNvSpPr>
            <a:spLocks noGrp="1"/>
          </p:cNvSpPr>
          <p:nvPr>
            <p:ph type="dt" sz="half" idx="10"/>
          </p:nvPr>
        </p:nvSpPr>
        <p:spPr/>
        <p:txBody>
          <a:bodyPr/>
          <a:lstStyle/>
          <a:p>
            <a:fld id="{0D52D6B0-3FF8-4C7B-8E7C-F0F18CDFC1F8}" type="datetime1">
              <a:rPr lang="en-US" smtClean="0"/>
              <a:t>10/18/2018</a:t>
            </a:fld>
            <a:endParaRPr lang="en-US"/>
          </a:p>
        </p:txBody>
      </p:sp>
      <p:sp>
        <p:nvSpPr>
          <p:cNvPr id="3" name="Footer Placeholder 2">
            <a:extLst>
              <a:ext uri="{FF2B5EF4-FFF2-40B4-BE49-F238E27FC236}">
                <a16:creationId xmlns:a16="http://schemas.microsoft.com/office/drawing/2014/main" id="{5E35AE46-5B59-4987-8BBB-EE434D0472A9}"/>
              </a:ext>
            </a:extLst>
          </p:cNvPr>
          <p:cNvSpPr>
            <a:spLocks noGrp="1"/>
          </p:cNvSpPr>
          <p:nvPr>
            <p:ph type="ftr" sz="quarter" idx="11"/>
          </p:nvPr>
        </p:nvSpPr>
        <p:spPr/>
        <p:txBody>
          <a:bodyPr/>
          <a:lstStyle/>
          <a:p>
            <a:r>
              <a:rPr lang="en-US"/>
              <a:t>Dan Green ceremony, 2018</a:t>
            </a:r>
          </a:p>
        </p:txBody>
      </p:sp>
      <p:sp>
        <p:nvSpPr>
          <p:cNvPr id="4" name="Slide Number Placeholder 3">
            <a:extLst>
              <a:ext uri="{FF2B5EF4-FFF2-40B4-BE49-F238E27FC236}">
                <a16:creationId xmlns:a16="http://schemas.microsoft.com/office/drawing/2014/main" id="{61941BD5-F28E-4A1D-8A34-43173B8A8264}"/>
              </a:ext>
            </a:extLst>
          </p:cNvPr>
          <p:cNvSpPr>
            <a:spLocks noGrp="1"/>
          </p:cNvSpPr>
          <p:nvPr>
            <p:ph type="sldNum" sz="quarter" idx="12"/>
          </p:nvPr>
        </p:nvSpPr>
        <p:spPr/>
        <p:txBody>
          <a:bodyPr/>
          <a:lstStyle/>
          <a:p>
            <a:fld id="{CD72701D-970D-40E8-B6DF-03238B3E7D54}" type="slidenum">
              <a:rPr lang="en-US" smtClean="0"/>
              <a:t>16</a:t>
            </a:fld>
            <a:endParaRPr lang="en-US"/>
          </a:p>
        </p:txBody>
      </p:sp>
    </p:spTree>
    <p:extLst>
      <p:ext uri="{BB962C8B-B14F-4D97-AF65-F5344CB8AC3E}">
        <p14:creationId xmlns:p14="http://schemas.microsoft.com/office/powerpoint/2010/main" val="912857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4185-942D-4055-8E12-9121A4A7308C}"/>
              </a:ext>
            </a:extLst>
          </p:cNvPr>
          <p:cNvSpPr>
            <a:spLocks noGrp="1"/>
          </p:cNvSpPr>
          <p:nvPr>
            <p:ph type="title"/>
          </p:nvPr>
        </p:nvSpPr>
        <p:spPr>
          <a:ln>
            <a:solidFill>
              <a:srgbClr val="FF0000"/>
            </a:solidFill>
          </a:ln>
        </p:spPr>
        <p:txBody>
          <a:bodyPr>
            <a:normAutofit/>
          </a:bodyPr>
          <a:lstStyle/>
          <a:p>
            <a:pPr algn="ctr"/>
            <a:r>
              <a:rPr lang="en-US" sz="3200" b="1" dirty="0">
                <a:solidFill>
                  <a:srgbClr val="C00000"/>
                </a:solidFill>
              </a:rPr>
              <a:t>Total event rate in Pisa-Stony Brook</a:t>
            </a:r>
          </a:p>
        </p:txBody>
      </p:sp>
      <p:sp>
        <p:nvSpPr>
          <p:cNvPr id="3" name="TextBox 2">
            <a:extLst>
              <a:ext uri="{FF2B5EF4-FFF2-40B4-BE49-F238E27FC236}">
                <a16:creationId xmlns:a16="http://schemas.microsoft.com/office/drawing/2014/main" id="{261F3317-8923-4810-9C10-C6494B4FC1B4}"/>
              </a:ext>
            </a:extLst>
          </p:cNvPr>
          <p:cNvSpPr txBox="1"/>
          <p:nvPr/>
        </p:nvSpPr>
        <p:spPr>
          <a:xfrm>
            <a:off x="838200" y="1944914"/>
            <a:ext cx="10515600" cy="4401205"/>
          </a:xfrm>
          <a:prstGeom prst="rect">
            <a:avLst/>
          </a:prstGeom>
          <a:noFill/>
        </p:spPr>
        <p:txBody>
          <a:bodyPr wrap="square" rtlCol="0">
            <a:spAutoFit/>
          </a:bodyPr>
          <a:lstStyle/>
          <a:p>
            <a:r>
              <a:rPr lang="en-US" sz="2800" dirty="0"/>
              <a:t>The detector counters were shaped as </a:t>
            </a:r>
            <a:r>
              <a:rPr lang="el-GR" sz="2800" dirty="0"/>
              <a:t>θ</a:t>
            </a:r>
            <a:r>
              <a:rPr lang="en-US" sz="2800" dirty="0"/>
              <a:t>-bins to allow extrapolating the rate of events lost at small and at large angles. The interaction rate was measured by the left-right and the side-center coincidence rates. </a:t>
            </a:r>
          </a:p>
          <a:p>
            <a:endParaRPr lang="en-US" sz="2800" dirty="0"/>
          </a:p>
          <a:p>
            <a:r>
              <a:rPr lang="en-US" sz="2800" dirty="0"/>
              <a:t>The loss at large angles was found to be negligible. </a:t>
            </a:r>
          </a:p>
          <a:p>
            <a:endParaRPr lang="en-US" sz="2800" dirty="0"/>
          </a:p>
          <a:p>
            <a:r>
              <a:rPr lang="en-US" sz="2800" dirty="0"/>
              <a:t>At small angles the loss of elastic and inelastic events was found  by extrapolation to be ~ 2%. </a:t>
            </a:r>
          </a:p>
          <a:p>
            <a:endParaRPr lang="en-US" sz="2800" dirty="0"/>
          </a:p>
          <a:p>
            <a:r>
              <a:rPr lang="en-US" sz="2800" dirty="0"/>
              <a:t>The total systematic error was &lt; 2%.</a:t>
            </a:r>
          </a:p>
        </p:txBody>
      </p:sp>
      <p:sp>
        <p:nvSpPr>
          <p:cNvPr id="4" name="Date Placeholder 3">
            <a:extLst>
              <a:ext uri="{FF2B5EF4-FFF2-40B4-BE49-F238E27FC236}">
                <a16:creationId xmlns:a16="http://schemas.microsoft.com/office/drawing/2014/main" id="{2BC02CF2-0933-4553-AEC3-DD2EEBB83230}"/>
              </a:ext>
            </a:extLst>
          </p:cNvPr>
          <p:cNvSpPr>
            <a:spLocks noGrp="1"/>
          </p:cNvSpPr>
          <p:nvPr>
            <p:ph type="dt" sz="half" idx="10"/>
          </p:nvPr>
        </p:nvSpPr>
        <p:spPr/>
        <p:txBody>
          <a:bodyPr/>
          <a:lstStyle/>
          <a:p>
            <a:fld id="{BBFFFE90-2021-49E7-A7FF-AE7D11BF40BC}" type="datetime1">
              <a:rPr lang="en-US" smtClean="0"/>
              <a:t>10/18/2018</a:t>
            </a:fld>
            <a:endParaRPr lang="en-US"/>
          </a:p>
        </p:txBody>
      </p:sp>
      <p:sp>
        <p:nvSpPr>
          <p:cNvPr id="5" name="Footer Placeholder 4">
            <a:extLst>
              <a:ext uri="{FF2B5EF4-FFF2-40B4-BE49-F238E27FC236}">
                <a16:creationId xmlns:a16="http://schemas.microsoft.com/office/drawing/2014/main" id="{A69DB4B6-C746-47D7-9FCF-449D2C5E1BF5}"/>
              </a:ext>
            </a:extLst>
          </p:cNvPr>
          <p:cNvSpPr>
            <a:spLocks noGrp="1"/>
          </p:cNvSpPr>
          <p:nvPr>
            <p:ph type="ftr" sz="quarter" idx="11"/>
          </p:nvPr>
        </p:nvSpPr>
        <p:spPr/>
        <p:txBody>
          <a:bodyPr/>
          <a:lstStyle/>
          <a:p>
            <a:r>
              <a:rPr lang="en-US"/>
              <a:t>Dan Green ceremony, 2018</a:t>
            </a:r>
          </a:p>
        </p:txBody>
      </p:sp>
      <p:sp>
        <p:nvSpPr>
          <p:cNvPr id="6" name="Slide Number Placeholder 5">
            <a:extLst>
              <a:ext uri="{FF2B5EF4-FFF2-40B4-BE49-F238E27FC236}">
                <a16:creationId xmlns:a16="http://schemas.microsoft.com/office/drawing/2014/main" id="{7D7B9229-82D6-4E7C-AB64-D339CB170492}"/>
              </a:ext>
            </a:extLst>
          </p:cNvPr>
          <p:cNvSpPr>
            <a:spLocks noGrp="1"/>
          </p:cNvSpPr>
          <p:nvPr>
            <p:ph type="sldNum" sz="quarter" idx="12"/>
          </p:nvPr>
        </p:nvSpPr>
        <p:spPr/>
        <p:txBody>
          <a:bodyPr/>
          <a:lstStyle/>
          <a:p>
            <a:fld id="{CD72701D-970D-40E8-B6DF-03238B3E7D54}" type="slidenum">
              <a:rPr lang="en-US" smtClean="0"/>
              <a:t>17</a:t>
            </a:fld>
            <a:endParaRPr lang="en-US"/>
          </a:p>
        </p:txBody>
      </p:sp>
    </p:spTree>
    <p:extLst>
      <p:ext uri="{BB962C8B-B14F-4D97-AF65-F5344CB8AC3E}">
        <p14:creationId xmlns:p14="http://schemas.microsoft.com/office/powerpoint/2010/main" val="2427306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Slide Number Placeholder 4">
            <a:extLst>
              <a:ext uri="{FF2B5EF4-FFF2-40B4-BE49-F238E27FC236}">
                <a16:creationId xmlns:a16="http://schemas.microsoft.com/office/drawing/2014/main" id="{225181D3-7D1D-4481-A422-9751D52D96F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2360D40-F406-4FCF-A662-8A842951DEC9}" type="slidenum">
              <a:rPr lang="en-US" altLang="en-US">
                <a:solidFill>
                  <a:srgbClr val="898989"/>
                </a:solidFill>
                <a:latin typeface="Calibri" panose="020F0502020204030204" pitchFamily="34" charset="0"/>
              </a:rPr>
              <a:pPr eaLnBrk="1" hangingPunct="1"/>
              <a:t>18</a:t>
            </a:fld>
            <a:endParaRPr lang="en-US" altLang="en-US">
              <a:solidFill>
                <a:srgbClr val="898989"/>
              </a:solidFill>
              <a:latin typeface="Calibri" panose="020F0502020204030204" pitchFamily="34" charset="0"/>
            </a:endParaRPr>
          </a:p>
        </p:txBody>
      </p:sp>
      <p:sp>
        <p:nvSpPr>
          <p:cNvPr id="15364" name="Rectangle 2">
            <a:extLst>
              <a:ext uri="{FF2B5EF4-FFF2-40B4-BE49-F238E27FC236}">
                <a16:creationId xmlns:a16="http://schemas.microsoft.com/office/drawing/2014/main" id="{188AF1A6-2C80-42C5-B890-37846C43DF03}"/>
              </a:ext>
            </a:extLst>
          </p:cNvPr>
          <p:cNvSpPr>
            <a:spLocks noGrp="1" noChangeArrowheads="1"/>
          </p:cNvSpPr>
          <p:nvPr>
            <p:ph type="title"/>
          </p:nvPr>
        </p:nvSpPr>
        <p:spPr>
          <a:xfrm>
            <a:off x="2209800" y="228600"/>
            <a:ext cx="7772400" cy="1066800"/>
          </a:xfrm>
          <a:ln>
            <a:solidFill>
              <a:srgbClr val="CC0000"/>
            </a:solidFill>
            <a:miter lim="800000"/>
            <a:headEnd/>
            <a:tailEnd/>
          </a:ln>
        </p:spPr>
        <p:txBody>
          <a:bodyPr>
            <a:normAutofit/>
          </a:bodyPr>
          <a:lstStyle/>
          <a:p>
            <a:pPr algn="ctr" eaLnBrk="1" hangingPunct="1"/>
            <a:r>
              <a:rPr lang="en-US" altLang="en-US" sz="3200" b="1" dirty="0">
                <a:solidFill>
                  <a:srgbClr val="CC0000"/>
                </a:solidFill>
              </a:rPr>
              <a:t>ISR</a:t>
            </a:r>
            <a:r>
              <a:rPr lang="en-US" altLang="en-US" sz="3200" b="1" dirty="0"/>
              <a:t> </a:t>
            </a:r>
            <a:r>
              <a:rPr lang="en-US" altLang="en-US" sz="3200" b="1" dirty="0">
                <a:solidFill>
                  <a:srgbClr val="CC0000"/>
                </a:solidFill>
              </a:rPr>
              <a:t>luminosity</a:t>
            </a:r>
          </a:p>
        </p:txBody>
      </p:sp>
      <p:pic>
        <p:nvPicPr>
          <p:cNvPr id="15365" name="Picture 3" descr="C:\Documents and Settings\tdpc160\Desktop\ISR event source.tif">
            <a:extLst>
              <a:ext uri="{FF2B5EF4-FFF2-40B4-BE49-F238E27FC236}">
                <a16:creationId xmlns:a16="http://schemas.microsoft.com/office/drawing/2014/main" id="{BC3F4CE6-0198-4298-821F-02F8DF182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447801"/>
            <a:ext cx="39624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362" name="Object 2050">
            <a:extLst>
              <a:ext uri="{FF2B5EF4-FFF2-40B4-BE49-F238E27FC236}">
                <a16:creationId xmlns:a16="http://schemas.microsoft.com/office/drawing/2014/main" id="{CCDC451D-E98B-470F-91E9-E0C9D05599E9}"/>
              </a:ext>
            </a:extLst>
          </p:cNvPr>
          <p:cNvGraphicFramePr>
            <a:graphicFrameLocks noChangeAspect="1"/>
          </p:cNvGraphicFramePr>
          <p:nvPr>
            <p:extLst>
              <p:ext uri="{D42A27DB-BD31-4B8C-83A1-F6EECF244321}">
                <p14:modId xmlns:p14="http://schemas.microsoft.com/office/powerpoint/2010/main" val="1759268707"/>
              </p:ext>
            </p:extLst>
          </p:nvPr>
        </p:nvGraphicFramePr>
        <p:xfrm>
          <a:off x="2438400" y="3564572"/>
          <a:ext cx="4999038" cy="1203325"/>
        </p:xfrm>
        <a:graphic>
          <a:graphicData uri="http://schemas.openxmlformats.org/presentationml/2006/ole">
            <mc:AlternateContent xmlns:mc="http://schemas.openxmlformats.org/markup-compatibility/2006">
              <mc:Choice xmlns:v="urn:schemas-microsoft-com:vml" Requires="v">
                <p:oleObj spid="_x0000_s12314" name="Equation" r:id="rId4" imgW="2743200" imgH="660240" progId="Equation.3">
                  <p:embed/>
                </p:oleObj>
              </mc:Choice>
              <mc:Fallback>
                <p:oleObj name="Equation" r:id="rId4" imgW="2743200" imgH="660240" progId="Equation.3">
                  <p:embed/>
                  <p:pic>
                    <p:nvPicPr>
                      <p:cNvPr id="15362" name="Object 2050">
                        <a:extLst>
                          <a:ext uri="{FF2B5EF4-FFF2-40B4-BE49-F238E27FC236}">
                            <a16:creationId xmlns:a16="http://schemas.microsoft.com/office/drawing/2014/main" id="{CCDC451D-E98B-470F-91E9-E0C9D05599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564572"/>
                        <a:ext cx="4999038" cy="1203325"/>
                      </a:xfrm>
                      <a:prstGeom prst="rect">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6" name="Rectangle 8">
            <a:extLst>
              <a:ext uri="{FF2B5EF4-FFF2-40B4-BE49-F238E27FC236}">
                <a16:creationId xmlns:a16="http://schemas.microsoft.com/office/drawing/2014/main" id="{D6382FA6-A213-40AB-AAAF-8EB11A38450C}"/>
              </a:ext>
            </a:extLst>
          </p:cNvPr>
          <p:cNvSpPr>
            <a:spLocks noChangeArrowheads="1"/>
          </p:cNvSpPr>
          <p:nvPr/>
        </p:nvSpPr>
        <p:spPr bwMode="auto">
          <a:xfrm>
            <a:off x="1828800" y="5360989"/>
            <a:ext cx="8077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dirty="0"/>
              <a:t>N</a:t>
            </a:r>
            <a:r>
              <a:rPr lang="en-US" altLang="en-US" sz="2000" baseline="-25000" dirty="0"/>
              <a:t>1</a:t>
            </a:r>
            <a:r>
              <a:rPr lang="en-US" altLang="en-US" sz="2000" dirty="0"/>
              <a:t>, N</a:t>
            </a:r>
            <a:r>
              <a:rPr lang="en-US" altLang="en-US" sz="2000" baseline="-25000" dirty="0"/>
              <a:t>2</a:t>
            </a:r>
            <a:r>
              <a:rPr lang="en-US" altLang="en-US" sz="2000" dirty="0"/>
              <a:t> stored beam protons, </a:t>
            </a:r>
            <a:r>
              <a:rPr lang="en-US" altLang="en-US" sz="2000" dirty="0">
                <a:latin typeface="Calibri" panose="020F0502020204030204" pitchFamily="34" charset="0"/>
                <a:ea typeface="Calibri" panose="020F0502020204030204" pitchFamily="34" charset="0"/>
                <a:cs typeface="Times New Roman" panose="02020603050405020304" pitchFamily="18" charset="0"/>
              </a:rPr>
              <a:t>I</a:t>
            </a:r>
            <a:r>
              <a:rPr lang="en-US" altLang="en-US" sz="2000" baseline="-30000" dirty="0">
                <a:latin typeface="Calibri" panose="020F0502020204030204" pitchFamily="34" charset="0"/>
                <a:ea typeface="Calibri" panose="020F0502020204030204" pitchFamily="34" charset="0"/>
                <a:cs typeface="Times New Roman" panose="02020603050405020304" pitchFamily="18" charset="0"/>
              </a:rPr>
              <a:t>1, </a:t>
            </a:r>
            <a:r>
              <a:rPr lang="en-US" altLang="en-US" sz="2000" dirty="0">
                <a:latin typeface="Calibri" panose="020F0502020204030204" pitchFamily="34" charset="0"/>
                <a:ea typeface="Calibri" panose="020F0502020204030204" pitchFamily="34" charset="0"/>
                <a:cs typeface="Times New Roman" panose="02020603050405020304" pitchFamily="18" charset="0"/>
              </a:rPr>
              <a:t>I</a:t>
            </a:r>
            <a:r>
              <a:rPr lang="en-US" altLang="en-US" sz="2000" baseline="-30000" dirty="0">
                <a:latin typeface="Calibri" panose="020F0502020204030204" pitchFamily="34" charset="0"/>
                <a:ea typeface="Calibri" panose="020F0502020204030204" pitchFamily="34" charset="0"/>
                <a:cs typeface="Times New Roman" panose="02020603050405020304" pitchFamily="18" charset="0"/>
              </a:rPr>
              <a:t>2 </a:t>
            </a:r>
            <a:r>
              <a:rPr lang="en-US" altLang="en-US" sz="2000" dirty="0"/>
              <a:t> stored beam currents, ρ</a:t>
            </a:r>
            <a:r>
              <a:rPr lang="en-US" altLang="en-US" sz="2000" baseline="-25000" dirty="0"/>
              <a:t>1</a:t>
            </a:r>
            <a:r>
              <a:rPr lang="en-US" altLang="en-US" sz="2000" dirty="0"/>
              <a:t>(z), ρ</a:t>
            </a:r>
            <a:r>
              <a:rPr lang="en-US" altLang="en-US" sz="2000" baseline="-25000" dirty="0"/>
              <a:t>1</a:t>
            </a:r>
            <a:r>
              <a:rPr lang="en-US" altLang="en-US" sz="2000" dirty="0"/>
              <a:t>(z)  current density in the vertical z direction at the crossing point.</a:t>
            </a:r>
          </a:p>
        </p:txBody>
      </p:sp>
      <p:sp>
        <p:nvSpPr>
          <p:cNvPr id="7" name="Date Placeholder 6">
            <a:extLst>
              <a:ext uri="{FF2B5EF4-FFF2-40B4-BE49-F238E27FC236}">
                <a16:creationId xmlns:a16="http://schemas.microsoft.com/office/drawing/2014/main" id="{6D384704-03A3-4C55-9245-B673B76951DC}"/>
              </a:ext>
            </a:extLst>
          </p:cNvPr>
          <p:cNvSpPr>
            <a:spLocks noGrp="1"/>
          </p:cNvSpPr>
          <p:nvPr>
            <p:ph type="dt" sz="quarter" idx="10"/>
          </p:nvPr>
        </p:nvSpPr>
        <p:spPr/>
        <p:txBody>
          <a:bodyPr/>
          <a:lstStyle/>
          <a:p>
            <a:pPr>
              <a:defRPr/>
            </a:pPr>
            <a:fld id="{FE1CA874-B5A6-4057-B27D-0D5C7C233FCA}" type="datetime1">
              <a:rPr lang="en-US" smtClean="0"/>
              <a:t>10/18/2018</a:t>
            </a:fld>
            <a:endParaRPr lang="en-US"/>
          </a:p>
        </p:txBody>
      </p:sp>
      <p:sp>
        <p:nvSpPr>
          <p:cNvPr id="8" name="Footer Placeholder 7">
            <a:extLst>
              <a:ext uri="{FF2B5EF4-FFF2-40B4-BE49-F238E27FC236}">
                <a16:creationId xmlns:a16="http://schemas.microsoft.com/office/drawing/2014/main" id="{AD066010-364D-47D7-8001-1ED17B4F2B1F}"/>
              </a:ext>
            </a:extLst>
          </p:cNvPr>
          <p:cNvSpPr>
            <a:spLocks noGrp="1"/>
          </p:cNvSpPr>
          <p:nvPr>
            <p:ph type="ftr" sz="quarter" idx="11"/>
          </p:nvPr>
        </p:nvSpPr>
        <p:spPr/>
        <p:txBody>
          <a:bodyPr/>
          <a:lstStyle/>
          <a:p>
            <a:pPr>
              <a:defRPr/>
            </a:pPr>
            <a:r>
              <a:rPr lang="en-US"/>
              <a:t>Dan Green ceremony, 2018</a:t>
            </a:r>
          </a:p>
        </p:txBody>
      </p:sp>
      <p:sp>
        <p:nvSpPr>
          <p:cNvPr id="9" name="TextBox 8">
            <a:extLst>
              <a:ext uri="{FF2B5EF4-FFF2-40B4-BE49-F238E27FC236}">
                <a16:creationId xmlns:a16="http://schemas.microsoft.com/office/drawing/2014/main" id="{005A500B-0B99-48FB-9B5D-AD0E1549D072}"/>
              </a:ext>
            </a:extLst>
          </p:cNvPr>
          <p:cNvSpPr txBox="1"/>
          <p:nvPr/>
        </p:nvSpPr>
        <p:spPr>
          <a:xfrm>
            <a:off x="7783286" y="3517904"/>
            <a:ext cx="3784600" cy="1200329"/>
          </a:xfrm>
          <a:prstGeom prst="rect">
            <a:avLst/>
          </a:prstGeom>
          <a:noFill/>
        </p:spPr>
        <p:txBody>
          <a:bodyPr wrap="square" rtlCol="0">
            <a:spAutoFit/>
          </a:bodyPr>
          <a:lstStyle/>
          <a:p>
            <a:r>
              <a:rPr lang="en-US" sz="2400" dirty="0"/>
              <a:t>L up to 10</a:t>
            </a:r>
            <a:r>
              <a:rPr lang="en-US" sz="2400" baseline="30000" dirty="0"/>
              <a:t>32 </a:t>
            </a:r>
            <a:r>
              <a:rPr lang="en-US" sz="2400" dirty="0"/>
              <a:t> cm</a:t>
            </a:r>
            <a:r>
              <a:rPr lang="en-US" sz="2400" baseline="30000" dirty="0"/>
              <a:t>-2 </a:t>
            </a:r>
            <a:r>
              <a:rPr lang="en-US" sz="2400" dirty="0"/>
              <a:t>s</a:t>
            </a:r>
            <a:r>
              <a:rPr lang="en-US" sz="2400" baseline="30000" dirty="0"/>
              <a:t>-1</a:t>
            </a:r>
          </a:p>
          <a:p>
            <a:r>
              <a:rPr lang="en-US" sz="2400" dirty="0"/>
              <a:t>Over to 20 amps per beam</a:t>
            </a:r>
          </a:p>
          <a:p>
            <a:r>
              <a:rPr lang="en-US" sz="2400" dirty="0"/>
              <a:t>Up to ~ 4x10</a:t>
            </a:r>
            <a:r>
              <a:rPr lang="en-US" sz="2400" baseline="30000" dirty="0"/>
              <a:t>6  </a:t>
            </a:r>
            <a:r>
              <a:rPr lang="en-US" sz="2400" dirty="0"/>
              <a:t>s</a:t>
            </a:r>
            <a:r>
              <a:rPr lang="en-US" sz="2400" baseline="30000" dirty="0"/>
              <a:t>-1</a:t>
            </a:r>
            <a:r>
              <a:rPr lang="en-US" sz="2400" dirty="0"/>
              <a:t> interactions</a:t>
            </a:r>
          </a:p>
        </p:txBody>
      </p:sp>
    </p:spTree>
    <p:extLst>
      <p:ext uri="{BB962C8B-B14F-4D97-AF65-F5344CB8AC3E}">
        <p14:creationId xmlns:p14="http://schemas.microsoft.com/office/powerpoint/2010/main" val="3745821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9E5DB-8436-4263-A836-0B040491AA0A}"/>
              </a:ext>
            </a:extLst>
          </p:cNvPr>
          <p:cNvSpPr>
            <a:spLocks noGrp="1"/>
          </p:cNvSpPr>
          <p:nvPr>
            <p:ph type="title"/>
          </p:nvPr>
        </p:nvSpPr>
        <p:spPr>
          <a:ln>
            <a:solidFill>
              <a:srgbClr val="C00000"/>
            </a:solidFill>
          </a:ln>
        </p:spPr>
        <p:txBody>
          <a:bodyPr rtlCol="0">
            <a:normAutofit fontScale="90000"/>
          </a:bodyPr>
          <a:lstStyle/>
          <a:p>
            <a:pPr algn="ctr">
              <a:defRPr/>
            </a:pPr>
            <a:br>
              <a:rPr lang="en-US" sz="3200" dirty="0"/>
            </a:br>
            <a:r>
              <a:rPr lang="en-US" sz="3600" b="1" dirty="0">
                <a:solidFill>
                  <a:srgbClr val="C00000"/>
                </a:solidFill>
              </a:rPr>
              <a:t>Measuring </a:t>
            </a:r>
            <a:r>
              <a:rPr lang="en-US" sz="3600" b="1" dirty="0" err="1">
                <a:solidFill>
                  <a:srgbClr val="C00000"/>
                </a:solidFill>
              </a:rPr>
              <a:t>h</a:t>
            </a:r>
            <a:r>
              <a:rPr lang="en-US" sz="3600" b="1" baseline="-25000" dirty="0" err="1">
                <a:solidFill>
                  <a:srgbClr val="C00000"/>
                </a:solidFill>
              </a:rPr>
              <a:t>eff</a:t>
            </a:r>
            <a:br>
              <a:rPr lang="en-US" sz="3200" dirty="0"/>
            </a:br>
            <a:r>
              <a:rPr lang="en-US" sz="3200" dirty="0"/>
              <a:t> </a:t>
            </a:r>
          </a:p>
        </p:txBody>
      </p:sp>
      <p:graphicFrame>
        <p:nvGraphicFramePr>
          <p:cNvPr id="16386" name="Object 2048">
            <a:extLst>
              <a:ext uri="{FF2B5EF4-FFF2-40B4-BE49-F238E27FC236}">
                <a16:creationId xmlns:a16="http://schemas.microsoft.com/office/drawing/2014/main" id="{4334F591-7037-46AF-A4E6-BA5E696F2FB9}"/>
              </a:ext>
            </a:extLst>
          </p:cNvPr>
          <p:cNvGraphicFramePr>
            <a:graphicFrameLocks noChangeAspect="1"/>
          </p:cNvGraphicFramePr>
          <p:nvPr/>
        </p:nvGraphicFramePr>
        <p:xfrm>
          <a:off x="3657600" y="2971800"/>
          <a:ext cx="4381500" cy="1555750"/>
        </p:xfrm>
        <a:graphic>
          <a:graphicData uri="http://schemas.openxmlformats.org/presentationml/2006/ole">
            <mc:AlternateContent xmlns:mc="http://schemas.openxmlformats.org/markup-compatibility/2006">
              <mc:Choice xmlns:v="urn:schemas-microsoft-com:vml" Requires="v">
                <p:oleObj spid="_x0000_s13342" name="Equation" r:id="rId3" imgW="1574640" imgH="558720" progId="Equation.3">
                  <p:embed/>
                </p:oleObj>
              </mc:Choice>
              <mc:Fallback>
                <p:oleObj name="Equation" r:id="rId3" imgW="1574640" imgH="558720" progId="Equation.3">
                  <p:embed/>
                  <p:pic>
                    <p:nvPicPr>
                      <p:cNvPr id="16386" name="Object 2048">
                        <a:extLst>
                          <a:ext uri="{FF2B5EF4-FFF2-40B4-BE49-F238E27FC236}">
                            <a16:creationId xmlns:a16="http://schemas.microsoft.com/office/drawing/2014/main" id="{4334F591-7037-46AF-A4E6-BA5E696F2F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971800"/>
                        <a:ext cx="4381500" cy="155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8" name="TextBox 3">
            <a:extLst>
              <a:ext uri="{FF2B5EF4-FFF2-40B4-BE49-F238E27FC236}">
                <a16:creationId xmlns:a16="http://schemas.microsoft.com/office/drawing/2014/main" id="{1BC3E71A-19CA-46EB-AFDC-F28592AA1062}"/>
              </a:ext>
            </a:extLst>
          </p:cNvPr>
          <p:cNvSpPr txBox="1">
            <a:spLocks noChangeArrowheads="1"/>
          </p:cNvSpPr>
          <p:nvPr/>
        </p:nvSpPr>
        <p:spPr bwMode="auto">
          <a:xfrm>
            <a:off x="2209800" y="1828800"/>
            <a:ext cx="7696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Calibri" panose="020F0502020204030204" pitchFamily="34" charset="0"/>
              </a:rPr>
              <a:t>1/</a:t>
            </a:r>
            <a:r>
              <a:rPr lang="en-US" altLang="en-US" sz="2800" i="1" dirty="0" err="1">
                <a:latin typeface="Calibri" panose="020F0502020204030204" pitchFamily="34" charset="0"/>
              </a:rPr>
              <a:t>h</a:t>
            </a:r>
            <a:r>
              <a:rPr lang="en-US" altLang="en-US" sz="2800" i="1" baseline="-25000" dirty="0" err="1">
                <a:latin typeface="Calibri" panose="020F0502020204030204" pitchFamily="34" charset="0"/>
              </a:rPr>
              <a:t>eff</a:t>
            </a:r>
            <a:r>
              <a:rPr lang="en-US" altLang="en-US" sz="2800" i="1" dirty="0">
                <a:latin typeface="Calibri" panose="020F0502020204030204" pitchFamily="34" charset="0"/>
              </a:rPr>
              <a:t> </a:t>
            </a:r>
            <a:r>
              <a:rPr lang="en-US" altLang="en-US" sz="2800" dirty="0">
                <a:latin typeface="Calibri" panose="020F0502020204030204" pitchFamily="34" charset="0"/>
              </a:rPr>
              <a:t>is defined in terms of the vertical densities of the beams:</a:t>
            </a:r>
          </a:p>
        </p:txBody>
      </p:sp>
      <p:sp>
        <p:nvSpPr>
          <p:cNvPr id="3" name="TextBox 2">
            <a:extLst>
              <a:ext uri="{FF2B5EF4-FFF2-40B4-BE49-F238E27FC236}">
                <a16:creationId xmlns:a16="http://schemas.microsoft.com/office/drawing/2014/main" id="{0CC6CBAD-E487-43B1-AD7C-2176FC10AC4F}"/>
              </a:ext>
            </a:extLst>
          </p:cNvPr>
          <p:cNvSpPr txBox="1"/>
          <p:nvPr/>
        </p:nvSpPr>
        <p:spPr>
          <a:xfrm>
            <a:off x="1329871" y="4864040"/>
            <a:ext cx="9788072" cy="1661993"/>
          </a:xfrm>
          <a:prstGeom prst="rect">
            <a:avLst/>
          </a:prstGeom>
          <a:noFill/>
        </p:spPr>
        <p:txBody>
          <a:bodyPr wrap="square" rtlCol="0">
            <a:spAutoFit/>
          </a:bodyPr>
          <a:lstStyle/>
          <a:p>
            <a:pPr algn="ctr"/>
            <a:r>
              <a:rPr lang="en-US" sz="2800" dirty="0"/>
              <a:t> Initial measurements of</a:t>
            </a:r>
            <a:r>
              <a:rPr lang="en-US" sz="2800" i="1" dirty="0"/>
              <a:t> </a:t>
            </a:r>
            <a:r>
              <a:rPr lang="en-US" sz="2800" i="1" dirty="0" err="1"/>
              <a:t>h</a:t>
            </a:r>
            <a:r>
              <a:rPr lang="en-US" sz="2800" i="1" baseline="-25000" dirty="0" err="1"/>
              <a:t>eff</a:t>
            </a:r>
            <a:r>
              <a:rPr lang="en-US" sz="2800" i="1" dirty="0"/>
              <a:t> </a:t>
            </a:r>
            <a:r>
              <a:rPr lang="en-US" sz="2800" dirty="0"/>
              <a:t>were rather inventive:</a:t>
            </a:r>
          </a:p>
          <a:p>
            <a:pPr algn="ctr"/>
            <a:r>
              <a:rPr lang="en-US" sz="2800" dirty="0"/>
              <a:t>sweeping wire method,</a:t>
            </a:r>
          </a:p>
          <a:p>
            <a:pPr algn="ctr"/>
            <a:r>
              <a:rPr lang="en-US" sz="2800" dirty="0"/>
              <a:t>beam-gas method. </a:t>
            </a:r>
          </a:p>
          <a:p>
            <a:endParaRPr lang="en-US" dirty="0"/>
          </a:p>
        </p:txBody>
      </p:sp>
      <p:sp>
        <p:nvSpPr>
          <p:cNvPr id="4" name="Date Placeholder 3">
            <a:extLst>
              <a:ext uri="{FF2B5EF4-FFF2-40B4-BE49-F238E27FC236}">
                <a16:creationId xmlns:a16="http://schemas.microsoft.com/office/drawing/2014/main" id="{5424690A-4C75-4339-BBE4-F7AEBA4BFFBD}"/>
              </a:ext>
            </a:extLst>
          </p:cNvPr>
          <p:cNvSpPr>
            <a:spLocks noGrp="1"/>
          </p:cNvSpPr>
          <p:nvPr>
            <p:ph type="dt" sz="half" idx="10"/>
          </p:nvPr>
        </p:nvSpPr>
        <p:spPr/>
        <p:txBody>
          <a:bodyPr/>
          <a:lstStyle/>
          <a:p>
            <a:fld id="{28A3B435-267B-4477-A3EF-CE0984965402}" type="datetime1">
              <a:rPr lang="en-US" smtClean="0"/>
              <a:t>10/18/2018</a:t>
            </a:fld>
            <a:endParaRPr lang="en-US"/>
          </a:p>
        </p:txBody>
      </p:sp>
      <p:sp>
        <p:nvSpPr>
          <p:cNvPr id="5" name="Footer Placeholder 4">
            <a:extLst>
              <a:ext uri="{FF2B5EF4-FFF2-40B4-BE49-F238E27FC236}">
                <a16:creationId xmlns:a16="http://schemas.microsoft.com/office/drawing/2014/main" id="{7F56C4CC-8EF7-4003-ADE2-467D7E85A545}"/>
              </a:ext>
            </a:extLst>
          </p:cNvPr>
          <p:cNvSpPr>
            <a:spLocks noGrp="1"/>
          </p:cNvSpPr>
          <p:nvPr>
            <p:ph type="ftr" sz="quarter" idx="11"/>
          </p:nvPr>
        </p:nvSpPr>
        <p:spPr/>
        <p:txBody>
          <a:bodyPr/>
          <a:lstStyle/>
          <a:p>
            <a:r>
              <a:rPr lang="en-US"/>
              <a:t>Dan Green ceremony, 2018</a:t>
            </a:r>
          </a:p>
        </p:txBody>
      </p:sp>
      <p:sp>
        <p:nvSpPr>
          <p:cNvPr id="6" name="Slide Number Placeholder 5">
            <a:extLst>
              <a:ext uri="{FF2B5EF4-FFF2-40B4-BE49-F238E27FC236}">
                <a16:creationId xmlns:a16="http://schemas.microsoft.com/office/drawing/2014/main" id="{AA03BE09-1FF1-4BBC-9037-67A9C3F0AAE7}"/>
              </a:ext>
            </a:extLst>
          </p:cNvPr>
          <p:cNvSpPr>
            <a:spLocks noGrp="1"/>
          </p:cNvSpPr>
          <p:nvPr>
            <p:ph type="sldNum" sz="quarter" idx="12"/>
          </p:nvPr>
        </p:nvSpPr>
        <p:spPr/>
        <p:txBody>
          <a:bodyPr/>
          <a:lstStyle/>
          <a:p>
            <a:fld id="{CD72701D-970D-40E8-B6DF-03238B3E7D54}" type="slidenum">
              <a:rPr lang="en-US" smtClean="0"/>
              <a:t>19</a:t>
            </a:fld>
            <a:endParaRPr lang="en-US"/>
          </a:p>
        </p:txBody>
      </p:sp>
    </p:spTree>
    <p:extLst>
      <p:ext uri="{BB962C8B-B14F-4D97-AF65-F5344CB8AC3E}">
        <p14:creationId xmlns:p14="http://schemas.microsoft.com/office/powerpoint/2010/main" val="1211768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4">
            <a:extLst>
              <a:ext uri="{FF2B5EF4-FFF2-40B4-BE49-F238E27FC236}">
                <a16:creationId xmlns:a16="http://schemas.microsoft.com/office/drawing/2014/main" id="{B8DB7D07-7202-4442-BF49-4F7A9633EB1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AD6D41C-4DC3-40DE-9BAE-2BD29A14D030}" type="slidenum">
              <a:rPr lang="en-US" altLang="en-US" sz="1400"/>
              <a:pPr eaLnBrk="1" hangingPunct="1"/>
              <a:t>2</a:t>
            </a:fld>
            <a:endParaRPr lang="en-US" altLang="en-US" sz="1400"/>
          </a:p>
        </p:txBody>
      </p:sp>
      <p:sp>
        <p:nvSpPr>
          <p:cNvPr id="70659" name="Rectangle 1026">
            <a:extLst>
              <a:ext uri="{FF2B5EF4-FFF2-40B4-BE49-F238E27FC236}">
                <a16:creationId xmlns:a16="http://schemas.microsoft.com/office/drawing/2014/main" id="{C3B21E69-74D4-4EF7-8DBE-A92D0FF00FE7}"/>
              </a:ext>
            </a:extLst>
          </p:cNvPr>
          <p:cNvSpPr>
            <a:spLocks noGrp="1" noChangeArrowheads="1"/>
          </p:cNvSpPr>
          <p:nvPr>
            <p:ph type="title"/>
          </p:nvPr>
        </p:nvSpPr>
        <p:spPr>
          <a:xfrm>
            <a:off x="1727199" y="392898"/>
            <a:ext cx="9085943" cy="838200"/>
          </a:xfrm>
          <a:ln>
            <a:solidFill>
              <a:srgbClr val="CC0000"/>
            </a:solidFill>
            <a:miter lim="800000"/>
            <a:headEnd/>
            <a:tailEnd/>
          </a:ln>
        </p:spPr>
        <p:txBody>
          <a:bodyPr>
            <a:normAutofit/>
          </a:bodyPr>
          <a:lstStyle/>
          <a:p>
            <a:pPr algn="ctr" eaLnBrk="1" hangingPunct="1"/>
            <a:r>
              <a:rPr lang="en-US" altLang="en-US" sz="2800" b="1" dirty="0">
                <a:solidFill>
                  <a:srgbClr val="CC0000"/>
                </a:solidFill>
              </a:rPr>
              <a:t>   Hadron physics in the 70`s</a:t>
            </a:r>
          </a:p>
        </p:txBody>
      </p:sp>
      <p:sp>
        <p:nvSpPr>
          <p:cNvPr id="70660" name="Text Box 1027">
            <a:extLst>
              <a:ext uri="{FF2B5EF4-FFF2-40B4-BE49-F238E27FC236}">
                <a16:creationId xmlns:a16="http://schemas.microsoft.com/office/drawing/2014/main" id="{92A6A282-865D-45F8-81AA-73103247D235}"/>
              </a:ext>
            </a:extLst>
          </p:cNvPr>
          <p:cNvSpPr txBox="1">
            <a:spLocks noChangeArrowheads="1"/>
          </p:cNvSpPr>
          <p:nvPr/>
        </p:nvSpPr>
        <p:spPr bwMode="auto">
          <a:xfrm>
            <a:off x="1727198" y="1443841"/>
            <a:ext cx="908594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dirty="0"/>
              <a:t>There was no fundamental theory describing high energy hadron interactions, only phenomenology.</a:t>
            </a:r>
          </a:p>
          <a:p>
            <a:pPr eaLnBrk="1" hangingPunct="1"/>
            <a:endParaRPr lang="en-US" altLang="en-US" sz="2800" dirty="0"/>
          </a:p>
          <a:p>
            <a:pPr eaLnBrk="1" hangingPunct="1"/>
            <a:r>
              <a:rPr lang="en-US" altLang="en-US" sz="2800" dirty="0"/>
              <a:t>Cosmic ray data seemed to indicate that secondary particles produced in hadron interactions were damped in Pt as suggested by thermodynamic models</a:t>
            </a:r>
          </a:p>
          <a:p>
            <a:pPr eaLnBrk="1" hangingPunct="1"/>
            <a:endParaRPr lang="en-US" altLang="en-US" sz="2800" dirty="0"/>
          </a:p>
          <a:p>
            <a:pPr eaLnBrk="1" hangingPunct="1"/>
            <a:r>
              <a:rPr lang="en-US" altLang="en-US" sz="2800" dirty="0"/>
              <a:t>The elastic and total cross sections of protons, kaons, and </a:t>
            </a:r>
            <a:r>
              <a:rPr lang="en-US" altLang="en-US" sz="2800" dirty="0" err="1"/>
              <a:t>pions</a:t>
            </a:r>
            <a:r>
              <a:rPr lang="en-US" altLang="en-US" sz="2800" dirty="0"/>
              <a:t> on protons seemed to approach constant values with increasing energy.</a:t>
            </a:r>
          </a:p>
        </p:txBody>
      </p:sp>
      <p:sp>
        <p:nvSpPr>
          <p:cNvPr id="2" name="Date Placeholder 1">
            <a:extLst>
              <a:ext uri="{FF2B5EF4-FFF2-40B4-BE49-F238E27FC236}">
                <a16:creationId xmlns:a16="http://schemas.microsoft.com/office/drawing/2014/main" id="{578E0883-A9B3-43CC-B48A-E930A105E514}"/>
              </a:ext>
            </a:extLst>
          </p:cNvPr>
          <p:cNvSpPr>
            <a:spLocks noGrp="1"/>
          </p:cNvSpPr>
          <p:nvPr>
            <p:ph type="dt" sz="half" idx="10"/>
          </p:nvPr>
        </p:nvSpPr>
        <p:spPr/>
        <p:txBody>
          <a:bodyPr/>
          <a:lstStyle/>
          <a:p>
            <a:fld id="{5D0F0ED9-F9C0-4BBA-91B5-C66C179648FC}" type="datetime1">
              <a:rPr lang="en-US" smtClean="0"/>
              <a:t>10/18/2018</a:t>
            </a:fld>
            <a:endParaRPr lang="en-US"/>
          </a:p>
        </p:txBody>
      </p:sp>
      <p:sp>
        <p:nvSpPr>
          <p:cNvPr id="3" name="Footer Placeholder 2">
            <a:extLst>
              <a:ext uri="{FF2B5EF4-FFF2-40B4-BE49-F238E27FC236}">
                <a16:creationId xmlns:a16="http://schemas.microsoft.com/office/drawing/2014/main" id="{8A7B64C9-AD62-4206-B453-64A305D1594A}"/>
              </a:ext>
            </a:extLst>
          </p:cNvPr>
          <p:cNvSpPr>
            <a:spLocks noGrp="1"/>
          </p:cNvSpPr>
          <p:nvPr>
            <p:ph type="ftr" sz="quarter" idx="11"/>
          </p:nvPr>
        </p:nvSpPr>
        <p:spPr/>
        <p:txBody>
          <a:bodyPr/>
          <a:lstStyle/>
          <a:p>
            <a:r>
              <a:rPr lang="en-US"/>
              <a:t>Dan Green ceremony, 2018</a:t>
            </a:r>
          </a:p>
        </p:txBody>
      </p:sp>
    </p:spTree>
    <p:extLst>
      <p:ext uri="{BB962C8B-B14F-4D97-AF65-F5344CB8AC3E}">
        <p14:creationId xmlns:p14="http://schemas.microsoft.com/office/powerpoint/2010/main" val="1835940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4">
            <a:extLst>
              <a:ext uri="{FF2B5EF4-FFF2-40B4-BE49-F238E27FC236}">
                <a16:creationId xmlns:a16="http://schemas.microsoft.com/office/drawing/2014/main" id="{B5F34BD2-FD12-428B-B3AF-09C701A2855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EC9459E-9D55-489A-B14C-D6FE8AB61F74}" type="slidenum">
              <a:rPr lang="en-US" altLang="en-US">
                <a:solidFill>
                  <a:srgbClr val="898989"/>
                </a:solidFill>
                <a:latin typeface="Calibri" panose="020F0502020204030204" pitchFamily="34" charset="0"/>
              </a:rPr>
              <a:pPr eaLnBrk="1" hangingPunct="1"/>
              <a:t>20</a:t>
            </a:fld>
            <a:endParaRPr lang="en-US" altLang="en-US">
              <a:solidFill>
                <a:srgbClr val="898989"/>
              </a:solidFill>
              <a:latin typeface="Calibri" panose="020F0502020204030204" pitchFamily="34" charset="0"/>
            </a:endParaRPr>
          </a:p>
        </p:txBody>
      </p:sp>
      <p:sp>
        <p:nvSpPr>
          <p:cNvPr id="17412" name="Rectangle 1026">
            <a:extLst>
              <a:ext uri="{FF2B5EF4-FFF2-40B4-BE49-F238E27FC236}">
                <a16:creationId xmlns:a16="http://schemas.microsoft.com/office/drawing/2014/main" id="{0A459C4E-23DA-4A99-AFEE-BC88EBB8F54A}"/>
              </a:ext>
            </a:extLst>
          </p:cNvPr>
          <p:cNvSpPr>
            <a:spLocks noGrp="1" noChangeArrowheads="1"/>
          </p:cNvSpPr>
          <p:nvPr>
            <p:ph type="title"/>
          </p:nvPr>
        </p:nvSpPr>
        <p:spPr>
          <a:xfrm>
            <a:off x="1828799" y="304800"/>
            <a:ext cx="8795657" cy="1143000"/>
          </a:xfrm>
          <a:ln>
            <a:solidFill>
              <a:srgbClr val="CC0000"/>
            </a:solidFill>
            <a:miter lim="800000"/>
            <a:headEnd/>
            <a:tailEnd/>
          </a:ln>
        </p:spPr>
        <p:txBody>
          <a:bodyPr>
            <a:normAutofit/>
          </a:bodyPr>
          <a:lstStyle/>
          <a:p>
            <a:pPr algn="ctr" eaLnBrk="1" hangingPunct="1"/>
            <a:r>
              <a:rPr lang="en-US" altLang="en-US" sz="3200" b="1" dirty="0">
                <a:solidFill>
                  <a:srgbClr val="CC0000"/>
                </a:solidFill>
              </a:rPr>
              <a:t>Beam sweeping method (“Terwilliger scheme”)</a:t>
            </a:r>
            <a:endParaRPr lang="en-US" altLang="en-US" sz="3200" dirty="0"/>
          </a:p>
        </p:txBody>
      </p:sp>
      <p:pic>
        <p:nvPicPr>
          <p:cNvPr id="98308" name="Picture 1027" descr="\\cdfserver1\CDFUsers\giorgiob\Terwilliger scheme.tif">
            <a:extLst>
              <a:ext uri="{FF2B5EF4-FFF2-40B4-BE49-F238E27FC236}">
                <a16:creationId xmlns:a16="http://schemas.microsoft.com/office/drawing/2014/main" id="{EF71FD1E-1674-418F-85ED-A0794FF6257A}"/>
              </a:ext>
            </a:extLst>
          </p:cNvPr>
          <p:cNvPicPr>
            <a:picLocks noChangeAspect="1" noChangeArrowheads="1"/>
          </p:cNvPicPr>
          <p:nvPr/>
        </p:nvPicPr>
        <p:blipFill>
          <a:blip r:embed="rId3"/>
          <a:srcRect/>
          <a:stretch>
            <a:fillRect/>
          </a:stretch>
        </p:blipFill>
        <p:spPr bwMode="auto">
          <a:xfrm>
            <a:off x="1524000" y="1600200"/>
            <a:ext cx="5880100" cy="508635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9525">
            <a:noFill/>
            <a:miter lim="800000"/>
            <a:headEnd/>
            <a:tailEnd/>
          </a:ln>
        </p:spPr>
      </p:pic>
      <p:sp>
        <p:nvSpPr>
          <p:cNvPr id="17414" name="Text Box 1028">
            <a:extLst>
              <a:ext uri="{FF2B5EF4-FFF2-40B4-BE49-F238E27FC236}">
                <a16:creationId xmlns:a16="http://schemas.microsoft.com/office/drawing/2014/main" id="{186D6A89-7B90-48CE-BF39-AF47FE8A889F}"/>
              </a:ext>
            </a:extLst>
          </p:cNvPr>
          <p:cNvSpPr txBox="1">
            <a:spLocks noChangeArrowheads="1"/>
          </p:cNvSpPr>
          <p:nvPr/>
        </p:nvSpPr>
        <p:spPr bwMode="auto">
          <a:xfrm>
            <a:off x="7010400" y="1642955"/>
            <a:ext cx="3200400" cy="2677656"/>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Calibri" panose="020F0502020204030204" pitchFamily="34" charset="0"/>
              </a:rPr>
              <a:t>Measure the rate of any beam-beam process as a function of relative vertical distance of the two beams.</a:t>
            </a:r>
          </a:p>
        </p:txBody>
      </p:sp>
      <p:sp>
        <p:nvSpPr>
          <p:cNvPr id="17415" name="TextBox 5">
            <a:extLst>
              <a:ext uri="{FF2B5EF4-FFF2-40B4-BE49-F238E27FC236}">
                <a16:creationId xmlns:a16="http://schemas.microsoft.com/office/drawing/2014/main" id="{97C474C8-8115-42F3-81AB-06AE32ECBAAE}"/>
              </a:ext>
            </a:extLst>
          </p:cNvPr>
          <p:cNvSpPr txBox="1">
            <a:spLocks noChangeArrowheads="1"/>
          </p:cNvSpPr>
          <p:nvPr/>
        </p:nvSpPr>
        <p:spPr bwMode="auto">
          <a:xfrm>
            <a:off x="5029200" y="5105401"/>
            <a:ext cx="349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Calibri" panose="020F0502020204030204" pitchFamily="34" charset="0"/>
              </a:rPr>
              <a:t>S</a:t>
            </a:r>
          </a:p>
        </p:txBody>
      </p:sp>
      <p:sp>
        <p:nvSpPr>
          <p:cNvPr id="17416" name="TextBox 6">
            <a:extLst>
              <a:ext uri="{FF2B5EF4-FFF2-40B4-BE49-F238E27FC236}">
                <a16:creationId xmlns:a16="http://schemas.microsoft.com/office/drawing/2014/main" id="{F22D60EE-8F6F-4BCB-90CC-5B13BB3B5C84}"/>
              </a:ext>
            </a:extLst>
          </p:cNvPr>
          <p:cNvSpPr txBox="1">
            <a:spLocks noChangeArrowheads="1"/>
          </p:cNvSpPr>
          <p:nvPr/>
        </p:nvSpPr>
        <p:spPr bwMode="auto">
          <a:xfrm>
            <a:off x="4648201" y="4267201"/>
            <a:ext cx="38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Calibri" panose="020F0502020204030204" pitchFamily="34" charset="0"/>
              </a:rPr>
              <a:t>N</a:t>
            </a:r>
          </a:p>
        </p:txBody>
      </p:sp>
      <p:graphicFrame>
        <p:nvGraphicFramePr>
          <p:cNvPr id="17410" name="Object 2049">
            <a:extLst>
              <a:ext uri="{FF2B5EF4-FFF2-40B4-BE49-F238E27FC236}">
                <a16:creationId xmlns:a16="http://schemas.microsoft.com/office/drawing/2014/main" id="{3C25492C-F742-45F5-85C6-F20FA47F6EB3}"/>
              </a:ext>
            </a:extLst>
          </p:cNvPr>
          <p:cNvGraphicFramePr>
            <a:graphicFrameLocks noChangeAspect="1"/>
          </p:cNvGraphicFramePr>
          <p:nvPr/>
        </p:nvGraphicFramePr>
        <p:xfrm>
          <a:off x="6324601" y="4648201"/>
          <a:ext cx="2411413" cy="993775"/>
        </p:xfrm>
        <a:graphic>
          <a:graphicData uri="http://schemas.openxmlformats.org/presentationml/2006/ole">
            <mc:AlternateContent xmlns:mc="http://schemas.openxmlformats.org/markup-compatibility/2006">
              <mc:Choice xmlns:v="urn:schemas-microsoft-com:vml" Requires="v">
                <p:oleObj spid="_x0000_s14363" name="Equation" r:id="rId4" imgW="1015920" imgH="419040" progId="Equation.3">
                  <p:embed/>
                </p:oleObj>
              </mc:Choice>
              <mc:Fallback>
                <p:oleObj name="Equation" r:id="rId4" imgW="1015920" imgH="419040" progId="Equation.3">
                  <p:embed/>
                  <p:pic>
                    <p:nvPicPr>
                      <p:cNvPr id="17410" name="Object 2049">
                        <a:extLst>
                          <a:ext uri="{FF2B5EF4-FFF2-40B4-BE49-F238E27FC236}">
                            <a16:creationId xmlns:a16="http://schemas.microsoft.com/office/drawing/2014/main" id="{3C25492C-F742-45F5-85C6-F20FA47F6E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1" y="4648201"/>
                        <a:ext cx="2411413" cy="993775"/>
                      </a:xfrm>
                      <a:prstGeom prst="rect">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 name="Straight Arrow Connector 9">
            <a:extLst>
              <a:ext uri="{FF2B5EF4-FFF2-40B4-BE49-F238E27FC236}">
                <a16:creationId xmlns:a16="http://schemas.microsoft.com/office/drawing/2014/main" id="{F4835668-43AB-4D71-98B7-832D03E6FFA4}"/>
              </a:ext>
            </a:extLst>
          </p:cNvPr>
          <p:cNvCxnSpPr/>
          <p:nvPr/>
        </p:nvCxnSpPr>
        <p:spPr>
          <a:xfrm rot="10800000">
            <a:off x="4343400" y="5410200"/>
            <a:ext cx="685800" cy="3333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770C693-7F4A-4136-83E0-7E6654716C31}"/>
              </a:ext>
            </a:extLst>
          </p:cNvPr>
          <p:cNvCxnSpPr/>
          <p:nvPr/>
        </p:nvCxnSpPr>
        <p:spPr>
          <a:xfrm rot="10800000">
            <a:off x="4267200" y="45720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Date Placeholder 10">
            <a:extLst>
              <a:ext uri="{FF2B5EF4-FFF2-40B4-BE49-F238E27FC236}">
                <a16:creationId xmlns:a16="http://schemas.microsoft.com/office/drawing/2014/main" id="{0370EC0E-75E3-43E5-90FA-28C401509811}"/>
              </a:ext>
            </a:extLst>
          </p:cNvPr>
          <p:cNvSpPr>
            <a:spLocks noGrp="1"/>
          </p:cNvSpPr>
          <p:nvPr>
            <p:ph type="dt" sz="quarter" idx="10"/>
          </p:nvPr>
        </p:nvSpPr>
        <p:spPr/>
        <p:txBody>
          <a:bodyPr/>
          <a:lstStyle/>
          <a:p>
            <a:pPr>
              <a:defRPr/>
            </a:pPr>
            <a:fld id="{FD48908D-96D1-4B79-8904-31BCAF1810E3}" type="datetime1">
              <a:rPr lang="en-US" smtClean="0"/>
              <a:t>10/18/2018</a:t>
            </a:fld>
            <a:endParaRPr lang="en-US"/>
          </a:p>
        </p:txBody>
      </p:sp>
      <p:sp>
        <p:nvSpPr>
          <p:cNvPr id="13" name="Footer Placeholder 12">
            <a:extLst>
              <a:ext uri="{FF2B5EF4-FFF2-40B4-BE49-F238E27FC236}">
                <a16:creationId xmlns:a16="http://schemas.microsoft.com/office/drawing/2014/main" id="{03C09CAD-A3EA-4CB5-882F-BCAE6C2685E1}"/>
              </a:ext>
            </a:extLst>
          </p:cNvPr>
          <p:cNvSpPr>
            <a:spLocks noGrp="1"/>
          </p:cNvSpPr>
          <p:nvPr>
            <p:ph type="ftr" sz="quarter" idx="11"/>
          </p:nvPr>
        </p:nvSpPr>
        <p:spPr/>
        <p:txBody>
          <a:bodyPr/>
          <a:lstStyle/>
          <a:p>
            <a:pPr>
              <a:defRPr/>
            </a:pPr>
            <a:r>
              <a:rPr lang="en-US"/>
              <a:t>Dan Green ceremony, 2018</a:t>
            </a:r>
          </a:p>
        </p:txBody>
      </p:sp>
    </p:spTree>
    <p:extLst>
      <p:ext uri="{BB962C8B-B14F-4D97-AF65-F5344CB8AC3E}">
        <p14:creationId xmlns:p14="http://schemas.microsoft.com/office/powerpoint/2010/main" val="3257259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a:extLst>
              <a:ext uri="{FF2B5EF4-FFF2-40B4-BE49-F238E27FC236}">
                <a16:creationId xmlns:a16="http://schemas.microsoft.com/office/drawing/2014/main" id="{AB7A6F91-DFE5-48D0-9729-678C1EB1AD88}"/>
              </a:ext>
            </a:extLst>
          </p:cNvPr>
          <p:cNvSpPr>
            <a:spLocks noGrp="1" noChangeArrowheads="1"/>
          </p:cNvSpPr>
          <p:nvPr>
            <p:ph type="title"/>
          </p:nvPr>
        </p:nvSpPr>
        <p:spPr>
          <a:xfrm>
            <a:off x="696686" y="365125"/>
            <a:ext cx="10798628" cy="1325563"/>
          </a:xfrm>
          <a:ln>
            <a:solidFill>
              <a:srgbClr val="A50021"/>
            </a:solidFill>
            <a:miter lim="800000"/>
            <a:headEnd/>
            <a:tailEnd/>
          </a:ln>
        </p:spPr>
        <p:txBody>
          <a:bodyPr/>
          <a:lstStyle/>
          <a:p>
            <a:pPr algn="ctr"/>
            <a:r>
              <a:rPr lang="en-US" altLang="en-US" sz="3200" b="1" dirty="0">
                <a:solidFill>
                  <a:srgbClr val="C00000"/>
                </a:solidFill>
              </a:rPr>
              <a:t>The Pisa-Stony Brook total cross section paper </a:t>
            </a:r>
          </a:p>
        </p:txBody>
      </p:sp>
      <p:graphicFrame>
        <p:nvGraphicFramePr>
          <p:cNvPr id="555011" name="Object 3">
            <a:extLst>
              <a:ext uri="{FF2B5EF4-FFF2-40B4-BE49-F238E27FC236}">
                <a16:creationId xmlns:a16="http://schemas.microsoft.com/office/drawing/2014/main" id="{605AB3F9-6B11-4E70-A64D-FF933D723F87}"/>
              </a:ext>
            </a:extLst>
          </p:cNvPr>
          <p:cNvGraphicFramePr>
            <a:graphicFrameLocks noChangeAspect="1"/>
          </p:cNvGraphicFramePr>
          <p:nvPr>
            <p:extLst>
              <p:ext uri="{D42A27DB-BD31-4B8C-83A1-F6EECF244321}">
                <p14:modId xmlns:p14="http://schemas.microsoft.com/office/powerpoint/2010/main" val="112005461"/>
              </p:ext>
            </p:extLst>
          </p:nvPr>
        </p:nvGraphicFramePr>
        <p:xfrm>
          <a:off x="1763712" y="1824038"/>
          <a:ext cx="8664575" cy="4532312"/>
        </p:xfrm>
        <a:graphic>
          <a:graphicData uri="http://schemas.openxmlformats.org/presentationml/2006/ole">
            <mc:AlternateContent xmlns:mc="http://schemas.openxmlformats.org/markup-compatibility/2006">
              <mc:Choice xmlns:v="urn:schemas-microsoft-com:vml" Requires="v">
                <p:oleObj spid="_x0000_s3102" name="Bitmap Image" r:id="rId3" imgW="12329280" imgH="6469560" progId="Paint.Picture">
                  <p:embed/>
                </p:oleObj>
              </mc:Choice>
              <mc:Fallback>
                <p:oleObj name="Bitmap Image" r:id="rId3" imgW="12329280" imgH="6469560" progId="Paint.Picture">
                  <p:embed/>
                  <p:pic>
                    <p:nvPicPr>
                      <p:cNvPr id="555011" name="Object 3">
                        <a:extLst>
                          <a:ext uri="{FF2B5EF4-FFF2-40B4-BE49-F238E27FC236}">
                            <a16:creationId xmlns:a16="http://schemas.microsoft.com/office/drawing/2014/main" id="{605AB3F9-6B11-4E70-A64D-FF933D723F87}"/>
                          </a:ext>
                        </a:extLst>
                      </p:cNvPr>
                      <p:cNvPicPr>
                        <a:picLocks noChangeAspect="1" noChangeArrowheads="1"/>
                      </p:cNvPicPr>
                      <p:nvPr/>
                    </p:nvPicPr>
                    <p:blipFill>
                      <a:blip r:embed="rId4"/>
                      <a:srcRect/>
                      <a:stretch>
                        <a:fillRect/>
                      </a:stretch>
                    </p:blipFill>
                    <p:spPr bwMode="auto">
                      <a:xfrm>
                        <a:off x="1763712" y="1824038"/>
                        <a:ext cx="8664575" cy="453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Date Placeholder 1">
            <a:extLst>
              <a:ext uri="{FF2B5EF4-FFF2-40B4-BE49-F238E27FC236}">
                <a16:creationId xmlns:a16="http://schemas.microsoft.com/office/drawing/2014/main" id="{C65457E2-8DE8-4E43-A025-E1E0E92BC912}"/>
              </a:ext>
            </a:extLst>
          </p:cNvPr>
          <p:cNvSpPr>
            <a:spLocks noGrp="1"/>
          </p:cNvSpPr>
          <p:nvPr>
            <p:ph type="dt" sz="half" idx="10"/>
          </p:nvPr>
        </p:nvSpPr>
        <p:spPr/>
        <p:txBody>
          <a:bodyPr/>
          <a:lstStyle/>
          <a:p>
            <a:fld id="{F8570BDD-464E-4FF3-B202-DAE3E3BF1E6C}" type="datetime1">
              <a:rPr lang="en-US" smtClean="0"/>
              <a:t>10/18/2018</a:t>
            </a:fld>
            <a:endParaRPr lang="en-US"/>
          </a:p>
        </p:txBody>
      </p:sp>
      <p:sp>
        <p:nvSpPr>
          <p:cNvPr id="3" name="Footer Placeholder 2">
            <a:extLst>
              <a:ext uri="{FF2B5EF4-FFF2-40B4-BE49-F238E27FC236}">
                <a16:creationId xmlns:a16="http://schemas.microsoft.com/office/drawing/2014/main" id="{7C5045B6-4F3A-4E63-B3EB-A02F3A02133E}"/>
              </a:ext>
            </a:extLst>
          </p:cNvPr>
          <p:cNvSpPr>
            <a:spLocks noGrp="1"/>
          </p:cNvSpPr>
          <p:nvPr>
            <p:ph type="ftr" sz="quarter" idx="11"/>
          </p:nvPr>
        </p:nvSpPr>
        <p:spPr/>
        <p:txBody>
          <a:bodyPr/>
          <a:lstStyle/>
          <a:p>
            <a:r>
              <a:rPr lang="en-US"/>
              <a:t>Dan Green ceremony, 2018</a:t>
            </a:r>
          </a:p>
        </p:txBody>
      </p:sp>
      <p:sp>
        <p:nvSpPr>
          <p:cNvPr id="4" name="Slide Number Placeholder 3">
            <a:extLst>
              <a:ext uri="{FF2B5EF4-FFF2-40B4-BE49-F238E27FC236}">
                <a16:creationId xmlns:a16="http://schemas.microsoft.com/office/drawing/2014/main" id="{CE24E887-C69E-40E4-B3DE-423F9CB0F725}"/>
              </a:ext>
            </a:extLst>
          </p:cNvPr>
          <p:cNvSpPr>
            <a:spLocks noGrp="1"/>
          </p:cNvSpPr>
          <p:nvPr>
            <p:ph type="sldNum" sz="quarter" idx="12"/>
          </p:nvPr>
        </p:nvSpPr>
        <p:spPr/>
        <p:txBody>
          <a:bodyPr/>
          <a:lstStyle/>
          <a:p>
            <a:fld id="{CD72701D-970D-40E8-B6DF-03238B3E7D54}" type="slidenum">
              <a:rPr lang="en-US" smtClean="0"/>
              <a:t>21</a:t>
            </a:fld>
            <a:endParaRPr lang="en-US"/>
          </a:p>
        </p:txBody>
      </p:sp>
    </p:spTree>
    <p:extLst>
      <p:ext uri="{BB962C8B-B14F-4D97-AF65-F5344CB8AC3E}">
        <p14:creationId xmlns:p14="http://schemas.microsoft.com/office/powerpoint/2010/main" val="1534512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4">
            <a:extLst>
              <a:ext uri="{FF2B5EF4-FFF2-40B4-BE49-F238E27FC236}">
                <a16:creationId xmlns:a16="http://schemas.microsoft.com/office/drawing/2014/main" id="{B6C5D500-C6EF-4CB6-8514-C16AA5696CE5}"/>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014332B-3925-4405-81BD-5959245867F5}" type="slidenum">
              <a:rPr lang="en-US" altLang="en-US">
                <a:solidFill>
                  <a:srgbClr val="898989"/>
                </a:solidFill>
                <a:latin typeface="Calibri" panose="020F0502020204030204" pitchFamily="34" charset="0"/>
              </a:rPr>
              <a:pPr eaLnBrk="1" hangingPunct="1"/>
              <a:t>22</a:t>
            </a:fld>
            <a:endParaRPr lang="en-US" altLang="en-US">
              <a:solidFill>
                <a:srgbClr val="898989"/>
              </a:solidFill>
              <a:latin typeface="Calibri" panose="020F0502020204030204" pitchFamily="34" charset="0"/>
            </a:endParaRPr>
          </a:p>
        </p:txBody>
      </p:sp>
      <p:sp>
        <p:nvSpPr>
          <p:cNvPr id="53251" name="Rectangle 2">
            <a:extLst>
              <a:ext uri="{FF2B5EF4-FFF2-40B4-BE49-F238E27FC236}">
                <a16:creationId xmlns:a16="http://schemas.microsoft.com/office/drawing/2014/main" id="{A5F65DE8-B84D-43AD-9D40-6440CFBC7A4E}"/>
              </a:ext>
            </a:extLst>
          </p:cNvPr>
          <p:cNvSpPr>
            <a:spLocks noGrp="1" noChangeArrowheads="1"/>
          </p:cNvSpPr>
          <p:nvPr>
            <p:ph type="title"/>
          </p:nvPr>
        </p:nvSpPr>
        <p:spPr>
          <a:xfrm>
            <a:off x="2209800" y="228600"/>
            <a:ext cx="7772400" cy="1143000"/>
          </a:xfrm>
          <a:ln>
            <a:solidFill>
              <a:srgbClr val="CC0000"/>
            </a:solidFill>
            <a:miter lim="800000"/>
            <a:headEnd/>
            <a:tailEnd/>
          </a:ln>
        </p:spPr>
        <p:txBody>
          <a:bodyPr>
            <a:normAutofit/>
          </a:bodyPr>
          <a:lstStyle/>
          <a:p>
            <a:pPr eaLnBrk="1" hangingPunct="1"/>
            <a:r>
              <a:rPr lang="en-US" altLang="en-US" sz="2800" b="1" dirty="0">
                <a:solidFill>
                  <a:srgbClr val="CC0000"/>
                </a:solidFill>
              </a:rPr>
              <a:t>               The Pisa-Stony Brook total cross section</a:t>
            </a:r>
          </a:p>
        </p:txBody>
      </p:sp>
      <p:sp>
        <p:nvSpPr>
          <p:cNvPr id="53252" name="Text Box 4">
            <a:extLst>
              <a:ext uri="{FF2B5EF4-FFF2-40B4-BE49-F238E27FC236}">
                <a16:creationId xmlns:a16="http://schemas.microsoft.com/office/drawing/2014/main" id="{40C10ED3-93B2-44CB-9C95-408098FDB36F}"/>
              </a:ext>
            </a:extLst>
          </p:cNvPr>
          <p:cNvSpPr txBox="1">
            <a:spLocks noChangeArrowheads="1"/>
          </p:cNvSpPr>
          <p:nvPr/>
        </p:nvSpPr>
        <p:spPr bwMode="auto">
          <a:xfrm>
            <a:off x="1981201" y="1600200"/>
            <a:ext cx="8016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latin typeface="Calibri" panose="020F0502020204030204" pitchFamily="34" charset="0"/>
              </a:rPr>
              <a:t>The measurement was repeated several times as a check of the surprising result.</a:t>
            </a:r>
          </a:p>
        </p:txBody>
      </p:sp>
      <p:pic>
        <p:nvPicPr>
          <p:cNvPr id="53253" name="Picture 5" descr="\\cdfserver1\CDFUsers\giorgiob\proton x-sections.tif">
            <a:extLst>
              <a:ext uri="{FF2B5EF4-FFF2-40B4-BE49-F238E27FC236}">
                <a16:creationId xmlns:a16="http://schemas.microsoft.com/office/drawing/2014/main" id="{37817005-0B15-44BC-8F60-6A3C4EF8A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677940"/>
            <a:ext cx="68580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a:extLst>
              <a:ext uri="{FF2B5EF4-FFF2-40B4-BE49-F238E27FC236}">
                <a16:creationId xmlns:a16="http://schemas.microsoft.com/office/drawing/2014/main" id="{09A834E4-ACC6-49AB-97F4-CB77F2BA95A8}"/>
              </a:ext>
            </a:extLst>
          </p:cNvPr>
          <p:cNvSpPr>
            <a:spLocks noGrp="1"/>
          </p:cNvSpPr>
          <p:nvPr>
            <p:ph type="dt" sz="quarter" idx="10"/>
          </p:nvPr>
        </p:nvSpPr>
        <p:spPr/>
        <p:txBody>
          <a:bodyPr/>
          <a:lstStyle/>
          <a:p>
            <a:pPr>
              <a:defRPr/>
            </a:pPr>
            <a:fld id="{9ECE1B7B-9F55-48B0-A34C-22052C94F18E}" type="datetime1">
              <a:rPr lang="en-US" smtClean="0"/>
              <a:t>10/18/2018</a:t>
            </a:fld>
            <a:endParaRPr lang="en-US"/>
          </a:p>
        </p:txBody>
      </p:sp>
      <p:sp>
        <p:nvSpPr>
          <p:cNvPr id="7" name="Footer Placeholder 6">
            <a:extLst>
              <a:ext uri="{FF2B5EF4-FFF2-40B4-BE49-F238E27FC236}">
                <a16:creationId xmlns:a16="http://schemas.microsoft.com/office/drawing/2014/main" id="{E632978C-FA3D-43B0-A1AA-9A628FB3B8F5}"/>
              </a:ext>
            </a:extLst>
          </p:cNvPr>
          <p:cNvSpPr>
            <a:spLocks noGrp="1"/>
          </p:cNvSpPr>
          <p:nvPr>
            <p:ph type="ftr" sz="quarter" idx="11"/>
          </p:nvPr>
        </p:nvSpPr>
        <p:spPr/>
        <p:txBody>
          <a:bodyPr/>
          <a:lstStyle/>
          <a:p>
            <a:pPr>
              <a:defRPr/>
            </a:pPr>
            <a:r>
              <a:rPr lang="en-US"/>
              <a:t>Dan Green ceremony, 2018</a:t>
            </a:r>
          </a:p>
        </p:txBody>
      </p:sp>
    </p:spTree>
    <p:extLst>
      <p:ext uri="{BB962C8B-B14F-4D97-AF65-F5344CB8AC3E}">
        <p14:creationId xmlns:p14="http://schemas.microsoft.com/office/powerpoint/2010/main" val="3297574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7BD36-0E85-48DB-8E0F-3BB8671E023B}"/>
              </a:ext>
            </a:extLst>
          </p:cNvPr>
          <p:cNvSpPr>
            <a:spLocks noGrp="1"/>
          </p:cNvSpPr>
          <p:nvPr>
            <p:ph type="title"/>
          </p:nvPr>
        </p:nvSpPr>
        <p:spPr>
          <a:ln>
            <a:solidFill>
              <a:srgbClr val="FF0000"/>
            </a:solidFill>
          </a:ln>
        </p:spPr>
        <p:txBody>
          <a:bodyPr>
            <a:normAutofit/>
          </a:bodyPr>
          <a:lstStyle/>
          <a:p>
            <a:pPr algn="ctr"/>
            <a:r>
              <a:rPr lang="en-US" sz="3600" dirty="0">
                <a:solidFill>
                  <a:srgbClr val="C00000"/>
                </a:solidFill>
              </a:rPr>
              <a:t>The growth of hadron cross sections at high energies</a:t>
            </a:r>
          </a:p>
        </p:txBody>
      </p:sp>
      <p:sp>
        <p:nvSpPr>
          <p:cNvPr id="3" name="Text Box 3">
            <a:extLst>
              <a:ext uri="{FF2B5EF4-FFF2-40B4-BE49-F238E27FC236}">
                <a16:creationId xmlns:a16="http://schemas.microsoft.com/office/drawing/2014/main" id="{3DA28F22-6E4D-49E6-8457-3F87BAC015F5}"/>
              </a:ext>
            </a:extLst>
          </p:cNvPr>
          <p:cNvSpPr txBox="1">
            <a:spLocks noChangeArrowheads="1"/>
          </p:cNvSpPr>
          <p:nvPr/>
        </p:nvSpPr>
        <p:spPr bwMode="auto">
          <a:xfrm>
            <a:off x="682794" y="1854200"/>
            <a:ext cx="5965371"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dirty="0"/>
              <a:t>When better external beams of momenta of several hundreds GeV became available it was found that even below the energy domain explored by the ISR all hadron total cross sections increase with energy.</a:t>
            </a:r>
          </a:p>
          <a:p>
            <a:pPr eaLnBrk="1" hangingPunct="1">
              <a:spcBef>
                <a:spcPct val="0"/>
              </a:spcBef>
              <a:buFontTx/>
              <a:buNone/>
            </a:pPr>
            <a:endParaRPr lang="en-US" altLang="en-US" sz="2800" dirty="0"/>
          </a:p>
          <a:p>
            <a:pPr eaLnBrk="1" hangingPunct="1">
              <a:spcBef>
                <a:spcPct val="0"/>
              </a:spcBef>
              <a:buFontTx/>
              <a:buNone/>
            </a:pPr>
            <a:r>
              <a:rPr lang="en-US" altLang="en-US" sz="2800" dirty="0"/>
              <a:t>Even today (2018) there is no fundamental theory explaining this phenomenon.</a:t>
            </a:r>
          </a:p>
        </p:txBody>
      </p:sp>
      <p:pic>
        <p:nvPicPr>
          <p:cNvPr id="4" name="Picture 3">
            <a:extLst>
              <a:ext uri="{FF2B5EF4-FFF2-40B4-BE49-F238E27FC236}">
                <a16:creationId xmlns:a16="http://schemas.microsoft.com/office/drawing/2014/main" id="{672FFF7A-782A-4CFE-A15D-57C65A75F34F}"/>
              </a:ext>
            </a:extLst>
          </p:cNvPr>
          <p:cNvPicPr>
            <a:picLocks noChangeAspect="1"/>
          </p:cNvPicPr>
          <p:nvPr/>
        </p:nvPicPr>
        <p:blipFill>
          <a:blip r:embed="rId2"/>
          <a:stretch>
            <a:fillRect/>
          </a:stretch>
        </p:blipFill>
        <p:spPr>
          <a:xfrm>
            <a:off x="7085053" y="1881311"/>
            <a:ext cx="4424153" cy="4374094"/>
          </a:xfrm>
          <a:prstGeom prst="rect">
            <a:avLst/>
          </a:prstGeom>
        </p:spPr>
      </p:pic>
      <p:sp>
        <p:nvSpPr>
          <p:cNvPr id="5" name="Date Placeholder 4">
            <a:extLst>
              <a:ext uri="{FF2B5EF4-FFF2-40B4-BE49-F238E27FC236}">
                <a16:creationId xmlns:a16="http://schemas.microsoft.com/office/drawing/2014/main" id="{7B1FA87A-4A6F-48E7-8FFE-2A4AE289DA38}"/>
              </a:ext>
            </a:extLst>
          </p:cNvPr>
          <p:cNvSpPr>
            <a:spLocks noGrp="1"/>
          </p:cNvSpPr>
          <p:nvPr>
            <p:ph type="dt" sz="half" idx="10"/>
          </p:nvPr>
        </p:nvSpPr>
        <p:spPr/>
        <p:txBody>
          <a:bodyPr/>
          <a:lstStyle/>
          <a:p>
            <a:fld id="{61ECA9F4-2FDD-4657-8B9F-0D41078E81B0}" type="datetime1">
              <a:rPr lang="en-US" smtClean="0"/>
              <a:t>10/18/2018</a:t>
            </a:fld>
            <a:endParaRPr lang="en-US"/>
          </a:p>
        </p:txBody>
      </p:sp>
      <p:sp>
        <p:nvSpPr>
          <p:cNvPr id="6" name="Footer Placeholder 5">
            <a:extLst>
              <a:ext uri="{FF2B5EF4-FFF2-40B4-BE49-F238E27FC236}">
                <a16:creationId xmlns:a16="http://schemas.microsoft.com/office/drawing/2014/main" id="{68C34B66-0D3C-42B0-A88A-8C015A8E99E7}"/>
              </a:ext>
            </a:extLst>
          </p:cNvPr>
          <p:cNvSpPr>
            <a:spLocks noGrp="1"/>
          </p:cNvSpPr>
          <p:nvPr>
            <p:ph type="ftr" sz="quarter" idx="11"/>
          </p:nvPr>
        </p:nvSpPr>
        <p:spPr/>
        <p:txBody>
          <a:bodyPr/>
          <a:lstStyle/>
          <a:p>
            <a:r>
              <a:rPr lang="en-US"/>
              <a:t>Dan Green ceremony, 2018</a:t>
            </a:r>
          </a:p>
        </p:txBody>
      </p:sp>
      <p:sp>
        <p:nvSpPr>
          <p:cNvPr id="7" name="Slide Number Placeholder 6">
            <a:extLst>
              <a:ext uri="{FF2B5EF4-FFF2-40B4-BE49-F238E27FC236}">
                <a16:creationId xmlns:a16="http://schemas.microsoft.com/office/drawing/2014/main" id="{89FD7558-A6B6-43BD-BF9F-FB6A0A68420F}"/>
              </a:ext>
            </a:extLst>
          </p:cNvPr>
          <p:cNvSpPr>
            <a:spLocks noGrp="1"/>
          </p:cNvSpPr>
          <p:nvPr>
            <p:ph type="sldNum" sz="quarter" idx="12"/>
          </p:nvPr>
        </p:nvSpPr>
        <p:spPr/>
        <p:txBody>
          <a:bodyPr/>
          <a:lstStyle/>
          <a:p>
            <a:fld id="{CD72701D-970D-40E8-B6DF-03238B3E7D54}" type="slidenum">
              <a:rPr lang="en-US" smtClean="0"/>
              <a:t>23</a:t>
            </a:fld>
            <a:endParaRPr lang="en-US"/>
          </a:p>
        </p:txBody>
      </p:sp>
    </p:spTree>
    <p:extLst>
      <p:ext uri="{BB962C8B-B14F-4D97-AF65-F5344CB8AC3E}">
        <p14:creationId xmlns:p14="http://schemas.microsoft.com/office/powerpoint/2010/main" val="2434309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4">
            <a:extLst>
              <a:ext uri="{FF2B5EF4-FFF2-40B4-BE49-F238E27FC236}">
                <a16:creationId xmlns:a16="http://schemas.microsoft.com/office/drawing/2014/main" id="{6A225884-C604-41DB-A043-A8EABF497AA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D48408-2228-415C-9E30-19D07E35B59F}"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1203" name="Rectangle 2">
            <a:extLst>
              <a:ext uri="{FF2B5EF4-FFF2-40B4-BE49-F238E27FC236}">
                <a16:creationId xmlns:a16="http://schemas.microsoft.com/office/drawing/2014/main" id="{1A73F484-634D-47B9-96C9-C30B4146B750}"/>
              </a:ext>
            </a:extLst>
          </p:cNvPr>
          <p:cNvSpPr>
            <a:spLocks noGrp="1" noChangeArrowheads="1"/>
          </p:cNvSpPr>
          <p:nvPr>
            <p:ph type="title"/>
          </p:nvPr>
        </p:nvSpPr>
        <p:spPr>
          <a:xfrm>
            <a:off x="2209800" y="228600"/>
            <a:ext cx="7772400" cy="914400"/>
          </a:xfrm>
          <a:ln>
            <a:solidFill>
              <a:srgbClr val="CC0000"/>
            </a:solidFill>
            <a:miter lim="800000"/>
            <a:headEnd/>
            <a:tailEnd/>
          </a:ln>
        </p:spPr>
        <p:txBody>
          <a:bodyPr/>
          <a:lstStyle/>
          <a:p>
            <a:pPr eaLnBrk="1" hangingPunct="1"/>
            <a:r>
              <a:rPr lang="en-US" altLang="en-US" sz="2400" b="1" dirty="0">
                <a:solidFill>
                  <a:srgbClr val="CC0000"/>
                </a:solidFill>
              </a:rPr>
              <a:t>                            </a:t>
            </a:r>
            <a:r>
              <a:rPr lang="en-US" altLang="en-US" sz="3200" b="1" dirty="0">
                <a:solidFill>
                  <a:srgbClr val="CC0000"/>
                </a:solidFill>
              </a:rPr>
              <a:t>The CERN-Rome detector</a:t>
            </a:r>
          </a:p>
        </p:txBody>
      </p:sp>
      <p:pic>
        <p:nvPicPr>
          <p:cNvPr id="51204" name="Picture 3" descr="U:\giorgiob\CERN-Rome ISR spectrometers.tif">
            <a:extLst>
              <a:ext uri="{FF2B5EF4-FFF2-40B4-BE49-F238E27FC236}">
                <a16:creationId xmlns:a16="http://schemas.microsoft.com/office/drawing/2014/main" id="{12F8627D-5B2D-416F-B422-8C61025E4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583" y="1367971"/>
            <a:ext cx="8890833" cy="4728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a:extLst>
              <a:ext uri="{FF2B5EF4-FFF2-40B4-BE49-F238E27FC236}">
                <a16:creationId xmlns:a16="http://schemas.microsoft.com/office/drawing/2014/main" id="{1D462C42-F3FE-4B24-BA60-4253285E4DD0}"/>
              </a:ext>
            </a:extLst>
          </p:cNvPr>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14AE-C8D6-4555-9AD1-D291CBE558C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10/18/2018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BBEDAC39-F6C5-4377-BBBD-0BF7BEFACD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Dan Green ceremony, 2018</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69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B6F4-5058-4F96-B31F-4F0A2E05F32B}"/>
              </a:ext>
            </a:extLst>
          </p:cNvPr>
          <p:cNvSpPr>
            <a:spLocks noGrp="1"/>
          </p:cNvSpPr>
          <p:nvPr>
            <p:ph type="title"/>
          </p:nvPr>
        </p:nvSpPr>
        <p:spPr>
          <a:ln>
            <a:solidFill>
              <a:srgbClr val="FF0000"/>
            </a:solidFill>
          </a:ln>
        </p:spPr>
        <p:txBody>
          <a:bodyPr>
            <a:normAutofit/>
          </a:bodyPr>
          <a:lstStyle/>
          <a:p>
            <a:pPr algn="ctr"/>
            <a:r>
              <a:rPr lang="en-US" sz="3200" b="1" dirty="0">
                <a:solidFill>
                  <a:srgbClr val="FF0000"/>
                </a:solidFill>
              </a:rPr>
              <a:t>Parametric expression of the small angle cross section</a:t>
            </a:r>
          </a:p>
        </p:txBody>
      </p:sp>
      <p:sp>
        <p:nvSpPr>
          <p:cNvPr id="3" name="Date Placeholder 2">
            <a:extLst>
              <a:ext uri="{FF2B5EF4-FFF2-40B4-BE49-F238E27FC236}">
                <a16:creationId xmlns:a16="http://schemas.microsoft.com/office/drawing/2014/main" id="{6F6D20C0-3125-47A0-9D0A-9513518B4F59}"/>
              </a:ext>
            </a:extLst>
          </p:cNvPr>
          <p:cNvSpPr>
            <a:spLocks noGrp="1"/>
          </p:cNvSpPr>
          <p:nvPr>
            <p:ph type="dt" sz="half" idx="10"/>
          </p:nvPr>
        </p:nvSpPr>
        <p:spPr/>
        <p:txBody>
          <a:bodyPr/>
          <a:lstStyle/>
          <a:p>
            <a:fld id="{B4C33927-E1C5-41B4-849A-637DBB8B29A5}" type="datetime1">
              <a:rPr lang="en-US" smtClean="0"/>
              <a:t>10/18/2018</a:t>
            </a:fld>
            <a:endParaRPr lang="en-US"/>
          </a:p>
        </p:txBody>
      </p:sp>
      <p:sp>
        <p:nvSpPr>
          <p:cNvPr id="4" name="Footer Placeholder 3">
            <a:extLst>
              <a:ext uri="{FF2B5EF4-FFF2-40B4-BE49-F238E27FC236}">
                <a16:creationId xmlns:a16="http://schemas.microsoft.com/office/drawing/2014/main" id="{62D49607-833E-4A6C-B71E-49AE0AB239A6}"/>
              </a:ext>
            </a:extLst>
          </p:cNvPr>
          <p:cNvSpPr>
            <a:spLocks noGrp="1"/>
          </p:cNvSpPr>
          <p:nvPr>
            <p:ph type="ftr" sz="quarter" idx="11"/>
          </p:nvPr>
        </p:nvSpPr>
        <p:spPr/>
        <p:txBody>
          <a:bodyPr/>
          <a:lstStyle/>
          <a:p>
            <a:r>
              <a:rPr lang="en-US"/>
              <a:t>Dan Green ceremony, 2018</a:t>
            </a:r>
          </a:p>
        </p:txBody>
      </p:sp>
      <p:sp>
        <p:nvSpPr>
          <p:cNvPr id="5" name="Slide Number Placeholder 4">
            <a:extLst>
              <a:ext uri="{FF2B5EF4-FFF2-40B4-BE49-F238E27FC236}">
                <a16:creationId xmlns:a16="http://schemas.microsoft.com/office/drawing/2014/main" id="{C3A1EAAD-CB73-4C88-9423-9EA5664A088D}"/>
              </a:ext>
            </a:extLst>
          </p:cNvPr>
          <p:cNvSpPr>
            <a:spLocks noGrp="1"/>
          </p:cNvSpPr>
          <p:nvPr>
            <p:ph type="sldNum" sz="quarter" idx="12"/>
          </p:nvPr>
        </p:nvSpPr>
        <p:spPr/>
        <p:txBody>
          <a:bodyPr/>
          <a:lstStyle/>
          <a:p>
            <a:fld id="{CD72701D-970D-40E8-B6DF-03238B3E7D54}" type="slidenum">
              <a:rPr lang="en-US" smtClean="0"/>
              <a:t>25</a:t>
            </a:fld>
            <a:endParaRPr lang="en-US"/>
          </a:p>
        </p:txBody>
      </p:sp>
      <p:graphicFrame>
        <p:nvGraphicFramePr>
          <p:cNvPr id="6" name="Object 1024">
            <a:extLst>
              <a:ext uri="{FF2B5EF4-FFF2-40B4-BE49-F238E27FC236}">
                <a16:creationId xmlns:a16="http://schemas.microsoft.com/office/drawing/2014/main" id="{72768A5F-B495-47F3-AEDE-2796987B7875}"/>
              </a:ext>
            </a:extLst>
          </p:cNvPr>
          <p:cNvGraphicFramePr>
            <a:graphicFrameLocks noChangeAspect="1"/>
          </p:cNvGraphicFramePr>
          <p:nvPr>
            <p:extLst>
              <p:ext uri="{D42A27DB-BD31-4B8C-83A1-F6EECF244321}">
                <p14:modId xmlns:p14="http://schemas.microsoft.com/office/powerpoint/2010/main" val="761340650"/>
              </p:ext>
            </p:extLst>
          </p:nvPr>
        </p:nvGraphicFramePr>
        <p:xfrm>
          <a:off x="1545519" y="2979566"/>
          <a:ext cx="8795909" cy="2303634"/>
        </p:xfrm>
        <a:graphic>
          <a:graphicData uri="http://schemas.openxmlformats.org/presentationml/2006/ole">
            <mc:AlternateContent xmlns:mc="http://schemas.openxmlformats.org/markup-compatibility/2006">
              <mc:Choice xmlns:v="urn:schemas-microsoft-com:vml" Requires="v">
                <p:oleObj spid="_x0000_s45063" name="Equation" r:id="rId3" imgW="3441600" imgH="901440" progId="Equation.3">
                  <p:embed/>
                </p:oleObj>
              </mc:Choice>
              <mc:Fallback>
                <p:oleObj name="Equation" r:id="rId3" imgW="3441600" imgH="901440" progId="Equation.3">
                  <p:embed/>
                  <p:pic>
                    <p:nvPicPr>
                      <p:cNvPr id="6" name="Object 1024">
                        <a:extLst>
                          <a:ext uri="{FF2B5EF4-FFF2-40B4-BE49-F238E27FC236}">
                            <a16:creationId xmlns:a16="http://schemas.microsoft.com/office/drawing/2014/main" id="{72768A5F-B495-47F3-AEDE-2796987B78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5519" y="2979566"/>
                        <a:ext cx="8795909" cy="2303634"/>
                      </a:xfrm>
                      <a:prstGeom prst="rect">
                        <a:avLst/>
                      </a:prstGeom>
                      <a:noFill/>
                      <a:extLst/>
                    </p:spPr>
                  </p:pic>
                </p:oleObj>
              </mc:Fallback>
            </mc:AlternateContent>
          </a:graphicData>
        </a:graphic>
      </p:graphicFrame>
      <p:sp>
        <p:nvSpPr>
          <p:cNvPr id="8" name="Rectangle 7">
            <a:extLst>
              <a:ext uri="{FF2B5EF4-FFF2-40B4-BE49-F238E27FC236}">
                <a16:creationId xmlns:a16="http://schemas.microsoft.com/office/drawing/2014/main" id="{95E4A9DE-113D-49D3-8B09-CC6E871AB15E}"/>
              </a:ext>
            </a:extLst>
          </p:cNvPr>
          <p:cNvSpPr/>
          <p:nvPr/>
        </p:nvSpPr>
        <p:spPr>
          <a:xfrm>
            <a:off x="838200" y="2018774"/>
            <a:ext cx="10515600" cy="523220"/>
          </a:xfrm>
          <a:prstGeom prst="rect">
            <a:avLst/>
          </a:prstGeom>
        </p:spPr>
        <p:txBody>
          <a:bodyPr wrap="square">
            <a:spAutoFit/>
          </a:bodyPr>
          <a:lstStyle/>
          <a:p>
            <a:pPr algn="ctr"/>
            <a:r>
              <a:rPr lang="en-US" sz="2800" dirty="0"/>
              <a:t>The small angle scattering cross section written in terms of </a:t>
            </a:r>
            <a:r>
              <a:rPr lang="en-US" altLang="en-US" sz="2800" dirty="0">
                <a:sym typeface="Symbol" panose="05050102010706020507" pitchFamily="18" charset="2"/>
              </a:rPr>
              <a:t></a:t>
            </a:r>
            <a:r>
              <a:rPr lang="en-US" altLang="en-US" sz="2800" baseline="-25000" dirty="0">
                <a:sym typeface="Symbol" panose="05050102010706020507" pitchFamily="18" charset="2"/>
              </a:rPr>
              <a:t>t </a:t>
            </a:r>
            <a:endParaRPr lang="en-US" sz="2800" dirty="0"/>
          </a:p>
        </p:txBody>
      </p:sp>
      <p:sp>
        <p:nvSpPr>
          <p:cNvPr id="10" name="Rectangle 9">
            <a:extLst>
              <a:ext uri="{FF2B5EF4-FFF2-40B4-BE49-F238E27FC236}">
                <a16:creationId xmlns:a16="http://schemas.microsoft.com/office/drawing/2014/main" id="{157D0BBC-4102-49B8-AD45-9DA16BA92A72}"/>
              </a:ext>
            </a:extLst>
          </p:cNvPr>
          <p:cNvSpPr/>
          <p:nvPr/>
        </p:nvSpPr>
        <p:spPr>
          <a:xfrm>
            <a:off x="2598057" y="5505044"/>
            <a:ext cx="6995886" cy="954107"/>
          </a:xfrm>
          <a:prstGeom prst="rect">
            <a:avLst/>
          </a:prstGeom>
        </p:spPr>
        <p:txBody>
          <a:bodyPr wrap="square">
            <a:spAutoFit/>
          </a:bodyPr>
          <a:lstStyle/>
          <a:p>
            <a:pPr algn="ctr"/>
            <a:r>
              <a:rPr lang="en-US" sz="2800" b="1" dirty="0">
                <a:sym typeface="Symbol" panose="05050102010706020507" pitchFamily="18" charset="2"/>
              </a:rPr>
              <a:t>The CERN-Rome </a:t>
            </a:r>
            <a:r>
              <a:rPr lang="el-GR" sz="2800" b="1" dirty="0">
                <a:sym typeface="Symbol" panose="05050102010706020507" pitchFamily="18" charset="2"/>
              </a:rPr>
              <a:t>σ</a:t>
            </a:r>
            <a:r>
              <a:rPr lang="en-US" sz="2800" b="1" baseline="-25000" dirty="0">
                <a:sym typeface="Symbol" panose="05050102010706020507" pitchFamily="18" charset="2"/>
              </a:rPr>
              <a:t>t</a:t>
            </a:r>
            <a:r>
              <a:rPr lang="en-US" sz="2800" b="1" dirty="0">
                <a:sym typeface="Symbol" panose="05050102010706020507" pitchFamily="18" charset="2"/>
              </a:rPr>
              <a:t> result was fully consistent </a:t>
            </a:r>
          </a:p>
          <a:p>
            <a:pPr algn="ctr"/>
            <a:r>
              <a:rPr lang="en-US" sz="2800" b="1" dirty="0">
                <a:sym typeface="Symbol" panose="05050102010706020507" pitchFamily="18" charset="2"/>
              </a:rPr>
              <a:t>with R801</a:t>
            </a:r>
            <a:endParaRPr lang="en-US" sz="2800" b="1" dirty="0"/>
          </a:p>
        </p:txBody>
      </p:sp>
    </p:spTree>
    <p:extLst>
      <p:ext uri="{BB962C8B-B14F-4D97-AF65-F5344CB8AC3E}">
        <p14:creationId xmlns:p14="http://schemas.microsoft.com/office/powerpoint/2010/main" val="3922283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36DD1-4B11-4E0D-8C81-03CF1B110371}"/>
              </a:ext>
            </a:extLst>
          </p:cNvPr>
          <p:cNvSpPr>
            <a:spLocks noGrp="1"/>
          </p:cNvSpPr>
          <p:nvPr>
            <p:ph type="title"/>
          </p:nvPr>
        </p:nvSpPr>
        <p:spPr>
          <a:ln>
            <a:solidFill>
              <a:srgbClr val="FF0000"/>
            </a:solidFill>
          </a:ln>
        </p:spPr>
        <p:txBody>
          <a:bodyPr>
            <a:normAutofit/>
          </a:bodyPr>
          <a:lstStyle/>
          <a:p>
            <a:pPr algn="ctr"/>
            <a:r>
              <a:rPr lang="en-US" sz="3600" b="1" dirty="0">
                <a:solidFill>
                  <a:srgbClr val="C00000"/>
                </a:solidFill>
              </a:rPr>
              <a:t>Limiting fragmentation with R801</a:t>
            </a:r>
          </a:p>
        </p:txBody>
      </p:sp>
      <p:sp>
        <p:nvSpPr>
          <p:cNvPr id="4" name="TextBox 3">
            <a:extLst>
              <a:ext uri="{FF2B5EF4-FFF2-40B4-BE49-F238E27FC236}">
                <a16:creationId xmlns:a16="http://schemas.microsoft.com/office/drawing/2014/main" id="{4F3CB653-5DAA-4605-AABC-B2F77DD96E02}"/>
              </a:ext>
            </a:extLst>
          </p:cNvPr>
          <p:cNvSpPr txBox="1"/>
          <p:nvPr/>
        </p:nvSpPr>
        <p:spPr>
          <a:xfrm>
            <a:off x="957943" y="5087410"/>
            <a:ext cx="10395857" cy="1200329"/>
          </a:xfrm>
          <a:prstGeom prst="rect">
            <a:avLst/>
          </a:prstGeom>
          <a:noFill/>
        </p:spPr>
        <p:txBody>
          <a:bodyPr wrap="square" rtlCol="0">
            <a:spAutoFit/>
          </a:bodyPr>
          <a:lstStyle/>
          <a:p>
            <a:r>
              <a:rPr lang="en-US" sz="2400" dirty="0"/>
              <a:t>Inclusive rapidity distributions al 15 on 15 and 26 on 26 beam energies, are compared to data of 15 on 26 run. The downstream particle distribution depends only on the energy of the upstream beam</a:t>
            </a:r>
          </a:p>
        </p:txBody>
      </p:sp>
      <p:sp>
        <p:nvSpPr>
          <p:cNvPr id="5" name="Date Placeholder 4">
            <a:extLst>
              <a:ext uri="{FF2B5EF4-FFF2-40B4-BE49-F238E27FC236}">
                <a16:creationId xmlns:a16="http://schemas.microsoft.com/office/drawing/2014/main" id="{1EA2366D-22DF-4C5A-AF20-7EB575D0A983}"/>
              </a:ext>
            </a:extLst>
          </p:cNvPr>
          <p:cNvSpPr>
            <a:spLocks noGrp="1"/>
          </p:cNvSpPr>
          <p:nvPr>
            <p:ph type="dt" sz="half" idx="10"/>
          </p:nvPr>
        </p:nvSpPr>
        <p:spPr/>
        <p:txBody>
          <a:bodyPr/>
          <a:lstStyle/>
          <a:p>
            <a:fld id="{0403408C-A00A-4D9D-A61D-8C2FC51813B0}" type="datetime1">
              <a:rPr lang="en-US" smtClean="0"/>
              <a:t>10/18/2018</a:t>
            </a:fld>
            <a:endParaRPr lang="en-US"/>
          </a:p>
        </p:txBody>
      </p:sp>
      <p:sp>
        <p:nvSpPr>
          <p:cNvPr id="6" name="Footer Placeholder 5">
            <a:extLst>
              <a:ext uri="{FF2B5EF4-FFF2-40B4-BE49-F238E27FC236}">
                <a16:creationId xmlns:a16="http://schemas.microsoft.com/office/drawing/2014/main" id="{16152A74-F225-4181-B557-75284D6CE2CE}"/>
              </a:ext>
            </a:extLst>
          </p:cNvPr>
          <p:cNvSpPr>
            <a:spLocks noGrp="1"/>
          </p:cNvSpPr>
          <p:nvPr>
            <p:ph type="ftr" sz="quarter" idx="11"/>
          </p:nvPr>
        </p:nvSpPr>
        <p:spPr/>
        <p:txBody>
          <a:bodyPr/>
          <a:lstStyle/>
          <a:p>
            <a:r>
              <a:rPr lang="en-US"/>
              <a:t>Dan Green ceremony, 2018</a:t>
            </a:r>
          </a:p>
        </p:txBody>
      </p:sp>
      <p:sp>
        <p:nvSpPr>
          <p:cNvPr id="7" name="Slide Number Placeholder 6">
            <a:extLst>
              <a:ext uri="{FF2B5EF4-FFF2-40B4-BE49-F238E27FC236}">
                <a16:creationId xmlns:a16="http://schemas.microsoft.com/office/drawing/2014/main" id="{0232C0A9-71E5-4520-87B5-27ECA5ACFB33}"/>
              </a:ext>
            </a:extLst>
          </p:cNvPr>
          <p:cNvSpPr>
            <a:spLocks noGrp="1"/>
          </p:cNvSpPr>
          <p:nvPr>
            <p:ph type="sldNum" sz="quarter" idx="12"/>
          </p:nvPr>
        </p:nvSpPr>
        <p:spPr/>
        <p:txBody>
          <a:bodyPr/>
          <a:lstStyle/>
          <a:p>
            <a:fld id="{CD72701D-970D-40E8-B6DF-03238B3E7D54}" type="slidenum">
              <a:rPr lang="en-US" smtClean="0"/>
              <a:t>26</a:t>
            </a:fld>
            <a:endParaRPr lang="en-US"/>
          </a:p>
        </p:txBody>
      </p:sp>
      <p:pic>
        <p:nvPicPr>
          <p:cNvPr id="8" name="Picture 4" descr="\\Cdfserver1\CDFUsers\giorgiob\inclusive rapidity distributions.tif">
            <a:extLst>
              <a:ext uri="{FF2B5EF4-FFF2-40B4-BE49-F238E27FC236}">
                <a16:creationId xmlns:a16="http://schemas.microsoft.com/office/drawing/2014/main" id="{EAB6DAF1-7CEC-4C54-9AE3-163C3A731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669" y="1963494"/>
            <a:ext cx="4676931" cy="293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Object 4096">
            <a:extLst>
              <a:ext uri="{FF2B5EF4-FFF2-40B4-BE49-F238E27FC236}">
                <a16:creationId xmlns:a16="http://schemas.microsoft.com/office/drawing/2014/main" id="{C1C40C9F-4F45-46D0-880B-4F95269BCF6F}"/>
              </a:ext>
            </a:extLst>
          </p:cNvPr>
          <p:cNvGraphicFramePr>
            <a:graphicFrameLocks noChangeAspect="1"/>
          </p:cNvGraphicFramePr>
          <p:nvPr>
            <p:extLst>
              <p:ext uri="{D42A27DB-BD31-4B8C-83A1-F6EECF244321}">
                <p14:modId xmlns:p14="http://schemas.microsoft.com/office/powerpoint/2010/main" val="325339382"/>
              </p:ext>
            </p:extLst>
          </p:nvPr>
        </p:nvGraphicFramePr>
        <p:xfrm>
          <a:off x="6430282" y="2811162"/>
          <a:ext cx="3482975" cy="1035050"/>
        </p:xfrm>
        <a:graphic>
          <a:graphicData uri="http://schemas.openxmlformats.org/presentationml/2006/ole">
            <mc:AlternateContent xmlns:mc="http://schemas.openxmlformats.org/markup-compatibility/2006">
              <mc:Choice xmlns:v="urn:schemas-microsoft-com:vml" Requires="v">
                <p:oleObj spid="_x0000_s55301" name="Equation" r:id="rId4" imgW="1409700" imgH="419100" progId="Equation.3">
                  <p:embed/>
                </p:oleObj>
              </mc:Choice>
              <mc:Fallback>
                <p:oleObj name="Equation" r:id="rId4" imgW="1409700" imgH="419100" progId="Equation.3">
                  <p:embed/>
                  <p:pic>
                    <p:nvPicPr>
                      <p:cNvPr id="8" name="Object 4096">
                        <a:extLst>
                          <a:ext uri="{FF2B5EF4-FFF2-40B4-BE49-F238E27FC236}">
                            <a16:creationId xmlns:a16="http://schemas.microsoft.com/office/drawing/2014/main" id="{FED8FBA4-C9AA-41F3-AED2-98B36DEAA4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0282" y="2811162"/>
                        <a:ext cx="3482975" cy="1035050"/>
                      </a:xfrm>
                      <a:prstGeom prst="rect">
                        <a:avLst/>
                      </a:prstGeom>
                      <a:noFill/>
                      <a:ln w="9525">
                        <a:solidFill>
                          <a:srgbClr val="FF33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978483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Slide Number Placeholder 4">
            <a:extLst>
              <a:ext uri="{FF2B5EF4-FFF2-40B4-BE49-F238E27FC236}">
                <a16:creationId xmlns:a16="http://schemas.microsoft.com/office/drawing/2014/main" id="{107EA657-94B9-48D6-80B6-1B3B81B4EC4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0D0D71E-430F-4C1E-8A41-374AB0FE522B}" type="slidenum">
              <a:rPr lang="en-US" altLang="en-US" sz="1400"/>
              <a:pPr eaLnBrk="1" hangingPunct="1"/>
              <a:t>27</a:t>
            </a:fld>
            <a:endParaRPr lang="en-US" altLang="en-US" sz="1400"/>
          </a:p>
        </p:txBody>
      </p:sp>
      <p:sp>
        <p:nvSpPr>
          <p:cNvPr id="55301" name="Rectangle 2">
            <a:extLst>
              <a:ext uri="{FF2B5EF4-FFF2-40B4-BE49-F238E27FC236}">
                <a16:creationId xmlns:a16="http://schemas.microsoft.com/office/drawing/2014/main" id="{66EFD5CB-6E5D-4B77-8DD1-AA8907DBA429}"/>
              </a:ext>
            </a:extLst>
          </p:cNvPr>
          <p:cNvSpPr>
            <a:spLocks noGrp="1" noChangeArrowheads="1"/>
          </p:cNvSpPr>
          <p:nvPr>
            <p:ph type="title"/>
          </p:nvPr>
        </p:nvSpPr>
        <p:spPr>
          <a:xfrm>
            <a:off x="2286000" y="381000"/>
            <a:ext cx="7772400" cy="1143000"/>
          </a:xfrm>
          <a:ln>
            <a:solidFill>
              <a:srgbClr val="CC0000"/>
            </a:solidFill>
            <a:miter lim="800000"/>
            <a:headEnd/>
            <a:tailEnd/>
          </a:ln>
        </p:spPr>
        <p:txBody>
          <a:bodyPr>
            <a:normAutofit/>
          </a:bodyPr>
          <a:lstStyle/>
          <a:p>
            <a:pPr algn="ctr" eaLnBrk="1" hangingPunct="1"/>
            <a:r>
              <a:rPr lang="en-US" altLang="en-US" sz="2800" b="1" dirty="0">
                <a:solidFill>
                  <a:srgbClr val="CC0000"/>
                </a:solidFill>
              </a:rPr>
              <a:t>Short range correlations </a:t>
            </a:r>
          </a:p>
        </p:txBody>
      </p:sp>
      <p:sp>
        <p:nvSpPr>
          <p:cNvPr id="55302" name="Text Box 3">
            <a:extLst>
              <a:ext uri="{FF2B5EF4-FFF2-40B4-BE49-F238E27FC236}">
                <a16:creationId xmlns:a16="http://schemas.microsoft.com/office/drawing/2014/main" id="{D617A161-3BAB-4B95-88D2-0D2411D12BA1}"/>
              </a:ext>
            </a:extLst>
          </p:cNvPr>
          <p:cNvSpPr txBox="1">
            <a:spLocks noChangeArrowheads="1"/>
          </p:cNvSpPr>
          <p:nvPr/>
        </p:nvSpPr>
        <p:spPr bwMode="auto">
          <a:xfrm>
            <a:off x="1190171" y="1668529"/>
            <a:ext cx="979547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dirty="0"/>
              <a:t>The rapidity correlation function is defined as the difference between the two-body density and the product of two uncorrelated single-body densities</a:t>
            </a:r>
            <a:r>
              <a:rPr lang="en-US" altLang="en-US" dirty="0"/>
              <a:t>:</a:t>
            </a:r>
          </a:p>
        </p:txBody>
      </p:sp>
      <p:graphicFrame>
        <p:nvGraphicFramePr>
          <p:cNvPr id="55298" name="Object 0">
            <a:extLst>
              <a:ext uri="{FF2B5EF4-FFF2-40B4-BE49-F238E27FC236}">
                <a16:creationId xmlns:a16="http://schemas.microsoft.com/office/drawing/2014/main" id="{7EB750D8-4158-4B9D-B9EC-8B2A769FCEB7}"/>
              </a:ext>
            </a:extLst>
          </p:cNvPr>
          <p:cNvGraphicFramePr>
            <a:graphicFrameLocks noChangeAspect="1"/>
          </p:cNvGraphicFramePr>
          <p:nvPr/>
        </p:nvGraphicFramePr>
        <p:xfrm>
          <a:off x="3240135" y="3207672"/>
          <a:ext cx="5711730" cy="1049315"/>
        </p:xfrm>
        <a:graphic>
          <a:graphicData uri="http://schemas.openxmlformats.org/presentationml/2006/ole">
            <mc:AlternateContent xmlns:mc="http://schemas.openxmlformats.org/markup-compatibility/2006">
              <mc:Choice xmlns:v="urn:schemas-microsoft-com:vml" Requires="v">
                <p:oleObj spid="_x0000_s35858" name="Equation" r:id="rId3" imgW="2489040" imgH="457200" progId="Equation.3">
                  <p:embed/>
                </p:oleObj>
              </mc:Choice>
              <mc:Fallback>
                <p:oleObj name="Equation" r:id="rId3" imgW="2489040" imgH="457200" progId="Equation.3">
                  <p:embed/>
                  <p:pic>
                    <p:nvPicPr>
                      <p:cNvPr id="55298" name="Object 0">
                        <a:extLst>
                          <a:ext uri="{FF2B5EF4-FFF2-40B4-BE49-F238E27FC236}">
                            <a16:creationId xmlns:a16="http://schemas.microsoft.com/office/drawing/2014/main" id="{7EB750D8-4158-4B9D-B9EC-8B2A769FCE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0135" y="3207672"/>
                        <a:ext cx="5711730" cy="1049315"/>
                      </a:xfrm>
                      <a:prstGeom prst="rect">
                        <a:avLst/>
                      </a:prstGeom>
                      <a:noFill/>
                      <a:ln>
                        <a:noFill/>
                      </a:ln>
                      <a:effectLst/>
                      <a:extLst/>
                    </p:spPr>
                  </p:pic>
                </p:oleObj>
              </mc:Fallback>
            </mc:AlternateContent>
          </a:graphicData>
        </a:graphic>
      </p:graphicFrame>
      <p:graphicFrame>
        <p:nvGraphicFramePr>
          <p:cNvPr id="55299" name="Object 1">
            <a:extLst>
              <a:ext uri="{FF2B5EF4-FFF2-40B4-BE49-F238E27FC236}">
                <a16:creationId xmlns:a16="http://schemas.microsoft.com/office/drawing/2014/main" id="{BB90F28B-CF97-4B49-9E6A-9AF3C5D853E1}"/>
              </a:ext>
            </a:extLst>
          </p:cNvPr>
          <p:cNvGraphicFramePr>
            <a:graphicFrameLocks noChangeAspect="1"/>
          </p:cNvGraphicFramePr>
          <p:nvPr/>
        </p:nvGraphicFramePr>
        <p:xfrm>
          <a:off x="1965326" y="4496973"/>
          <a:ext cx="9020315" cy="1493510"/>
        </p:xfrm>
        <a:graphic>
          <a:graphicData uri="http://schemas.openxmlformats.org/presentationml/2006/ole">
            <mc:AlternateContent xmlns:mc="http://schemas.openxmlformats.org/markup-compatibility/2006">
              <mc:Choice xmlns:v="urn:schemas-microsoft-com:vml" Requires="v">
                <p:oleObj spid="_x0000_s35859" name="Equation" r:id="rId5" imgW="4267080" imgH="711000" progId="Equation.3">
                  <p:embed/>
                </p:oleObj>
              </mc:Choice>
              <mc:Fallback>
                <p:oleObj name="Equation" r:id="rId5" imgW="4267080" imgH="711000" progId="Equation.3">
                  <p:embed/>
                  <p:pic>
                    <p:nvPicPr>
                      <p:cNvPr id="55299" name="Object 1">
                        <a:extLst>
                          <a:ext uri="{FF2B5EF4-FFF2-40B4-BE49-F238E27FC236}">
                            <a16:creationId xmlns:a16="http://schemas.microsoft.com/office/drawing/2014/main" id="{BB90F28B-CF97-4B49-9E6A-9AF3C5D853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5326" y="4496973"/>
                        <a:ext cx="9020315" cy="1493510"/>
                      </a:xfrm>
                      <a:prstGeom prst="rect">
                        <a:avLst/>
                      </a:prstGeom>
                      <a:noFill/>
                      <a:ln>
                        <a:noFill/>
                      </a:ln>
                      <a:effectLst/>
                      <a:extLst/>
                    </p:spPr>
                  </p:pic>
                </p:oleObj>
              </mc:Fallback>
            </mc:AlternateContent>
          </a:graphicData>
        </a:graphic>
      </p:graphicFrame>
      <p:sp>
        <p:nvSpPr>
          <p:cNvPr id="2" name="Date Placeholder 1">
            <a:extLst>
              <a:ext uri="{FF2B5EF4-FFF2-40B4-BE49-F238E27FC236}">
                <a16:creationId xmlns:a16="http://schemas.microsoft.com/office/drawing/2014/main" id="{6DA7C923-9659-4D58-B0AC-82F35189A005}"/>
              </a:ext>
            </a:extLst>
          </p:cNvPr>
          <p:cNvSpPr>
            <a:spLocks noGrp="1"/>
          </p:cNvSpPr>
          <p:nvPr>
            <p:ph type="dt" sz="half" idx="10"/>
          </p:nvPr>
        </p:nvSpPr>
        <p:spPr/>
        <p:txBody>
          <a:bodyPr/>
          <a:lstStyle/>
          <a:p>
            <a:fld id="{58258F05-BA41-4652-8490-6DCF4FA37642}" type="datetime1">
              <a:rPr lang="en-US" smtClean="0"/>
              <a:t>10/18/2018</a:t>
            </a:fld>
            <a:endParaRPr lang="en-US"/>
          </a:p>
        </p:txBody>
      </p:sp>
      <p:sp>
        <p:nvSpPr>
          <p:cNvPr id="3" name="Footer Placeholder 2">
            <a:extLst>
              <a:ext uri="{FF2B5EF4-FFF2-40B4-BE49-F238E27FC236}">
                <a16:creationId xmlns:a16="http://schemas.microsoft.com/office/drawing/2014/main" id="{671D916E-51D4-4984-865C-9DA7D9506C4D}"/>
              </a:ext>
            </a:extLst>
          </p:cNvPr>
          <p:cNvSpPr>
            <a:spLocks noGrp="1"/>
          </p:cNvSpPr>
          <p:nvPr>
            <p:ph type="ftr" sz="quarter" idx="11"/>
          </p:nvPr>
        </p:nvSpPr>
        <p:spPr/>
        <p:txBody>
          <a:bodyPr/>
          <a:lstStyle/>
          <a:p>
            <a:r>
              <a:rPr lang="en-US"/>
              <a:t>Dan Green ceremony, 2018</a:t>
            </a:r>
          </a:p>
        </p:txBody>
      </p:sp>
    </p:spTree>
    <p:extLst>
      <p:ext uri="{BB962C8B-B14F-4D97-AF65-F5344CB8AC3E}">
        <p14:creationId xmlns:p14="http://schemas.microsoft.com/office/powerpoint/2010/main" val="2201734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4">
            <a:extLst>
              <a:ext uri="{FF2B5EF4-FFF2-40B4-BE49-F238E27FC236}">
                <a16:creationId xmlns:a16="http://schemas.microsoft.com/office/drawing/2014/main" id="{37509CD8-0935-4AD5-8C07-573D68A2EC3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C25D3F8-226B-4246-96CA-EC180EC009A3}" type="slidenum">
              <a:rPr lang="en-US" altLang="en-US" sz="1400"/>
              <a:pPr eaLnBrk="1" hangingPunct="1"/>
              <a:t>28</a:t>
            </a:fld>
            <a:endParaRPr lang="en-US" altLang="en-US" sz="1400"/>
          </a:p>
        </p:txBody>
      </p:sp>
      <p:sp>
        <p:nvSpPr>
          <p:cNvPr id="126979" name="Rectangle 2">
            <a:extLst>
              <a:ext uri="{FF2B5EF4-FFF2-40B4-BE49-F238E27FC236}">
                <a16:creationId xmlns:a16="http://schemas.microsoft.com/office/drawing/2014/main" id="{E8F8EBAB-5A9C-47BE-A1D6-A95F9898FF64}"/>
              </a:ext>
            </a:extLst>
          </p:cNvPr>
          <p:cNvSpPr>
            <a:spLocks noGrp="1" noChangeArrowheads="1"/>
          </p:cNvSpPr>
          <p:nvPr>
            <p:ph type="title"/>
          </p:nvPr>
        </p:nvSpPr>
        <p:spPr>
          <a:xfrm>
            <a:off x="2133600" y="228600"/>
            <a:ext cx="7772400" cy="762000"/>
          </a:xfrm>
          <a:ln>
            <a:solidFill>
              <a:srgbClr val="CC0000"/>
            </a:solidFill>
            <a:miter lim="800000"/>
            <a:headEnd/>
            <a:tailEnd/>
          </a:ln>
        </p:spPr>
        <p:txBody>
          <a:bodyPr>
            <a:normAutofit/>
          </a:bodyPr>
          <a:lstStyle/>
          <a:p>
            <a:pPr algn="ctr" eaLnBrk="1" hangingPunct="1"/>
            <a:r>
              <a:rPr lang="en-US" altLang="en-US" sz="3200" b="1" dirty="0">
                <a:solidFill>
                  <a:srgbClr val="CC0000"/>
                </a:solidFill>
              </a:rPr>
              <a:t>Short range correlations in R801</a:t>
            </a:r>
          </a:p>
        </p:txBody>
      </p:sp>
      <p:pic>
        <p:nvPicPr>
          <p:cNvPr id="126980" name="Picture 3" descr="\\cdfserver1\CDFUsers\giorgiob\Inclusive S.R.Correlations.tif">
            <a:extLst>
              <a:ext uri="{FF2B5EF4-FFF2-40B4-BE49-F238E27FC236}">
                <a16:creationId xmlns:a16="http://schemas.microsoft.com/office/drawing/2014/main" id="{C325E3CD-774E-4F3F-B510-9E60233AA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8544" y="1391662"/>
            <a:ext cx="3697514" cy="481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4">
            <a:extLst>
              <a:ext uri="{FF2B5EF4-FFF2-40B4-BE49-F238E27FC236}">
                <a16:creationId xmlns:a16="http://schemas.microsoft.com/office/drawing/2014/main" id="{00DDCE26-C264-4908-A4BE-F08BC09009CE}"/>
              </a:ext>
            </a:extLst>
          </p:cNvPr>
          <p:cNvSpPr txBox="1">
            <a:spLocks noChangeArrowheads="1"/>
          </p:cNvSpPr>
          <p:nvPr/>
        </p:nvSpPr>
        <p:spPr bwMode="auto">
          <a:xfrm>
            <a:off x="885371" y="1505858"/>
            <a:ext cx="634274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dirty="0"/>
              <a:t>Circles </a:t>
            </a:r>
            <a:r>
              <a:rPr lang="en-US" altLang="en-US" sz="3200" dirty="0" err="1"/>
              <a:t>p</a:t>
            </a:r>
            <a:r>
              <a:rPr lang="en-US" altLang="en-US" sz="3200" baseline="-25000" dirty="0" err="1"/>
              <a:t>ISR</a:t>
            </a:r>
            <a:r>
              <a:rPr lang="en-US" altLang="en-US" sz="3200" dirty="0"/>
              <a:t>=11 GeV/c, dots </a:t>
            </a:r>
            <a:r>
              <a:rPr lang="en-US" altLang="en-US" sz="3200" dirty="0" err="1"/>
              <a:t>p</a:t>
            </a:r>
            <a:r>
              <a:rPr lang="en-US" altLang="en-US" sz="3200" baseline="-25000" dirty="0" err="1"/>
              <a:t>ISR</a:t>
            </a:r>
            <a:r>
              <a:rPr lang="en-US" altLang="en-US" sz="3200" dirty="0"/>
              <a:t>=31 GeV/c</a:t>
            </a:r>
          </a:p>
          <a:p>
            <a:pPr eaLnBrk="1" hangingPunct="1"/>
            <a:endParaRPr lang="en-US" altLang="en-US" sz="3200" dirty="0"/>
          </a:p>
          <a:p>
            <a:pPr eaLnBrk="1" hangingPunct="1"/>
            <a:r>
              <a:rPr lang="en-US" altLang="en-US" sz="3200" dirty="0"/>
              <a:t>The probe particle is moved from small to large </a:t>
            </a:r>
            <a:r>
              <a:rPr lang="en-US" altLang="en-US" sz="3200" dirty="0" err="1"/>
              <a:t>pseudorapidity</a:t>
            </a:r>
            <a:r>
              <a:rPr lang="en-US" altLang="en-US" sz="3200" dirty="0"/>
              <a:t> (top to bottom),</a:t>
            </a:r>
          </a:p>
        </p:txBody>
      </p:sp>
      <p:sp>
        <p:nvSpPr>
          <p:cNvPr id="2" name="Date Placeholder 1">
            <a:extLst>
              <a:ext uri="{FF2B5EF4-FFF2-40B4-BE49-F238E27FC236}">
                <a16:creationId xmlns:a16="http://schemas.microsoft.com/office/drawing/2014/main" id="{0B45BC17-995D-4C30-BB19-DAE4CB32C48D}"/>
              </a:ext>
            </a:extLst>
          </p:cNvPr>
          <p:cNvSpPr>
            <a:spLocks noGrp="1"/>
          </p:cNvSpPr>
          <p:nvPr>
            <p:ph type="dt" sz="half" idx="10"/>
          </p:nvPr>
        </p:nvSpPr>
        <p:spPr/>
        <p:txBody>
          <a:bodyPr/>
          <a:lstStyle/>
          <a:p>
            <a:fld id="{7583478A-949C-41C2-819C-40CDA01D907D}" type="datetime1">
              <a:rPr lang="en-US" smtClean="0"/>
              <a:t>10/18/2018</a:t>
            </a:fld>
            <a:endParaRPr lang="en-US"/>
          </a:p>
        </p:txBody>
      </p:sp>
      <p:sp>
        <p:nvSpPr>
          <p:cNvPr id="3" name="Footer Placeholder 2">
            <a:extLst>
              <a:ext uri="{FF2B5EF4-FFF2-40B4-BE49-F238E27FC236}">
                <a16:creationId xmlns:a16="http://schemas.microsoft.com/office/drawing/2014/main" id="{3048E885-90FE-4B80-A271-39D21C39856E}"/>
              </a:ext>
            </a:extLst>
          </p:cNvPr>
          <p:cNvSpPr>
            <a:spLocks noGrp="1"/>
          </p:cNvSpPr>
          <p:nvPr>
            <p:ph type="ftr" sz="quarter" idx="11"/>
          </p:nvPr>
        </p:nvSpPr>
        <p:spPr/>
        <p:txBody>
          <a:bodyPr/>
          <a:lstStyle/>
          <a:p>
            <a:r>
              <a:rPr lang="en-US"/>
              <a:t>Dan Green ceremony, 2018</a:t>
            </a:r>
          </a:p>
        </p:txBody>
      </p:sp>
    </p:spTree>
    <p:extLst>
      <p:ext uri="{BB962C8B-B14F-4D97-AF65-F5344CB8AC3E}">
        <p14:creationId xmlns:p14="http://schemas.microsoft.com/office/powerpoint/2010/main" val="3028713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97214-B6BF-48D7-847C-B6A73F354E10}"/>
              </a:ext>
            </a:extLst>
          </p:cNvPr>
          <p:cNvSpPr>
            <a:spLocks noGrp="1"/>
          </p:cNvSpPr>
          <p:nvPr>
            <p:ph type="title"/>
          </p:nvPr>
        </p:nvSpPr>
        <p:spPr>
          <a:ln>
            <a:solidFill>
              <a:srgbClr val="FF0000"/>
            </a:solidFill>
          </a:ln>
        </p:spPr>
        <p:txBody>
          <a:bodyPr>
            <a:normAutofit/>
          </a:bodyPr>
          <a:lstStyle/>
          <a:p>
            <a:pPr algn="ctr"/>
            <a:r>
              <a:rPr lang="en-US" sz="3600" b="1" dirty="0">
                <a:solidFill>
                  <a:srgbClr val="C00000"/>
                </a:solidFill>
              </a:rPr>
              <a:t>Second generation experiments (samples)</a:t>
            </a:r>
          </a:p>
        </p:txBody>
      </p:sp>
      <p:sp>
        <p:nvSpPr>
          <p:cNvPr id="4" name="TextBox 3">
            <a:extLst>
              <a:ext uri="{FF2B5EF4-FFF2-40B4-BE49-F238E27FC236}">
                <a16:creationId xmlns:a16="http://schemas.microsoft.com/office/drawing/2014/main" id="{26B1343C-7242-446F-881F-F881D0B436B9}"/>
              </a:ext>
            </a:extLst>
          </p:cNvPr>
          <p:cNvSpPr txBox="1"/>
          <p:nvPr/>
        </p:nvSpPr>
        <p:spPr>
          <a:xfrm>
            <a:off x="957943" y="2423885"/>
            <a:ext cx="10395857" cy="1815882"/>
          </a:xfrm>
          <a:prstGeom prst="rect">
            <a:avLst/>
          </a:prstGeom>
          <a:noFill/>
        </p:spPr>
        <p:txBody>
          <a:bodyPr wrap="square" rtlCol="0">
            <a:spAutoFit/>
          </a:bodyPr>
          <a:lstStyle/>
          <a:p>
            <a:r>
              <a:rPr lang="en-US" sz="2800" dirty="0"/>
              <a:t>The initial ISR program emphasized forward physics. </a:t>
            </a:r>
          </a:p>
          <a:p>
            <a:endParaRPr lang="en-US" sz="2800" dirty="0"/>
          </a:p>
          <a:p>
            <a:r>
              <a:rPr lang="en-US" sz="2800" dirty="0"/>
              <a:t>In a second generation an effort was made to study large angle physics, but no general purpose 4</a:t>
            </a:r>
            <a:r>
              <a:rPr lang="el-GR" sz="2800" dirty="0"/>
              <a:t>π</a:t>
            </a:r>
            <a:r>
              <a:rPr lang="en-US" sz="2800" dirty="0"/>
              <a:t> detector could be  built. </a:t>
            </a:r>
          </a:p>
        </p:txBody>
      </p:sp>
      <p:sp>
        <p:nvSpPr>
          <p:cNvPr id="3" name="Date Placeholder 2">
            <a:extLst>
              <a:ext uri="{FF2B5EF4-FFF2-40B4-BE49-F238E27FC236}">
                <a16:creationId xmlns:a16="http://schemas.microsoft.com/office/drawing/2014/main" id="{A3058CB9-E118-42B7-A473-EB15C05E5438}"/>
              </a:ext>
            </a:extLst>
          </p:cNvPr>
          <p:cNvSpPr>
            <a:spLocks noGrp="1"/>
          </p:cNvSpPr>
          <p:nvPr>
            <p:ph type="dt" sz="half" idx="10"/>
          </p:nvPr>
        </p:nvSpPr>
        <p:spPr/>
        <p:txBody>
          <a:bodyPr/>
          <a:lstStyle/>
          <a:p>
            <a:fld id="{4CB9DE0A-4F00-411A-9704-FD39365B7B87}" type="datetime1">
              <a:rPr lang="en-US" smtClean="0"/>
              <a:t>10/18/2018</a:t>
            </a:fld>
            <a:endParaRPr lang="en-US"/>
          </a:p>
        </p:txBody>
      </p:sp>
      <p:sp>
        <p:nvSpPr>
          <p:cNvPr id="5" name="Footer Placeholder 4">
            <a:extLst>
              <a:ext uri="{FF2B5EF4-FFF2-40B4-BE49-F238E27FC236}">
                <a16:creationId xmlns:a16="http://schemas.microsoft.com/office/drawing/2014/main" id="{5FFD3EE8-96A8-470A-86EF-71F557933C02}"/>
              </a:ext>
            </a:extLst>
          </p:cNvPr>
          <p:cNvSpPr>
            <a:spLocks noGrp="1"/>
          </p:cNvSpPr>
          <p:nvPr>
            <p:ph type="ftr" sz="quarter" idx="11"/>
          </p:nvPr>
        </p:nvSpPr>
        <p:spPr/>
        <p:txBody>
          <a:bodyPr/>
          <a:lstStyle/>
          <a:p>
            <a:r>
              <a:rPr lang="en-US"/>
              <a:t>Dan Green ceremony, 2018</a:t>
            </a:r>
          </a:p>
        </p:txBody>
      </p:sp>
      <p:sp>
        <p:nvSpPr>
          <p:cNvPr id="6" name="Slide Number Placeholder 5">
            <a:extLst>
              <a:ext uri="{FF2B5EF4-FFF2-40B4-BE49-F238E27FC236}">
                <a16:creationId xmlns:a16="http://schemas.microsoft.com/office/drawing/2014/main" id="{0A1F62B3-2B40-45DB-BF84-510E203FD8D5}"/>
              </a:ext>
            </a:extLst>
          </p:cNvPr>
          <p:cNvSpPr>
            <a:spLocks noGrp="1"/>
          </p:cNvSpPr>
          <p:nvPr>
            <p:ph type="sldNum" sz="quarter" idx="12"/>
          </p:nvPr>
        </p:nvSpPr>
        <p:spPr/>
        <p:txBody>
          <a:bodyPr/>
          <a:lstStyle/>
          <a:p>
            <a:fld id="{CD72701D-970D-40E8-B6DF-03238B3E7D54}" type="slidenum">
              <a:rPr lang="en-US" smtClean="0"/>
              <a:t>29</a:t>
            </a:fld>
            <a:endParaRPr lang="en-US"/>
          </a:p>
        </p:txBody>
      </p:sp>
    </p:spTree>
    <p:extLst>
      <p:ext uri="{BB962C8B-B14F-4D97-AF65-F5344CB8AC3E}">
        <p14:creationId xmlns:p14="http://schemas.microsoft.com/office/powerpoint/2010/main" val="1396112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4">
            <a:extLst>
              <a:ext uri="{FF2B5EF4-FFF2-40B4-BE49-F238E27FC236}">
                <a16:creationId xmlns:a16="http://schemas.microsoft.com/office/drawing/2014/main" id="{3C88C19D-F16F-41E3-AAB1-679297010D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2599CBA-9A0E-496A-9880-93EF57FBB92B}" type="slidenum">
              <a:rPr lang="en-US" altLang="en-US" sz="1400"/>
              <a:pPr eaLnBrk="1" hangingPunct="1"/>
              <a:t>3</a:t>
            </a:fld>
            <a:endParaRPr lang="en-US" altLang="en-US" sz="1400"/>
          </a:p>
        </p:txBody>
      </p:sp>
      <p:sp>
        <p:nvSpPr>
          <p:cNvPr id="73731" name="Rectangle 2">
            <a:extLst>
              <a:ext uri="{FF2B5EF4-FFF2-40B4-BE49-F238E27FC236}">
                <a16:creationId xmlns:a16="http://schemas.microsoft.com/office/drawing/2014/main" id="{EC28A5D1-4CA7-4B8E-B952-C0199E44E111}"/>
              </a:ext>
            </a:extLst>
          </p:cNvPr>
          <p:cNvSpPr>
            <a:spLocks noGrp="1" noChangeArrowheads="1"/>
          </p:cNvSpPr>
          <p:nvPr>
            <p:ph type="title"/>
          </p:nvPr>
        </p:nvSpPr>
        <p:spPr>
          <a:xfrm>
            <a:off x="1231446" y="385116"/>
            <a:ext cx="9300029" cy="1563914"/>
          </a:xfrm>
          <a:ln>
            <a:solidFill>
              <a:srgbClr val="CC0000"/>
            </a:solidFill>
            <a:miter lim="800000"/>
            <a:headEnd/>
            <a:tailEnd/>
          </a:ln>
        </p:spPr>
        <p:txBody>
          <a:bodyPr/>
          <a:lstStyle/>
          <a:p>
            <a:pPr algn="ctr" eaLnBrk="1" hangingPunct="1"/>
            <a:r>
              <a:rPr lang="en-US" altLang="en-US" sz="2800" b="1" dirty="0">
                <a:solidFill>
                  <a:srgbClr val="CC0000"/>
                </a:solidFill>
              </a:rPr>
              <a:t>      </a:t>
            </a:r>
            <a:r>
              <a:rPr lang="en-US" altLang="en-US" sz="3200" b="1" dirty="0">
                <a:solidFill>
                  <a:srgbClr val="CC0000"/>
                </a:solidFill>
              </a:rPr>
              <a:t>The first hadron collider</a:t>
            </a:r>
            <a:endParaRPr lang="en-US" altLang="en-US" sz="3200" b="1" dirty="0">
              <a:solidFill>
                <a:srgbClr val="CC0000"/>
              </a:solidFill>
              <a:sym typeface="Symbol" panose="05050102010706020507" pitchFamily="18" charset="2"/>
            </a:endParaRPr>
          </a:p>
        </p:txBody>
      </p:sp>
      <p:sp>
        <p:nvSpPr>
          <p:cNvPr id="73732" name="Text Box 3">
            <a:extLst>
              <a:ext uri="{FF2B5EF4-FFF2-40B4-BE49-F238E27FC236}">
                <a16:creationId xmlns:a16="http://schemas.microsoft.com/office/drawing/2014/main" id="{6674EBFA-2B5D-45E6-81DC-91F870D9A966}"/>
              </a:ext>
            </a:extLst>
          </p:cNvPr>
          <p:cNvSpPr txBox="1">
            <a:spLocks noChangeArrowheads="1"/>
          </p:cNvSpPr>
          <p:nvPr/>
        </p:nvSpPr>
        <p:spPr bwMode="auto">
          <a:xfrm>
            <a:off x="1905000" y="2422992"/>
            <a:ext cx="86264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p>
          <a:p>
            <a:pPr eaLnBrk="1" hangingPunct="1"/>
            <a:r>
              <a:rPr lang="en-US" altLang="en-US" sz="2800" dirty="0"/>
              <a:t>The ISR (1971-1982) have been the first hadron collider. </a:t>
            </a:r>
          </a:p>
          <a:p>
            <a:pPr eaLnBrk="1" hangingPunct="1"/>
            <a:endParaRPr lang="en-US" altLang="en-US" sz="2800" dirty="0"/>
          </a:p>
          <a:p>
            <a:pPr eaLnBrk="1" hangingPunct="1"/>
            <a:r>
              <a:rPr lang="en-US" altLang="en-US" sz="2800" dirty="0"/>
              <a:t>With 31 GeV top energy per beam, the ISR reached an equivalent lab. energy of 2,000 GeV for fixed target pp collisions</a:t>
            </a:r>
            <a:r>
              <a:rPr lang="en-US" altLang="en-US" dirty="0"/>
              <a:t>.</a:t>
            </a:r>
          </a:p>
          <a:p>
            <a:pPr eaLnBrk="1" hangingPunct="1"/>
            <a:endParaRPr lang="en-US" altLang="en-US" dirty="0"/>
          </a:p>
          <a:p>
            <a:pPr eaLnBrk="1" hangingPunct="1"/>
            <a:r>
              <a:rPr lang="en-US" altLang="en-US" sz="2800" dirty="0"/>
              <a:t>The machine was a jewel. Beams could circulate for days. </a:t>
            </a:r>
          </a:p>
          <a:p>
            <a:pPr eaLnBrk="1" hangingPunct="1"/>
            <a:endParaRPr lang="en-US" altLang="en-US" dirty="0"/>
          </a:p>
        </p:txBody>
      </p:sp>
      <p:sp>
        <p:nvSpPr>
          <p:cNvPr id="2" name="Date Placeholder 1">
            <a:extLst>
              <a:ext uri="{FF2B5EF4-FFF2-40B4-BE49-F238E27FC236}">
                <a16:creationId xmlns:a16="http://schemas.microsoft.com/office/drawing/2014/main" id="{91BF10B9-91FA-49FD-80CC-7D21C351F67D}"/>
              </a:ext>
            </a:extLst>
          </p:cNvPr>
          <p:cNvSpPr>
            <a:spLocks noGrp="1"/>
          </p:cNvSpPr>
          <p:nvPr>
            <p:ph type="dt" sz="half" idx="10"/>
          </p:nvPr>
        </p:nvSpPr>
        <p:spPr/>
        <p:txBody>
          <a:bodyPr/>
          <a:lstStyle/>
          <a:p>
            <a:fld id="{35B5B52A-3737-4935-8909-CCD085C97FAB}" type="datetime1">
              <a:rPr lang="en-US" smtClean="0"/>
              <a:t>10/18/2018</a:t>
            </a:fld>
            <a:endParaRPr lang="en-US"/>
          </a:p>
        </p:txBody>
      </p:sp>
      <p:sp>
        <p:nvSpPr>
          <p:cNvPr id="3" name="Footer Placeholder 2">
            <a:extLst>
              <a:ext uri="{FF2B5EF4-FFF2-40B4-BE49-F238E27FC236}">
                <a16:creationId xmlns:a16="http://schemas.microsoft.com/office/drawing/2014/main" id="{40F9CE93-CCBF-4422-BD64-F5F4E44D344E}"/>
              </a:ext>
            </a:extLst>
          </p:cNvPr>
          <p:cNvSpPr>
            <a:spLocks noGrp="1"/>
          </p:cNvSpPr>
          <p:nvPr>
            <p:ph type="ftr" sz="quarter" idx="11"/>
          </p:nvPr>
        </p:nvSpPr>
        <p:spPr/>
        <p:txBody>
          <a:bodyPr/>
          <a:lstStyle/>
          <a:p>
            <a:r>
              <a:rPr lang="en-US"/>
              <a:t>Dan Green ceremony, 2018</a:t>
            </a:r>
          </a:p>
        </p:txBody>
      </p:sp>
    </p:spTree>
    <p:extLst>
      <p:ext uri="{BB962C8B-B14F-4D97-AF65-F5344CB8AC3E}">
        <p14:creationId xmlns:p14="http://schemas.microsoft.com/office/powerpoint/2010/main" val="2635919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AEEC0-72CE-48CC-8EF7-F4FD929C3208}"/>
              </a:ext>
            </a:extLst>
          </p:cNvPr>
          <p:cNvSpPr>
            <a:spLocks noGrp="1"/>
          </p:cNvSpPr>
          <p:nvPr>
            <p:ph type="title"/>
          </p:nvPr>
        </p:nvSpPr>
        <p:spPr>
          <a:ln>
            <a:solidFill>
              <a:srgbClr val="FF0000"/>
            </a:solidFill>
          </a:ln>
        </p:spPr>
        <p:txBody>
          <a:bodyPr/>
          <a:lstStyle/>
          <a:p>
            <a:pPr algn="ctr"/>
            <a:r>
              <a:rPr lang="en-US" dirty="0"/>
              <a:t> </a:t>
            </a:r>
            <a:r>
              <a:rPr lang="en-US" sz="3600" b="1" dirty="0">
                <a:solidFill>
                  <a:srgbClr val="C00000"/>
                </a:solidFill>
              </a:rPr>
              <a:t>The split field magnet</a:t>
            </a:r>
          </a:p>
        </p:txBody>
      </p:sp>
      <p:pic>
        <p:nvPicPr>
          <p:cNvPr id="4" name="Picture 3">
            <a:extLst>
              <a:ext uri="{FF2B5EF4-FFF2-40B4-BE49-F238E27FC236}">
                <a16:creationId xmlns:a16="http://schemas.microsoft.com/office/drawing/2014/main" id="{58FD4224-4A17-4618-B5B2-DDF88092B439}"/>
              </a:ext>
            </a:extLst>
          </p:cNvPr>
          <p:cNvPicPr>
            <a:picLocks noChangeAspect="1"/>
          </p:cNvPicPr>
          <p:nvPr/>
        </p:nvPicPr>
        <p:blipFill>
          <a:blip r:embed="rId2"/>
          <a:stretch>
            <a:fillRect/>
          </a:stretch>
        </p:blipFill>
        <p:spPr>
          <a:xfrm>
            <a:off x="913559" y="2068643"/>
            <a:ext cx="10440241" cy="3147933"/>
          </a:xfrm>
          <a:prstGeom prst="rect">
            <a:avLst/>
          </a:prstGeom>
        </p:spPr>
      </p:pic>
      <p:sp>
        <p:nvSpPr>
          <p:cNvPr id="3" name="TextBox 2">
            <a:extLst>
              <a:ext uri="{FF2B5EF4-FFF2-40B4-BE49-F238E27FC236}">
                <a16:creationId xmlns:a16="http://schemas.microsoft.com/office/drawing/2014/main" id="{BAADA186-0B3C-4D2C-BEF8-1694D547276E}"/>
              </a:ext>
            </a:extLst>
          </p:cNvPr>
          <p:cNvSpPr txBox="1"/>
          <p:nvPr/>
        </p:nvSpPr>
        <p:spPr>
          <a:xfrm>
            <a:off x="1545772" y="5594531"/>
            <a:ext cx="9100456" cy="861774"/>
          </a:xfrm>
          <a:prstGeom prst="rect">
            <a:avLst/>
          </a:prstGeom>
          <a:noFill/>
        </p:spPr>
        <p:txBody>
          <a:bodyPr wrap="square" rtlCol="0">
            <a:spAutoFit/>
          </a:bodyPr>
          <a:lstStyle/>
          <a:p>
            <a:pPr algn="ctr"/>
            <a:r>
              <a:rPr lang="en-US" sz="3200" dirty="0"/>
              <a:t>Two forward magnetic spectrometers  </a:t>
            </a:r>
          </a:p>
          <a:p>
            <a:endParaRPr lang="en-US" dirty="0"/>
          </a:p>
        </p:txBody>
      </p:sp>
      <p:sp>
        <p:nvSpPr>
          <p:cNvPr id="5" name="Date Placeholder 4">
            <a:extLst>
              <a:ext uri="{FF2B5EF4-FFF2-40B4-BE49-F238E27FC236}">
                <a16:creationId xmlns:a16="http://schemas.microsoft.com/office/drawing/2014/main" id="{8CD75679-4567-4DAA-8470-503F7616D2B2}"/>
              </a:ext>
            </a:extLst>
          </p:cNvPr>
          <p:cNvSpPr>
            <a:spLocks noGrp="1"/>
          </p:cNvSpPr>
          <p:nvPr>
            <p:ph type="dt" sz="half" idx="10"/>
          </p:nvPr>
        </p:nvSpPr>
        <p:spPr/>
        <p:txBody>
          <a:bodyPr/>
          <a:lstStyle/>
          <a:p>
            <a:fld id="{DCFA9A43-7D5E-4171-9348-64DE7F61EE12}" type="datetime1">
              <a:rPr lang="en-US" smtClean="0"/>
              <a:t>10/18/2018</a:t>
            </a:fld>
            <a:endParaRPr lang="en-US"/>
          </a:p>
        </p:txBody>
      </p:sp>
      <p:sp>
        <p:nvSpPr>
          <p:cNvPr id="6" name="Footer Placeholder 5">
            <a:extLst>
              <a:ext uri="{FF2B5EF4-FFF2-40B4-BE49-F238E27FC236}">
                <a16:creationId xmlns:a16="http://schemas.microsoft.com/office/drawing/2014/main" id="{B7E571F2-8A69-45E7-90E7-43742882E3E4}"/>
              </a:ext>
            </a:extLst>
          </p:cNvPr>
          <p:cNvSpPr>
            <a:spLocks noGrp="1"/>
          </p:cNvSpPr>
          <p:nvPr>
            <p:ph type="ftr" sz="quarter" idx="11"/>
          </p:nvPr>
        </p:nvSpPr>
        <p:spPr/>
        <p:txBody>
          <a:bodyPr/>
          <a:lstStyle/>
          <a:p>
            <a:r>
              <a:rPr lang="en-US"/>
              <a:t>Dan Green ceremony, 2018</a:t>
            </a:r>
          </a:p>
        </p:txBody>
      </p:sp>
      <p:sp>
        <p:nvSpPr>
          <p:cNvPr id="7" name="Slide Number Placeholder 6">
            <a:extLst>
              <a:ext uri="{FF2B5EF4-FFF2-40B4-BE49-F238E27FC236}">
                <a16:creationId xmlns:a16="http://schemas.microsoft.com/office/drawing/2014/main" id="{2AF4CE85-17CC-4EB3-9ECE-8384C5D5F324}"/>
              </a:ext>
            </a:extLst>
          </p:cNvPr>
          <p:cNvSpPr>
            <a:spLocks noGrp="1"/>
          </p:cNvSpPr>
          <p:nvPr>
            <p:ph type="sldNum" sz="quarter" idx="12"/>
          </p:nvPr>
        </p:nvSpPr>
        <p:spPr/>
        <p:txBody>
          <a:bodyPr/>
          <a:lstStyle/>
          <a:p>
            <a:fld id="{CD72701D-970D-40E8-B6DF-03238B3E7D54}" type="slidenum">
              <a:rPr lang="en-US" smtClean="0"/>
              <a:t>30</a:t>
            </a:fld>
            <a:endParaRPr lang="en-US"/>
          </a:p>
        </p:txBody>
      </p:sp>
    </p:spTree>
    <p:extLst>
      <p:ext uri="{BB962C8B-B14F-4D97-AF65-F5344CB8AC3E}">
        <p14:creationId xmlns:p14="http://schemas.microsoft.com/office/powerpoint/2010/main" val="1120113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04B3-E1F6-414D-A584-1E46048718E9}"/>
              </a:ext>
            </a:extLst>
          </p:cNvPr>
          <p:cNvSpPr>
            <a:spLocks noGrp="1"/>
          </p:cNvSpPr>
          <p:nvPr>
            <p:ph type="title"/>
          </p:nvPr>
        </p:nvSpPr>
        <p:spPr>
          <a:ln>
            <a:solidFill>
              <a:srgbClr val="FF0000"/>
            </a:solidFill>
          </a:ln>
        </p:spPr>
        <p:txBody>
          <a:bodyPr/>
          <a:lstStyle/>
          <a:p>
            <a:pPr algn="ctr"/>
            <a:r>
              <a:rPr lang="en-US" dirty="0"/>
              <a:t> </a:t>
            </a:r>
            <a:r>
              <a:rPr lang="en-US" sz="3200" b="1" dirty="0">
                <a:solidFill>
                  <a:srgbClr val="C00000"/>
                </a:solidFill>
              </a:rPr>
              <a:t>Study of large angle electron events in the second generation SFM</a:t>
            </a:r>
          </a:p>
        </p:txBody>
      </p:sp>
      <p:sp>
        <p:nvSpPr>
          <p:cNvPr id="4" name="TextBox 3">
            <a:extLst>
              <a:ext uri="{FF2B5EF4-FFF2-40B4-BE49-F238E27FC236}">
                <a16:creationId xmlns:a16="http://schemas.microsoft.com/office/drawing/2014/main" id="{C6315BCE-1B7A-4DDD-8742-EA7D370ADDF3}"/>
              </a:ext>
            </a:extLst>
          </p:cNvPr>
          <p:cNvSpPr txBox="1"/>
          <p:nvPr/>
        </p:nvSpPr>
        <p:spPr>
          <a:xfrm>
            <a:off x="6263642" y="2305615"/>
            <a:ext cx="5090158" cy="2246769"/>
          </a:xfrm>
          <a:prstGeom prst="rect">
            <a:avLst/>
          </a:prstGeom>
          <a:noFill/>
        </p:spPr>
        <p:txBody>
          <a:bodyPr wrap="square" rtlCol="0">
            <a:spAutoFit/>
          </a:bodyPr>
          <a:lstStyle/>
          <a:p>
            <a:r>
              <a:rPr lang="en-US" sz="2800" dirty="0"/>
              <a:t>The SFM was equipped with a 90⁰  </a:t>
            </a:r>
            <a:r>
              <a:rPr lang="en-US" sz="2800" dirty="0" err="1"/>
              <a:t>e.m</a:t>
            </a:r>
            <a:r>
              <a:rPr lang="en-US" sz="2800" dirty="0"/>
              <a:t>. calorimeter and Cerenkov counters to  study the structure of events with a large angle electrons. </a:t>
            </a:r>
          </a:p>
        </p:txBody>
      </p:sp>
      <p:sp>
        <p:nvSpPr>
          <p:cNvPr id="5" name="Date Placeholder 4">
            <a:extLst>
              <a:ext uri="{FF2B5EF4-FFF2-40B4-BE49-F238E27FC236}">
                <a16:creationId xmlns:a16="http://schemas.microsoft.com/office/drawing/2014/main" id="{3B7D4341-35EE-40BC-812D-CEE90765BBFC}"/>
              </a:ext>
            </a:extLst>
          </p:cNvPr>
          <p:cNvSpPr>
            <a:spLocks noGrp="1"/>
          </p:cNvSpPr>
          <p:nvPr>
            <p:ph type="dt" sz="half" idx="10"/>
          </p:nvPr>
        </p:nvSpPr>
        <p:spPr/>
        <p:txBody>
          <a:bodyPr/>
          <a:lstStyle/>
          <a:p>
            <a:fld id="{2944A738-E9AC-45E9-9434-5EBAFD98DF39}" type="datetime1">
              <a:rPr lang="en-US" smtClean="0"/>
              <a:t>10/18/2018</a:t>
            </a:fld>
            <a:endParaRPr lang="en-US"/>
          </a:p>
        </p:txBody>
      </p:sp>
      <p:sp>
        <p:nvSpPr>
          <p:cNvPr id="6" name="Footer Placeholder 5">
            <a:extLst>
              <a:ext uri="{FF2B5EF4-FFF2-40B4-BE49-F238E27FC236}">
                <a16:creationId xmlns:a16="http://schemas.microsoft.com/office/drawing/2014/main" id="{28B173EB-F25E-425B-8250-3A4ABA5088DF}"/>
              </a:ext>
            </a:extLst>
          </p:cNvPr>
          <p:cNvSpPr>
            <a:spLocks noGrp="1"/>
          </p:cNvSpPr>
          <p:nvPr>
            <p:ph type="ftr" sz="quarter" idx="11"/>
          </p:nvPr>
        </p:nvSpPr>
        <p:spPr/>
        <p:txBody>
          <a:bodyPr/>
          <a:lstStyle/>
          <a:p>
            <a:r>
              <a:rPr lang="en-US" dirty="0"/>
              <a:t>Dan Green ceremony, 2018</a:t>
            </a:r>
          </a:p>
        </p:txBody>
      </p:sp>
      <p:sp>
        <p:nvSpPr>
          <p:cNvPr id="7" name="Slide Number Placeholder 6">
            <a:extLst>
              <a:ext uri="{FF2B5EF4-FFF2-40B4-BE49-F238E27FC236}">
                <a16:creationId xmlns:a16="http://schemas.microsoft.com/office/drawing/2014/main" id="{F387AB11-1381-40C2-85BD-BBB2BC210C0E}"/>
              </a:ext>
            </a:extLst>
          </p:cNvPr>
          <p:cNvSpPr>
            <a:spLocks noGrp="1"/>
          </p:cNvSpPr>
          <p:nvPr>
            <p:ph type="sldNum" sz="quarter" idx="12"/>
          </p:nvPr>
        </p:nvSpPr>
        <p:spPr/>
        <p:txBody>
          <a:bodyPr/>
          <a:lstStyle/>
          <a:p>
            <a:fld id="{CD72701D-970D-40E8-B6DF-03238B3E7D54}" type="slidenum">
              <a:rPr lang="en-US" smtClean="0"/>
              <a:t>31</a:t>
            </a:fld>
            <a:endParaRPr lang="en-US"/>
          </a:p>
        </p:txBody>
      </p:sp>
      <p:pic>
        <p:nvPicPr>
          <p:cNvPr id="8" name="Picture 3" descr="\\Cdfserver1\CDFUsers\giorgiob\2nd generation SFM, bis.tif">
            <a:extLst>
              <a:ext uri="{FF2B5EF4-FFF2-40B4-BE49-F238E27FC236}">
                <a16:creationId xmlns:a16="http://schemas.microsoft.com/office/drawing/2014/main" id="{F469AC1B-15E9-43C0-AE36-42AE2DD44A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60279"/>
            <a:ext cx="4953000"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D5C847B-D857-404F-AFE7-86667A700B31}"/>
              </a:ext>
            </a:extLst>
          </p:cNvPr>
          <p:cNvSpPr txBox="1"/>
          <p:nvPr/>
        </p:nvSpPr>
        <p:spPr>
          <a:xfrm>
            <a:off x="2474073" y="5176188"/>
            <a:ext cx="1728817" cy="830997"/>
          </a:xfrm>
          <a:prstGeom prst="rect">
            <a:avLst/>
          </a:prstGeom>
          <a:noFill/>
        </p:spPr>
        <p:txBody>
          <a:bodyPr wrap="square" rtlCol="0">
            <a:spAutoFit/>
          </a:bodyPr>
          <a:lstStyle/>
          <a:p>
            <a:r>
              <a:rPr lang="en-US" sz="2400" dirty="0"/>
              <a:t>Liquid argon </a:t>
            </a:r>
          </a:p>
          <a:p>
            <a:r>
              <a:rPr lang="en-US" sz="2400" dirty="0" err="1"/>
              <a:t>calormeter</a:t>
            </a:r>
            <a:endParaRPr lang="en-US" sz="2400" dirty="0"/>
          </a:p>
        </p:txBody>
      </p:sp>
      <p:cxnSp>
        <p:nvCxnSpPr>
          <p:cNvPr id="15" name="Straight Arrow Connector 14">
            <a:extLst>
              <a:ext uri="{FF2B5EF4-FFF2-40B4-BE49-F238E27FC236}">
                <a16:creationId xmlns:a16="http://schemas.microsoft.com/office/drawing/2014/main" id="{95107399-0075-458A-AE86-F9FDEB31B5D1}"/>
              </a:ext>
            </a:extLst>
          </p:cNvPr>
          <p:cNvCxnSpPr>
            <a:cxnSpLocks/>
          </p:cNvCxnSpPr>
          <p:nvPr/>
        </p:nvCxnSpPr>
        <p:spPr>
          <a:xfrm>
            <a:off x="3338482" y="4552384"/>
            <a:ext cx="0" cy="6273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365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4">
            <a:extLst>
              <a:ext uri="{FF2B5EF4-FFF2-40B4-BE49-F238E27FC236}">
                <a16:creationId xmlns:a16="http://schemas.microsoft.com/office/drawing/2014/main" id="{79900E9F-402F-49F1-994B-249C05DB2DB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453154B-5A47-4724-B1B5-E5F46533F8B7}" type="slidenum">
              <a:rPr lang="en-US" altLang="en-US" sz="1400"/>
              <a:pPr>
                <a:spcBef>
                  <a:spcPct val="0"/>
                </a:spcBef>
                <a:buFontTx/>
                <a:buNone/>
              </a:pPr>
              <a:t>32</a:t>
            </a:fld>
            <a:endParaRPr lang="en-US" altLang="en-US" sz="1400"/>
          </a:p>
        </p:txBody>
      </p:sp>
      <p:sp>
        <p:nvSpPr>
          <p:cNvPr id="177155" name="Rectangle 2">
            <a:extLst>
              <a:ext uri="{FF2B5EF4-FFF2-40B4-BE49-F238E27FC236}">
                <a16:creationId xmlns:a16="http://schemas.microsoft.com/office/drawing/2014/main" id="{F69BD63A-75B7-4DFA-86BE-7F3694C09AE5}"/>
              </a:ext>
            </a:extLst>
          </p:cNvPr>
          <p:cNvSpPr>
            <a:spLocks noGrp="1" noChangeArrowheads="1"/>
          </p:cNvSpPr>
          <p:nvPr>
            <p:ph type="title"/>
          </p:nvPr>
        </p:nvSpPr>
        <p:spPr>
          <a:xfrm>
            <a:off x="2133600" y="381000"/>
            <a:ext cx="7772400" cy="533400"/>
          </a:xfrm>
          <a:ln>
            <a:solidFill>
              <a:srgbClr val="CC0000"/>
            </a:solidFill>
            <a:miter lim="800000"/>
            <a:headEnd/>
            <a:tailEnd/>
          </a:ln>
        </p:spPr>
        <p:txBody>
          <a:bodyPr>
            <a:normAutofit/>
          </a:bodyPr>
          <a:lstStyle/>
          <a:p>
            <a:pPr algn="ctr" eaLnBrk="1" hangingPunct="1"/>
            <a:r>
              <a:rPr lang="en-US" altLang="en-US" sz="2800" b="1" dirty="0">
                <a:solidFill>
                  <a:srgbClr val="CC0000"/>
                </a:solidFill>
              </a:rPr>
              <a:t>Large direct photons rate in R806</a:t>
            </a:r>
            <a:endParaRPr lang="en-US" altLang="en-US" sz="2800" dirty="0"/>
          </a:p>
        </p:txBody>
      </p:sp>
      <p:pic>
        <p:nvPicPr>
          <p:cNvPr id="177156" name="Picture 3" descr="\\cdfserver1\CDFUsers\giorgiob\ISR photon to pi-zero ratios.tif">
            <a:extLst>
              <a:ext uri="{FF2B5EF4-FFF2-40B4-BE49-F238E27FC236}">
                <a16:creationId xmlns:a16="http://schemas.microsoft.com/office/drawing/2014/main" id="{51F1B3F5-D8E1-4AEC-B80E-F9F1856D8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1" y="1066800"/>
            <a:ext cx="3216275"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7" name="Text Box 4">
            <a:extLst>
              <a:ext uri="{FF2B5EF4-FFF2-40B4-BE49-F238E27FC236}">
                <a16:creationId xmlns:a16="http://schemas.microsoft.com/office/drawing/2014/main" id="{FF073FBC-0847-48F9-A08A-D0748A0D84C7}"/>
              </a:ext>
            </a:extLst>
          </p:cNvPr>
          <p:cNvSpPr txBox="1">
            <a:spLocks noChangeArrowheads="1"/>
          </p:cNvSpPr>
          <p:nvPr/>
        </p:nvSpPr>
        <p:spPr bwMode="auto">
          <a:xfrm>
            <a:off x="2270126" y="1565275"/>
            <a:ext cx="42068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dirty="0"/>
              <a:t>It was found that the </a:t>
            </a:r>
            <a:r>
              <a:rPr lang="en-US" altLang="en-US" sz="2800" dirty="0">
                <a:sym typeface="Symbol" panose="05050102010706020507" pitchFamily="18" charset="2"/>
              </a:rPr>
              <a:t>/ </a:t>
            </a:r>
            <a:r>
              <a:rPr lang="en-US" altLang="en-US" sz="2800" dirty="0">
                <a:cs typeface="Times New Roman" panose="02020603050405020304" pitchFamily="18" charset="0"/>
                <a:sym typeface="Symbol" panose="05050102010706020507" pitchFamily="18" charset="2"/>
              </a:rPr>
              <a:t>° ratio</a:t>
            </a:r>
            <a:r>
              <a:rPr lang="en-US" altLang="en-US" sz="2800" dirty="0"/>
              <a:t> depended little on energy and increased with transverse photon energy</a:t>
            </a:r>
            <a:r>
              <a:rPr lang="en-US" altLang="en-US" sz="2400" dirty="0"/>
              <a:t>. </a:t>
            </a:r>
          </a:p>
        </p:txBody>
      </p:sp>
    </p:spTree>
    <p:extLst>
      <p:ext uri="{BB962C8B-B14F-4D97-AF65-F5344CB8AC3E}">
        <p14:creationId xmlns:p14="http://schemas.microsoft.com/office/powerpoint/2010/main" val="1628209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Number Placeholder 4">
            <a:extLst>
              <a:ext uri="{FF2B5EF4-FFF2-40B4-BE49-F238E27FC236}">
                <a16:creationId xmlns:a16="http://schemas.microsoft.com/office/drawing/2014/main" id="{266313B5-A2E8-48B0-9F62-8FE0AC668EE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39D5389-C68B-4239-86DD-E89EAAD2D61A}" type="slidenum">
              <a:rPr lang="en-US" altLang="en-US" sz="1400"/>
              <a:pPr>
                <a:spcBef>
                  <a:spcPct val="0"/>
                </a:spcBef>
                <a:buFontTx/>
                <a:buNone/>
              </a:pPr>
              <a:t>33</a:t>
            </a:fld>
            <a:endParaRPr lang="en-US" altLang="en-US" sz="1400"/>
          </a:p>
        </p:txBody>
      </p:sp>
      <p:sp>
        <p:nvSpPr>
          <p:cNvPr id="125955" name="Rectangle 2">
            <a:extLst>
              <a:ext uri="{FF2B5EF4-FFF2-40B4-BE49-F238E27FC236}">
                <a16:creationId xmlns:a16="http://schemas.microsoft.com/office/drawing/2014/main" id="{A4203AD9-B1E1-4510-BB2A-62C8A6D8AD01}"/>
              </a:ext>
            </a:extLst>
          </p:cNvPr>
          <p:cNvSpPr>
            <a:spLocks noGrp="1" noChangeArrowheads="1"/>
          </p:cNvSpPr>
          <p:nvPr>
            <p:ph type="title"/>
          </p:nvPr>
        </p:nvSpPr>
        <p:spPr>
          <a:xfrm>
            <a:off x="2286000" y="228600"/>
            <a:ext cx="7772400" cy="838200"/>
          </a:xfrm>
          <a:ln>
            <a:solidFill>
              <a:srgbClr val="CC0000"/>
            </a:solidFill>
            <a:miter lim="800000"/>
            <a:headEnd/>
            <a:tailEnd/>
          </a:ln>
        </p:spPr>
        <p:txBody>
          <a:bodyPr>
            <a:normAutofit/>
          </a:bodyPr>
          <a:lstStyle/>
          <a:p>
            <a:pPr algn="ctr" eaLnBrk="1" hangingPunct="1"/>
            <a:r>
              <a:rPr lang="en-US" altLang="en-US" sz="2800" b="1" dirty="0">
                <a:solidFill>
                  <a:srgbClr val="CC0000"/>
                </a:solidFill>
              </a:rPr>
              <a:t>The axial-field magnet of R807/808</a:t>
            </a:r>
          </a:p>
        </p:txBody>
      </p:sp>
      <p:pic>
        <p:nvPicPr>
          <p:cNvPr id="125956" name="Picture 3" descr="\\cdfserver1\CDFUsers\giorgiob\Axial Field Spectrometer.tif">
            <a:extLst>
              <a:ext uri="{FF2B5EF4-FFF2-40B4-BE49-F238E27FC236}">
                <a16:creationId xmlns:a16="http://schemas.microsoft.com/office/drawing/2014/main" id="{7234B4DD-92F5-4D18-8844-B419CDF88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371601"/>
            <a:ext cx="525780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 Box 4">
            <a:extLst>
              <a:ext uri="{FF2B5EF4-FFF2-40B4-BE49-F238E27FC236}">
                <a16:creationId xmlns:a16="http://schemas.microsoft.com/office/drawing/2014/main" id="{96EA44A6-4B8A-4A6E-BAE0-951D66BDB4C2}"/>
              </a:ext>
            </a:extLst>
          </p:cNvPr>
          <p:cNvSpPr txBox="1">
            <a:spLocks noChangeArrowheads="1"/>
          </p:cNvSpPr>
          <p:nvPr/>
        </p:nvSpPr>
        <p:spPr bwMode="auto">
          <a:xfrm>
            <a:off x="1219201" y="2137228"/>
            <a:ext cx="462416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dirty="0"/>
              <a:t>Because of its ability to study the neutral component of large angle events this detector had an important role in the second generation ISR.  </a:t>
            </a:r>
          </a:p>
        </p:txBody>
      </p:sp>
    </p:spTree>
    <p:extLst>
      <p:ext uri="{BB962C8B-B14F-4D97-AF65-F5344CB8AC3E}">
        <p14:creationId xmlns:p14="http://schemas.microsoft.com/office/powerpoint/2010/main" val="3857082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2">
            <a:extLst>
              <a:ext uri="{FF2B5EF4-FFF2-40B4-BE49-F238E27FC236}">
                <a16:creationId xmlns:a16="http://schemas.microsoft.com/office/drawing/2014/main" id="{F934FC09-9969-45C4-B38C-CD63B262E633}"/>
              </a:ext>
            </a:extLst>
          </p:cNvPr>
          <p:cNvSpPr>
            <a:spLocks noGrp="1" noChangeArrowheads="1"/>
          </p:cNvSpPr>
          <p:nvPr>
            <p:ph type="title"/>
          </p:nvPr>
        </p:nvSpPr>
        <p:spPr>
          <a:xfrm>
            <a:off x="2133600" y="152400"/>
            <a:ext cx="7772400" cy="762000"/>
          </a:xfrm>
          <a:ln>
            <a:solidFill>
              <a:srgbClr val="CC0000"/>
            </a:solidFill>
            <a:miter lim="800000"/>
            <a:headEnd/>
            <a:tailEnd/>
          </a:ln>
        </p:spPr>
        <p:txBody>
          <a:bodyPr>
            <a:normAutofit/>
          </a:bodyPr>
          <a:lstStyle/>
          <a:p>
            <a:pPr algn="ctr" eaLnBrk="1" hangingPunct="1"/>
            <a:r>
              <a:rPr lang="en-US" altLang="en-US" sz="2800" b="1" dirty="0">
                <a:solidFill>
                  <a:srgbClr val="C00000"/>
                </a:solidFill>
              </a:rPr>
              <a:t>The upgraded R110 detector</a:t>
            </a:r>
          </a:p>
        </p:txBody>
      </p:sp>
      <p:pic>
        <p:nvPicPr>
          <p:cNvPr id="176132" name="Picture 3" descr="\\cdfserver1\CDFUsers\giorgiob\ISR R-110 detector.tif">
            <a:extLst>
              <a:ext uri="{FF2B5EF4-FFF2-40B4-BE49-F238E27FC236}">
                <a16:creationId xmlns:a16="http://schemas.microsoft.com/office/drawing/2014/main" id="{795AC31C-C157-4493-A5E4-E0FEA80AC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204350"/>
            <a:ext cx="5188857" cy="415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3" name="Text Box 4">
            <a:extLst>
              <a:ext uri="{FF2B5EF4-FFF2-40B4-BE49-F238E27FC236}">
                <a16:creationId xmlns:a16="http://schemas.microsoft.com/office/drawing/2014/main" id="{DEF35FFE-E4D5-4297-A5BD-049A733AD266}"/>
              </a:ext>
            </a:extLst>
          </p:cNvPr>
          <p:cNvSpPr txBox="1">
            <a:spLocks noChangeArrowheads="1"/>
          </p:cNvSpPr>
          <p:nvPr/>
        </p:nvSpPr>
        <p:spPr bwMode="auto">
          <a:xfrm>
            <a:off x="1828801" y="1295401"/>
            <a:ext cx="84740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The CERN-Cumbia-Rockefeller experiment R110 was later equipped with a pre-converter for a better  measurement of high energy photons.</a:t>
            </a:r>
          </a:p>
        </p:txBody>
      </p:sp>
      <p:sp>
        <p:nvSpPr>
          <p:cNvPr id="176134" name="Text Box 5">
            <a:extLst>
              <a:ext uri="{FF2B5EF4-FFF2-40B4-BE49-F238E27FC236}">
                <a16:creationId xmlns:a16="http://schemas.microsoft.com/office/drawing/2014/main" id="{056750A6-4567-485D-8E6D-FF091079BAAB}"/>
              </a:ext>
            </a:extLst>
          </p:cNvPr>
          <p:cNvSpPr txBox="1">
            <a:spLocks noChangeArrowheads="1"/>
          </p:cNvSpPr>
          <p:nvPr/>
        </p:nvSpPr>
        <p:spPr bwMode="auto">
          <a:xfrm>
            <a:off x="8389257" y="2876731"/>
            <a:ext cx="17379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err="1"/>
              <a:t>preconverter</a:t>
            </a:r>
            <a:endParaRPr lang="en-US" altLang="en-US" sz="2400" dirty="0"/>
          </a:p>
        </p:txBody>
      </p:sp>
      <p:sp>
        <p:nvSpPr>
          <p:cNvPr id="176135" name="Line 6">
            <a:extLst>
              <a:ext uri="{FF2B5EF4-FFF2-40B4-BE49-F238E27FC236}">
                <a16:creationId xmlns:a16="http://schemas.microsoft.com/office/drawing/2014/main" id="{DCE96E28-668A-4C18-8222-0CFDD2D1AF5F}"/>
              </a:ext>
            </a:extLst>
          </p:cNvPr>
          <p:cNvSpPr>
            <a:spLocks noChangeShapeType="1"/>
          </p:cNvSpPr>
          <p:nvPr/>
        </p:nvSpPr>
        <p:spPr bwMode="auto">
          <a:xfrm flipH="1">
            <a:off x="7017657" y="3230425"/>
            <a:ext cx="13716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772614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Number Placeholder 4">
            <a:extLst>
              <a:ext uri="{FF2B5EF4-FFF2-40B4-BE49-F238E27FC236}">
                <a16:creationId xmlns:a16="http://schemas.microsoft.com/office/drawing/2014/main" id="{27D13E6B-5CDD-4BFF-BCCF-01F9663241E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619D307-1C78-47D4-A1BB-4A8429C14CDD}" type="slidenum">
              <a:rPr lang="en-US" altLang="en-US" sz="1400"/>
              <a:pPr>
                <a:spcBef>
                  <a:spcPct val="0"/>
                </a:spcBef>
                <a:buFontTx/>
                <a:buNone/>
              </a:pPr>
              <a:t>35</a:t>
            </a:fld>
            <a:endParaRPr lang="en-US" altLang="en-US" sz="1400"/>
          </a:p>
        </p:txBody>
      </p:sp>
      <p:sp>
        <p:nvSpPr>
          <p:cNvPr id="148483" name="Rectangle 2">
            <a:extLst>
              <a:ext uri="{FF2B5EF4-FFF2-40B4-BE49-F238E27FC236}">
                <a16:creationId xmlns:a16="http://schemas.microsoft.com/office/drawing/2014/main" id="{F6C63FE3-EF14-40BA-9FC7-7165C81D7CA7}"/>
              </a:ext>
            </a:extLst>
          </p:cNvPr>
          <p:cNvSpPr>
            <a:spLocks noGrp="1" noChangeArrowheads="1"/>
          </p:cNvSpPr>
          <p:nvPr>
            <p:ph type="title"/>
          </p:nvPr>
        </p:nvSpPr>
        <p:spPr>
          <a:xfrm>
            <a:off x="2133600" y="152400"/>
            <a:ext cx="7772400" cy="762000"/>
          </a:xfrm>
          <a:ln>
            <a:solidFill>
              <a:srgbClr val="CC0000"/>
            </a:solidFill>
            <a:miter lim="800000"/>
            <a:headEnd/>
            <a:tailEnd/>
          </a:ln>
        </p:spPr>
        <p:txBody>
          <a:bodyPr>
            <a:noAutofit/>
          </a:bodyPr>
          <a:lstStyle/>
          <a:p>
            <a:pPr algn="ctr" eaLnBrk="1" hangingPunct="1"/>
            <a:r>
              <a:rPr lang="en-US" altLang="en-US" sz="2800" b="1" dirty="0">
                <a:solidFill>
                  <a:srgbClr val="CC0000"/>
                </a:solidFill>
              </a:rPr>
              <a:t>Z</a:t>
            </a:r>
            <a:r>
              <a:rPr lang="en-US" altLang="en-US" sz="2800" b="1" dirty="0">
                <a:solidFill>
                  <a:srgbClr val="CC0000"/>
                </a:solidFill>
                <a:sym typeface="Symbol" panose="05050102010706020507" pitchFamily="18" charset="2"/>
              </a:rPr>
              <a:t></a:t>
            </a:r>
            <a:r>
              <a:rPr lang="en-US" altLang="en-US" sz="2800" b="1" dirty="0">
                <a:solidFill>
                  <a:srgbClr val="CC0000"/>
                </a:solidFill>
              </a:rPr>
              <a:t> search with R209</a:t>
            </a:r>
          </a:p>
        </p:txBody>
      </p:sp>
      <p:pic>
        <p:nvPicPr>
          <p:cNvPr id="148484" name="Picture 3" descr="\\Cdfserver1\CDFUsers\giorgiob\R209 detector.tif">
            <a:extLst>
              <a:ext uri="{FF2B5EF4-FFF2-40B4-BE49-F238E27FC236}">
                <a16:creationId xmlns:a16="http://schemas.microsoft.com/office/drawing/2014/main" id="{C6ECAE92-E02C-4E6D-A6C1-CF28E2F13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085" y="1033845"/>
            <a:ext cx="6571343" cy="369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5" name="Text Box 4">
            <a:extLst>
              <a:ext uri="{FF2B5EF4-FFF2-40B4-BE49-F238E27FC236}">
                <a16:creationId xmlns:a16="http://schemas.microsoft.com/office/drawing/2014/main" id="{56AD358B-E4BD-4EDA-AD41-F5BC7DF5431C}"/>
              </a:ext>
            </a:extLst>
          </p:cNvPr>
          <p:cNvSpPr txBox="1">
            <a:spLocks noChangeArrowheads="1"/>
          </p:cNvSpPr>
          <p:nvPr/>
        </p:nvSpPr>
        <p:spPr bwMode="auto">
          <a:xfrm>
            <a:off x="1905000" y="4724400"/>
            <a:ext cx="8534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dirty="0"/>
              <a:t>Muon pairs were detected at 20</a:t>
            </a:r>
            <a:r>
              <a:rPr lang="en-US" altLang="en-US" sz="2800" dirty="0">
                <a:cs typeface="Times New Roman" panose="02020603050405020304" pitchFamily="18" charset="0"/>
              </a:rPr>
              <a:t>° &lt;</a:t>
            </a:r>
            <a:r>
              <a:rPr lang="en-US" altLang="en-US" sz="2800" dirty="0">
                <a:sym typeface="Symbol" panose="05050102010706020507" pitchFamily="18" charset="2"/>
              </a:rPr>
              <a:t>&lt;</a:t>
            </a:r>
            <a:r>
              <a:rPr lang="en-US" altLang="en-US" sz="2800" dirty="0"/>
              <a:t> </a:t>
            </a:r>
            <a:r>
              <a:rPr lang="en-US" altLang="en-US" sz="2800" dirty="0">
                <a:cs typeface="Times New Roman" panose="02020603050405020304" pitchFamily="18" charset="0"/>
              </a:rPr>
              <a:t>90° </a:t>
            </a:r>
          </a:p>
          <a:p>
            <a:pPr algn="ctr" eaLnBrk="1" hangingPunct="1">
              <a:spcBef>
                <a:spcPct val="0"/>
              </a:spcBef>
              <a:buFontTx/>
              <a:buNone/>
            </a:pPr>
            <a:r>
              <a:rPr lang="en-US" altLang="en-US" sz="2800" dirty="0">
                <a:cs typeface="Times New Roman" panose="02020603050405020304" pitchFamily="18" charset="0"/>
              </a:rPr>
              <a:t>in magnetized iron </a:t>
            </a:r>
            <a:r>
              <a:rPr lang="en-US" altLang="en-US" sz="2800" dirty="0" err="1">
                <a:cs typeface="Times New Roman" panose="02020603050405020304" pitchFamily="18" charset="0"/>
              </a:rPr>
              <a:t>toroids</a:t>
            </a:r>
            <a:r>
              <a:rPr lang="en-US" altLang="en-US" sz="2800" dirty="0">
                <a:cs typeface="Times New Roman" panose="02020603050405020304" pitchFamily="18" charset="0"/>
              </a:rPr>
              <a:t> </a:t>
            </a:r>
            <a:r>
              <a:rPr lang="en-US" altLang="en-US" sz="2800" dirty="0">
                <a:cs typeface="Times New Roman" panose="02020603050405020304" pitchFamily="18" charset="0"/>
                <a:sym typeface="Symbol" panose="05050102010706020507" pitchFamily="18" charset="2"/>
              </a:rPr>
              <a:t> </a:t>
            </a:r>
          </a:p>
        </p:txBody>
      </p:sp>
    </p:spTree>
    <p:extLst>
      <p:ext uri="{BB962C8B-B14F-4D97-AF65-F5344CB8AC3E}">
        <p14:creationId xmlns:p14="http://schemas.microsoft.com/office/powerpoint/2010/main" val="3206130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Number Placeholder 4">
            <a:extLst>
              <a:ext uri="{FF2B5EF4-FFF2-40B4-BE49-F238E27FC236}">
                <a16:creationId xmlns:a16="http://schemas.microsoft.com/office/drawing/2014/main" id="{349623C9-43BD-4DE0-AB5D-503C4908F30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89E4375-2E3A-4E23-A35F-AF0CF6272714}" type="slidenum">
              <a:rPr lang="en-US" altLang="en-US" sz="1400"/>
              <a:pPr>
                <a:spcBef>
                  <a:spcPct val="0"/>
                </a:spcBef>
                <a:buFontTx/>
                <a:buNone/>
              </a:pPr>
              <a:t>36</a:t>
            </a:fld>
            <a:endParaRPr lang="en-US" altLang="en-US" sz="1400"/>
          </a:p>
        </p:txBody>
      </p:sp>
      <p:sp>
        <p:nvSpPr>
          <p:cNvPr id="183299" name="Rectangle 2">
            <a:extLst>
              <a:ext uri="{FF2B5EF4-FFF2-40B4-BE49-F238E27FC236}">
                <a16:creationId xmlns:a16="http://schemas.microsoft.com/office/drawing/2014/main" id="{1CAB19F6-2FE0-4EBA-8F61-94D61A6876B5}"/>
              </a:ext>
            </a:extLst>
          </p:cNvPr>
          <p:cNvSpPr>
            <a:spLocks noGrp="1" noChangeArrowheads="1"/>
          </p:cNvSpPr>
          <p:nvPr>
            <p:ph type="title"/>
          </p:nvPr>
        </p:nvSpPr>
        <p:spPr>
          <a:xfrm>
            <a:off x="1981200" y="152400"/>
            <a:ext cx="8305800" cy="685800"/>
          </a:xfrm>
          <a:ln>
            <a:solidFill>
              <a:srgbClr val="CC0000"/>
            </a:solidFill>
            <a:miter lim="800000"/>
            <a:headEnd/>
            <a:tailEnd/>
          </a:ln>
        </p:spPr>
        <p:txBody>
          <a:bodyPr>
            <a:normAutofit/>
          </a:bodyPr>
          <a:lstStyle/>
          <a:p>
            <a:pPr algn="ctr" eaLnBrk="1" hangingPunct="1"/>
            <a:r>
              <a:rPr lang="en-US" altLang="en-US" sz="2800" b="1" dirty="0">
                <a:solidFill>
                  <a:srgbClr val="CC0000"/>
                </a:solidFill>
              </a:rPr>
              <a:t>Antiprotons in the ISR</a:t>
            </a:r>
          </a:p>
        </p:txBody>
      </p:sp>
      <p:pic>
        <p:nvPicPr>
          <p:cNvPr id="183300" name="Picture 3" descr="\\cdfserver1\CDFUsers\giorgiob\p-pbar cross-section difference.tif">
            <a:extLst>
              <a:ext uri="{FF2B5EF4-FFF2-40B4-BE49-F238E27FC236}">
                <a16:creationId xmlns:a16="http://schemas.microsoft.com/office/drawing/2014/main" id="{7C19DC50-629A-419F-93A4-892135693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026999"/>
            <a:ext cx="43434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Text Box 4">
            <a:extLst>
              <a:ext uri="{FF2B5EF4-FFF2-40B4-BE49-F238E27FC236}">
                <a16:creationId xmlns:a16="http://schemas.microsoft.com/office/drawing/2014/main" id="{3C3FECE5-BB0D-42ED-82C9-3756F4E28CDA}"/>
              </a:ext>
            </a:extLst>
          </p:cNvPr>
          <p:cNvSpPr txBox="1">
            <a:spLocks noChangeArrowheads="1"/>
          </p:cNvSpPr>
          <p:nvPr/>
        </p:nvSpPr>
        <p:spPr bwMode="auto">
          <a:xfrm>
            <a:off x="1095829" y="5157561"/>
            <a:ext cx="978988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l-GR" altLang="en-US" sz="2800" dirty="0"/>
              <a:t>σ</a:t>
            </a:r>
            <a:r>
              <a:rPr lang="en-US" altLang="en-US" sz="2800" baseline="-25000" dirty="0"/>
              <a:t>t</a:t>
            </a:r>
            <a:r>
              <a:rPr lang="en-US" altLang="en-US" sz="2800" dirty="0"/>
              <a:t> (pbar-p) - </a:t>
            </a:r>
            <a:r>
              <a:rPr lang="el-GR" altLang="en-US" sz="2800" dirty="0"/>
              <a:t>σ</a:t>
            </a:r>
            <a:r>
              <a:rPr lang="en-US" altLang="en-US" sz="2800" baseline="-25000" dirty="0"/>
              <a:t>t</a:t>
            </a:r>
            <a:r>
              <a:rPr lang="en-US" altLang="en-US" sz="2800" dirty="0"/>
              <a:t> (p-p) versus energy in a log-log scale </a:t>
            </a:r>
          </a:p>
          <a:p>
            <a:pPr eaLnBrk="1" hangingPunct="1">
              <a:spcBef>
                <a:spcPct val="0"/>
              </a:spcBef>
              <a:buFontTx/>
              <a:buNone/>
            </a:pPr>
            <a:endParaRPr lang="en-US" altLang="en-US" sz="2400" dirty="0"/>
          </a:p>
        </p:txBody>
      </p:sp>
      <p:sp>
        <p:nvSpPr>
          <p:cNvPr id="183302" name="Line 5">
            <a:extLst>
              <a:ext uri="{FF2B5EF4-FFF2-40B4-BE49-F238E27FC236}">
                <a16:creationId xmlns:a16="http://schemas.microsoft.com/office/drawing/2014/main" id="{601F4878-0AA1-4B2A-940D-6ABBACBB2540}"/>
              </a:ext>
            </a:extLst>
          </p:cNvPr>
          <p:cNvSpPr>
            <a:spLocks noChangeShapeType="1"/>
          </p:cNvSpPr>
          <p:nvPr/>
        </p:nvSpPr>
        <p:spPr bwMode="auto">
          <a:xfrm>
            <a:off x="2514600" y="51816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Date Placeholder 1">
            <a:extLst>
              <a:ext uri="{FF2B5EF4-FFF2-40B4-BE49-F238E27FC236}">
                <a16:creationId xmlns:a16="http://schemas.microsoft.com/office/drawing/2014/main" id="{A979A355-B78A-47B4-BD9B-48FEFEB69AE3}"/>
              </a:ext>
            </a:extLst>
          </p:cNvPr>
          <p:cNvSpPr>
            <a:spLocks noGrp="1"/>
          </p:cNvSpPr>
          <p:nvPr>
            <p:ph type="dt" sz="half" idx="10"/>
          </p:nvPr>
        </p:nvSpPr>
        <p:spPr/>
        <p:txBody>
          <a:bodyPr/>
          <a:lstStyle/>
          <a:p>
            <a:fld id="{DACFCA2E-5D50-40BB-ACAE-38BCC0F14B56}" type="datetime1">
              <a:rPr lang="en-US" smtClean="0"/>
              <a:t>10/18/2018</a:t>
            </a:fld>
            <a:endParaRPr lang="en-US"/>
          </a:p>
        </p:txBody>
      </p:sp>
      <p:sp>
        <p:nvSpPr>
          <p:cNvPr id="3" name="Footer Placeholder 2">
            <a:extLst>
              <a:ext uri="{FF2B5EF4-FFF2-40B4-BE49-F238E27FC236}">
                <a16:creationId xmlns:a16="http://schemas.microsoft.com/office/drawing/2014/main" id="{DDBBECF4-195C-4861-B36C-D9B5628CDC6B}"/>
              </a:ext>
            </a:extLst>
          </p:cNvPr>
          <p:cNvSpPr>
            <a:spLocks noGrp="1"/>
          </p:cNvSpPr>
          <p:nvPr>
            <p:ph type="ftr" sz="quarter" idx="11"/>
          </p:nvPr>
        </p:nvSpPr>
        <p:spPr/>
        <p:txBody>
          <a:bodyPr/>
          <a:lstStyle/>
          <a:p>
            <a:r>
              <a:rPr lang="en-US"/>
              <a:t>Dan Green ceremony, 2018</a:t>
            </a:r>
          </a:p>
        </p:txBody>
      </p:sp>
    </p:spTree>
    <p:extLst>
      <p:ext uri="{BB962C8B-B14F-4D97-AF65-F5344CB8AC3E}">
        <p14:creationId xmlns:p14="http://schemas.microsoft.com/office/powerpoint/2010/main" val="266015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3872F-BB87-44BB-95C1-259B86854895}"/>
              </a:ext>
            </a:extLst>
          </p:cNvPr>
          <p:cNvSpPr>
            <a:spLocks noGrp="1"/>
          </p:cNvSpPr>
          <p:nvPr>
            <p:ph type="title"/>
          </p:nvPr>
        </p:nvSpPr>
        <p:spPr>
          <a:ln>
            <a:solidFill>
              <a:srgbClr val="FF0000"/>
            </a:solidFill>
          </a:ln>
        </p:spPr>
        <p:txBody>
          <a:bodyPr/>
          <a:lstStyle/>
          <a:p>
            <a:pPr algn="ctr"/>
            <a:r>
              <a:rPr lang="en-US" b="1" dirty="0">
                <a:solidFill>
                  <a:srgbClr val="FF0000"/>
                </a:solidFill>
              </a:rPr>
              <a:t>Final remark</a:t>
            </a:r>
          </a:p>
        </p:txBody>
      </p:sp>
      <p:sp>
        <p:nvSpPr>
          <p:cNvPr id="3" name="TextBox 2">
            <a:extLst>
              <a:ext uri="{FF2B5EF4-FFF2-40B4-BE49-F238E27FC236}">
                <a16:creationId xmlns:a16="http://schemas.microsoft.com/office/drawing/2014/main" id="{3AA393B6-2789-4968-850B-9B68A31ED356}"/>
              </a:ext>
            </a:extLst>
          </p:cNvPr>
          <p:cNvSpPr txBox="1"/>
          <p:nvPr/>
        </p:nvSpPr>
        <p:spPr>
          <a:xfrm>
            <a:off x="1219199" y="1968560"/>
            <a:ext cx="10029371" cy="4524315"/>
          </a:xfrm>
          <a:prstGeom prst="rect">
            <a:avLst/>
          </a:prstGeom>
          <a:noFill/>
        </p:spPr>
        <p:txBody>
          <a:bodyPr wrap="square" rtlCol="0">
            <a:spAutoFit/>
          </a:bodyPr>
          <a:lstStyle/>
          <a:p>
            <a:r>
              <a:rPr lang="en-US" sz="3200" dirty="0"/>
              <a:t>The beautiful ISR machine paved the way to high energy hadron colliders.</a:t>
            </a:r>
          </a:p>
          <a:p>
            <a:endParaRPr lang="en-US" sz="3200" dirty="0"/>
          </a:p>
          <a:p>
            <a:r>
              <a:rPr lang="en-US" sz="3200" dirty="0"/>
              <a:t>The ISR experiments brushed against but could not enter the domain of hard </a:t>
            </a:r>
            <a:r>
              <a:rPr lang="en-US" sz="3200" dirty="0" err="1"/>
              <a:t>parton</a:t>
            </a:r>
            <a:r>
              <a:rPr lang="en-US" sz="3200" dirty="0"/>
              <a:t> interactions. </a:t>
            </a:r>
          </a:p>
          <a:p>
            <a:endParaRPr lang="en-US" altLang="en-US" sz="3200" dirty="0">
              <a:solidFill>
                <a:srgbClr val="FF0000"/>
              </a:solidFill>
            </a:endParaRPr>
          </a:p>
          <a:p>
            <a:r>
              <a:rPr lang="en-US" altLang="en-US" sz="3200" dirty="0">
                <a:solidFill>
                  <a:srgbClr val="FF0000"/>
                </a:solidFill>
              </a:rPr>
              <a:t>The pbar-p results spread the feeling that using </a:t>
            </a:r>
            <a:r>
              <a:rPr lang="en-US" altLang="en-US" sz="3200" dirty="0" err="1">
                <a:solidFill>
                  <a:srgbClr val="FF0000"/>
                </a:solidFill>
              </a:rPr>
              <a:t>pbars</a:t>
            </a:r>
            <a:r>
              <a:rPr lang="en-US" altLang="en-US" sz="3200" dirty="0">
                <a:solidFill>
                  <a:srgbClr val="FF0000"/>
                </a:solidFill>
              </a:rPr>
              <a:t> for a high energy hadron collider would not be worth the effort.</a:t>
            </a:r>
          </a:p>
          <a:p>
            <a:endParaRPr lang="en-US" sz="3200" dirty="0"/>
          </a:p>
        </p:txBody>
      </p:sp>
      <p:sp>
        <p:nvSpPr>
          <p:cNvPr id="4" name="Date Placeholder 3">
            <a:extLst>
              <a:ext uri="{FF2B5EF4-FFF2-40B4-BE49-F238E27FC236}">
                <a16:creationId xmlns:a16="http://schemas.microsoft.com/office/drawing/2014/main" id="{CC5E3DC4-F653-49FE-BB63-9172BD75D526}"/>
              </a:ext>
            </a:extLst>
          </p:cNvPr>
          <p:cNvSpPr>
            <a:spLocks noGrp="1"/>
          </p:cNvSpPr>
          <p:nvPr>
            <p:ph type="dt" sz="half" idx="10"/>
          </p:nvPr>
        </p:nvSpPr>
        <p:spPr/>
        <p:txBody>
          <a:bodyPr/>
          <a:lstStyle/>
          <a:p>
            <a:fld id="{C02A5BB5-4F9D-4D42-8CB7-F437F44830E1}" type="datetime1">
              <a:rPr lang="en-US" smtClean="0"/>
              <a:t>10/18/2018</a:t>
            </a:fld>
            <a:endParaRPr lang="en-US"/>
          </a:p>
        </p:txBody>
      </p:sp>
      <p:sp>
        <p:nvSpPr>
          <p:cNvPr id="5" name="Footer Placeholder 4">
            <a:extLst>
              <a:ext uri="{FF2B5EF4-FFF2-40B4-BE49-F238E27FC236}">
                <a16:creationId xmlns:a16="http://schemas.microsoft.com/office/drawing/2014/main" id="{105F572D-2DA9-4310-B335-1950655DAC60}"/>
              </a:ext>
            </a:extLst>
          </p:cNvPr>
          <p:cNvSpPr>
            <a:spLocks noGrp="1"/>
          </p:cNvSpPr>
          <p:nvPr>
            <p:ph type="ftr" sz="quarter" idx="11"/>
          </p:nvPr>
        </p:nvSpPr>
        <p:spPr/>
        <p:txBody>
          <a:bodyPr/>
          <a:lstStyle/>
          <a:p>
            <a:r>
              <a:rPr lang="en-US"/>
              <a:t>Dan Green ceremony, 2018</a:t>
            </a:r>
          </a:p>
        </p:txBody>
      </p:sp>
      <p:sp>
        <p:nvSpPr>
          <p:cNvPr id="6" name="Slide Number Placeholder 5">
            <a:extLst>
              <a:ext uri="{FF2B5EF4-FFF2-40B4-BE49-F238E27FC236}">
                <a16:creationId xmlns:a16="http://schemas.microsoft.com/office/drawing/2014/main" id="{E059EB9E-5B0F-4235-B737-27139353B8A9}"/>
              </a:ext>
            </a:extLst>
          </p:cNvPr>
          <p:cNvSpPr>
            <a:spLocks noGrp="1"/>
          </p:cNvSpPr>
          <p:nvPr>
            <p:ph type="sldNum" sz="quarter" idx="12"/>
          </p:nvPr>
        </p:nvSpPr>
        <p:spPr/>
        <p:txBody>
          <a:bodyPr/>
          <a:lstStyle/>
          <a:p>
            <a:fld id="{CD72701D-970D-40E8-B6DF-03238B3E7D54}" type="slidenum">
              <a:rPr lang="en-US" smtClean="0"/>
              <a:t>37</a:t>
            </a:fld>
            <a:endParaRPr lang="en-US"/>
          </a:p>
        </p:txBody>
      </p:sp>
    </p:spTree>
    <p:extLst>
      <p:ext uri="{BB962C8B-B14F-4D97-AF65-F5344CB8AC3E}">
        <p14:creationId xmlns:p14="http://schemas.microsoft.com/office/powerpoint/2010/main" val="1591872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A9A24-8507-41D5-AE1B-28798BBB3795}"/>
              </a:ext>
            </a:extLst>
          </p:cNvPr>
          <p:cNvSpPr>
            <a:spLocks noGrp="1"/>
          </p:cNvSpPr>
          <p:nvPr>
            <p:ph type="title"/>
          </p:nvPr>
        </p:nvSpPr>
        <p:spPr>
          <a:ln>
            <a:solidFill>
              <a:srgbClr val="FF0000"/>
            </a:solidFill>
          </a:ln>
        </p:spPr>
        <p:txBody>
          <a:bodyPr/>
          <a:lstStyle/>
          <a:p>
            <a:pPr algn="ctr"/>
            <a:r>
              <a:rPr lang="en-US" b="1" dirty="0">
                <a:solidFill>
                  <a:srgbClr val="FF0000"/>
                </a:solidFill>
              </a:rPr>
              <a:t>SPARES</a:t>
            </a:r>
          </a:p>
        </p:txBody>
      </p:sp>
      <p:sp>
        <p:nvSpPr>
          <p:cNvPr id="3" name="Date Placeholder 2">
            <a:extLst>
              <a:ext uri="{FF2B5EF4-FFF2-40B4-BE49-F238E27FC236}">
                <a16:creationId xmlns:a16="http://schemas.microsoft.com/office/drawing/2014/main" id="{F3ADF6A6-0846-41BC-A7EB-3A99F854EEC4}"/>
              </a:ext>
            </a:extLst>
          </p:cNvPr>
          <p:cNvSpPr>
            <a:spLocks noGrp="1"/>
          </p:cNvSpPr>
          <p:nvPr>
            <p:ph type="dt" sz="half" idx="10"/>
          </p:nvPr>
        </p:nvSpPr>
        <p:spPr/>
        <p:txBody>
          <a:bodyPr/>
          <a:lstStyle/>
          <a:p>
            <a:fld id="{F6289C53-895A-4806-9DC2-A0DCE028C1AE}" type="datetime1">
              <a:rPr lang="en-US" smtClean="0"/>
              <a:t>10/18/2018</a:t>
            </a:fld>
            <a:endParaRPr lang="en-US"/>
          </a:p>
        </p:txBody>
      </p:sp>
      <p:sp>
        <p:nvSpPr>
          <p:cNvPr id="4" name="Footer Placeholder 3">
            <a:extLst>
              <a:ext uri="{FF2B5EF4-FFF2-40B4-BE49-F238E27FC236}">
                <a16:creationId xmlns:a16="http://schemas.microsoft.com/office/drawing/2014/main" id="{69411A31-C3DD-43E2-BFDC-E49A8F971981}"/>
              </a:ext>
            </a:extLst>
          </p:cNvPr>
          <p:cNvSpPr>
            <a:spLocks noGrp="1"/>
          </p:cNvSpPr>
          <p:nvPr>
            <p:ph type="ftr" sz="quarter" idx="11"/>
          </p:nvPr>
        </p:nvSpPr>
        <p:spPr/>
        <p:txBody>
          <a:bodyPr/>
          <a:lstStyle/>
          <a:p>
            <a:r>
              <a:rPr lang="en-US"/>
              <a:t>Dan Green ceremony, 2018</a:t>
            </a:r>
          </a:p>
        </p:txBody>
      </p:sp>
      <p:sp>
        <p:nvSpPr>
          <p:cNvPr id="5" name="Slide Number Placeholder 4">
            <a:extLst>
              <a:ext uri="{FF2B5EF4-FFF2-40B4-BE49-F238E27FC236}">
                <a16:creationId xmlns:a16="http://schemas.microsoft.com/office/drawing/2014/main" id="{F6A17FA9-2614-4ED5-AF8C-A175CB7A1B40}"/>
              </a:ext>
            </a:extLst>
          </p:cNvPr>
          <p:cNvSpPr>
            <a:spLocks noGrp="1"/>
          </p:cNvSpPr>
          <p:nvPr>
            <p:ph type="sldNum" sz="quarter" idx="12"/>
          </p:nvPr>
        </p:nvSpPr>
        <p:spPr/>
        <p:txBody>
          <a:bodyPr/>
          <a:lstStyle/>
          <a:p>
            <a:fld id="{CD72701D-970D-40E8-B6DF-03238B3E7D54}" type="slidenum">
              <a:rPr lang="en-US" smtClean="0"/>
              <a:t>38</a:t>
            </a:fld>
            <a:endParaRPr lang="en-US"/>
          </a:p>
        </p:txBody>
      </p:sp>
    </p:spTree>
    <p:extLst>
      <p:ext uri="{BB962C8B-B14F-4D97-AF65-F5344CB8AC3E}">
        <p14:creationId xmlns:p14="http://schemas.microsoft.com/office/powerpoint/2010/main" val="1573494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A1ACC-BEF9-4E4E-ACC1-5DEE471E089E}"/>
              </a:ext>
            </a:extLst>
          </p:cNvPr>
          <p:cNvSpPr>
            <a:spLocks noGrp="1"/>
          </p:cNvSpPr>
          <p:nvPr>
            <p:ph type="title"/>
          </p:nvPr>
        </p:nvSpPr>
        <p:spPr>
          <a:ln>
            <a:solidFill>
              <a:srgbClr val="FF0000"/>
            </a:solidFill>
          </a:ln>
        </p:spPr>
        <p:txBody>
          <a:bodyPr>
            <a:normAutofit/>
          </a:bodyPr>
          <a:lstStyle/>
          <a:p>
            <a:pPr algn="ctr"/>
            <a:r>
              <a:rPr lang="en-US" altLang="en-US" sz="3200" b="1" dirty="0">
                <a:solidFill>
                  <a:srgbClr val="CC0000"/>
                </a:solidFill>
              </a:rPr>
              <a:t>The CERN-Rome measurement of d</a:t>
            </a:r>
            <a:r>
              <a:rPr lang="en-US" altLang="en-US" sz="3200" b="1" dirty="0">
                <a:solidFill>
                  <a:srgbClr val="CC0000"/>
                </a:solidFill>
                <a:sym typeface="Symbol" panose="05050102010706020507" pitchFamily="18" charset="2"/>
              </a:rPr>
              <a:t>/</a:t>
            </a:r>
            <a:r>
              <a:rPr lang="en-US" altLang="en-US" sz="3200" b="1" dirty="0" err="1">
                <a:solidFill>
                  <a:srgbClr val="CC0000"/>
                </a:solidFill>
                <a:sym typeface="Symbol" panose="05050102010706020507" pitchFamily="18" charset="2"/>
              </a:rPr>
              <a:t>dt</a:t>
            </a:r>
            <a:r>
              <a:rPr lang="en-US" altLang="en-US" sz="3200" b="1" dirty="0">
                <a:sym typeface="Symbol" panose="05050102010706020507" pitchFamily="18" charset="2"/>
              </a:rPr>
              <a:t> </a:t>
            </a:r>
            <a:endParaRPr lang="en-US" sz="3200" dirty="0"/>
          </a:p>
        </p:txBody>
      </p:sp>
      <p:sp>
        <p:nvSpPr>
          <p:cNvPr id="3" name="Rectangle 2">
            <a:extLst>
              <a:ext uri="{FF2B5EF4-FFF2-40B4-BE49-F238E27FC236}">
                <a16:creationId xmlns:a16="http://schemas.microsoft.com/office/drawing/2014/main" id="{47DD81DB-E213-4DA3-8FE8-F87A9C896DB7}"/>
              </a:ext>
            </a:extLst>
          </p:cNvPr>
          <p:cNvSpPr/>
          <p:nvPr/>
        </p:nvSpPr>
        <p:spPr>
          <a:xfrm>
            <a:off x="1095828" y="3925540"/>
            <a:ext cx="10000343" cy="1384995"/>
          </a:xfrm>
          <a:prstGeom prst="rect">
            <a:avLst/>
          </a:prstGeom>
        </p:spPr>
        <p:txBody>
          <a:bodyPr wrap="square">
            <a:spAutoFit/>
          </a:bodyPr>
          <a:lstStyle/>
          <a:p>
            <a:pPr>
              <a:spcBef>
                <a:spcPct val="0"/>
              </a:spcBef>
              <a:buNone/>
            </a:pPr>
            <a:r>
              <a:rPr lang="en-US" altLang="en-US" sz="2800" dirty="0"/>
              <a:t>This distribution in the range 0.001 &lt; t &lt; 1 (GeV/c)</a:t>
            </a:r>
            <a:r>
              <a:rPr lang="en-US" altLang="en-US" sz="2800" baseline="30000" dirty="0"/>
              <a:t>2</a:t>
            </a:r>
            <a:r>
              <a:rPr lang="en-US" altLang="en-US" sz="2800" dirty="0"/>
              <a:t> can be fitted to determine the optimal values of  L, of </a:t>
            </a:r>
            <a:r>
              <a:rPr lang="en-US" altLang="en-US" sz="2800" dirty="0" err="1">
                <a:sym typeface="Symbol" panose="05050102010706020507" pitchFamily="18" charset="2"/>
              </a:rPr>
              <a:t>Im</a:t>
            </a:r>
            <a:r>
              <a:rPr lang="en-US" altLang="en-US" sz="2800" i="1" dirty="0" err="1">
                <a:sym typeface="Symbol" panose="05050102010706020507" pitchFamily="18" charset="2"/>
              </a:rPr>
              <a:t>f</a:t>
            </a:r>
            <a:r>
              <a:rPr lang="en-US" altLang="en-US" sz="2800" i="1" baseline="-25000" dirty="0" err="1">
                <a:sym typeface="Symbol" panose="05050102010706020507" pitchFamily="18" charset="2"/>
              </a:rPr>
              <a:t>n</a:t>
            </a:r>
            <a:r>
              <a:rPr lang="en-US" altLang="en-US" sz="2800" dirty="0">
                <a:sym typeface="Symbol" panose="05050102010706020507" pitchFamily="18" charset="2"/>
              </a:rPr>
              <a:t>() and of  = </a:t>
            </a:r>
            <a:r>
              <a:rPr lang="en-US" altLang="en-US" sz="2800" dirty="0" err="1">
                <a:sym typeface="Symbol" panose="05050102010706020507" pitchFamily="18" charset="2"/>
              </a:rPr>
              <a:t>Re</a:t>
            </a:r>
            <a:r>
              <a:rPr lang="en-US" altLang="en-US" sz="2800" i="1" dirty="0" err="1">
                <a:sym typeface="Symbol" panose="05050102010706020507" pitchFamily="18" charset="2"/>
              </a:rPr>
              <a:t>f</a:t>
            </a:r>
            <a:r>
              <a:rPr lang="en-US" altLang="en-US" sz="2800" i="1" baseline="-25000" dirty="0" err="1">
                <a:sym typeface="Symbol" panose="05050102010706020507" pitchFamily="18" charset="2"/>
              </a:rPr>
              <a:t>n</a:t>
            </a:r>
            <a:r>
              <a:rPr lang="en-US" altLang="en-US" sz="2800" dirty="0">
                <a:sym typeface="Symbol" panose="05050102010706020507" pitchFamily="18" charset="2"/>
              </a:rPr>
              <a:t>/</a:t>
            </a:r>
            <a:r>
              <a:rPr lang="en-US" altLang="en-US" sz="2800" dirty="0" err="1">
                <a:sym typeface="Symbol" panose="05050102010706020507" pitchFamily="18" charset="2"/>
              </a:rPr>
              <a:t>Im</a:t>
            </a:r>
            <a:r>
              <a:rPr lang="en-US" altLang="en-US" sz="2800" i="1" dirty="0" err="1">
                <a:sym typeface="Symbol" panose="05050102010706020507" pitchFamily="18" charset="2"/>
              </a:rPr>
              <a:t>f</a:t>
            </a:r>
            <a:r>
              <a:rPr lang="en-US" altLang="en-US" sz="2800" i="1" baseline="-25000" dirty="0" err="1">
                <a:sym typeface="Symbol" panose="05050102010706020507" pitchFamily="18" charset="2"/>
              </a:rPr>
              <a:t>n</a:t>
            </a:r>
            <a:r>
              <a:rPr lang="en-US" altLang="en-US" sz="2800" i="1" baseline="-25000" dirty="0">
                <a:sym typeface="Symbol" panose="05050102010706020507" pitchFamily="18" charset="2"/>
              </a:rPr>
              <a:t> </a:t>
            </a:r>
            <a:r>
              <a:rPr lang="en-US" altLang="en-US" sz="2800" i="1" dirty="0">
                <a:sym typeface="Symbol" panose="05050102010706020507" pitchFamily="18" charset="2"/>
              </a:rPr>
              <a:t>, </a:t>
            </a:r>
            <a:r>
              <a:rPr lang="en-US" altLang="en-US" sz="2800" dirty="0"/>
              <a:t>that is considered a constant in that small </a:t>
            </a:r>
            <a:r>
              <a:rPr lang="en-US" altLang="en-US" sz="2800" dirty="0">
                <a:sym typeface="Symbol" panose="05050102010706020507" pitchFamily="18" charset="2"/>
              </a:rPr>
              <a:t> range. </a:t>
            </a:r>
            <a:endParaRPr lang="en-US" altLang="en-US" sz="3200" dirty="0">
              <a:sym typeface="Symbol" panose="05050102010706020507" pitchFamily="18" charset="2"/>
            </a:endParaRPr>
          </a:p>
        </p:txBody>
      </p:sp>
      <p:graphicFrame>
        <p:nvGraphicFramePr>
          <p:cNvPr id="4" name="Object 1024">
            <a:extLst>
              <a:ext uri="{FF2B5EF4-FFF2-40B4-BE49-F238E27FC236}">
                <a16:creationId xmlns:a16="http://schemas.microsoft.com/office/drawing/2014/main" id="{958AC662-C6C2-49F2-948D-3CA96C24C699}"/>
              </a:ext>
            </a:extLst>
          </p:cNvPr>
          <p:cNvGraphicFramePr>
            <a:graphicFrameLocks noChangeAspect="1"/>
          </p:cNvGraphicFramePr>
          <p:nvPr>
            <p:extLst/>
          </p:nvPr>
        </p:nvGraphicFramePr>
        <p:xfrm>
          <a:off x="1476242" y="2103437"/>
          <a:ext cx="9728786" cy="1325563"/>
        </p:xfrm>
        <a:graphic>
          <a:graphicData uri="http://schemas.openxmlformats.org/presentationml/2006/ole">
            <mc:AlternateContent xmlns:mc="http://schemas.openxmlformats.org/markup-compatibility/2006">
              <mc:Choice xmlns:v="urn:schemas-microsoft-com:vml" Requires="v">
                <p:oleObj spid="_x0000_s57349" name="Equation" r:id="rId3" imgW="2717800" imgH="393700" progId="Equation.3">
                  <p:embed/>
                </p:oleObj>
              </mc:Choice>
              <mc:Fallback>
                <p:oleObj name="Equation" r:id="rId3" imgW="2717800" imgH="393700" progId="Equation.3">
                  <p:embed/>
                  <p:pic>
                    <p:nvPicPr>
                      <p:cNvPr id="4" name="Object 1024">
                        <a:extLst>
                          <a:ext uri="{FF2B5EF4-FFF2-40B4-BE49-F238E27FC236}">
                            <a16:creationId xmlns:a16="http://schemas.microsoft.com/office/drawing/2014/main" id="{958AC662-C6C2-49F2-948D-3CA96C24C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242" y="2103437"/>
                        <a:ext cx="9728786" cy="1325563"/>
                      </a:xfrm>
                      <a:prstGeom prst="rect">
                        <a:avLst/>
                      </a:prstGeom>
                      <a:noFill/>
                      <a:ln>
                        <a:noFill/>
                      </a:ln>
                      <a:effectLst/>
                      <a:extLst/>
                    </p:spPr>
                  </p:pic>
                </p:oleObj>
              </mc:Fallback>
            </mc:AlternateContent>
          </a:graphicData>
        </a:graphic>
      </p:graphicFrame>
      <p:sp>
        <p:nvSpPr>
          <p:cNvPr id="5" name="Date Placeholder 4">
            <a:extLst>
              <a:ext uri="{FF2B5EF4-FFF2-40B4-BE49-F238E27FC236}">
                <a16:creationId xmlns:a16="http://schemas.microsoft.com/office/drawing/2014/main" id="{9438A64F-601B-46BC-B490-FDBEDC8374C4}"/>
              </a:ext>
            </a:extLst>
          </p:cNvPr>
          <p:cNvSpPr>
            <a:spLocks noGrp="1"/>
          </p:cNvSpPr>
          <p:nvPr>
            <p:ph type="dt" sz="half" idx="10"/>
          </p:nvPr>
        </p:nvSpPr>
        <p:spPr/>
        <p:txBody>
          <a:bodyPr/>
          <a:lstStyle/>
          <a:p>
            <a:fld id="{7A0CD048-9543-40D8-B670-3FD3AEDAB7AC}" type="datetime1">
              <a:rPr lang="en-US" smtClean="0"/>
              <a:t>10/18/2018</a:t>
            </a:fld>
            <a:endParaRPr lang="en-US"/>
          </a:p>
        </p:txBody>
      </p:sp>
      <p:sp>
        <p:nvSpPr>
          <p:cNvPr id="6" name="Footer Placeholder 5">
            <a:extLst>
              <a:ext uri="{FF2B5EF4-FFF2-40B4-BE49-F238E27FC236}">
                <a16:creationId xmlns:a16="http://schemas.microsoft.com/office/drawing/2014/main" id="{CDF2DFDE-0D5B-49EC-9DC7-980A883FD509}"/>
              </a:ext>
            </a:extLst>
          </p:cNvPr>
          <p:cNvSpPr>
            <a:spLocks noGrp="1"/>
          </p:cNvSpPr>
          <p:nvPr>
            <p:ph type="ftr" sz="quarter" idx="11"/>
          </p:nvPr>
        </p:nvSpPr>
        <p:spPr/>
        <p:txBody>
          <a:bodyPr/>
          <a:lstStyle/>
          <a:p>
            <a:r>
              <a:rPr lang="en-US"/>
              <a:t>Dan Green ceremony, 2018</a:t>
            </a:r>
          </a:p>
        </p:txBody>
      </p:sp>
      <p:sp>
        <p:nvSpPr>
          <p:cNvPr id="7" name="Slide Number Placeholder 6">
            <a:extLst>
              <a:ext uri="{FF2B5EF4-FFF2-40B4-BE49-F238E27FC236}">
                <a16:creationId xmlns:a16="http://schemas.microsoft.com/office/drawing/2014/main" id="{03E5B87E-85E1-4EC2-95B9-4FA48C4DF975}"/>
              </a:ext>
            </a:extLst>
          </p:cNvPr>
          <p:cNvSpPr>
            <a:spLocks noGrp="1"/>
          </p:cNvSpPr>
          <p:nvPr>
            <p:ph type="sldNum" sz="quarter" idx="12"/>
          </p:nvPr>
        </p:nvSpPr>
        <p:spPr/>
        <p:txBody>
          <a:bodyPr/>
          <a:lstStyle/>
          <a:p>
            <a:fld id="{CD72701D-970D-40E8-B6DF-03238B3E7D54}" type="slidenum">
              <a:rPr lang="en-US" smtClean="0"/>
              <a:t>39</a:t>
            </a:fld>
            <a:endParaRPr lang="en-US"/>
          </a:p>
        </p:txBody>
      </p:sp>
    </p:spTree>
    <p:extLst>
      <p:ext uri="{BB962C8B-B14F-4D97-AF65-F5344CB8AC3E}">
        <p14:creationId xmlns:p14="http://schemas.microsoft.com/office/powerpoint/2010/main" val="1617654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U:\giorgiob\Ps and ISR rings.tif">
            <a:extLst>
              <a:ext uri="{FF2B5EF4-FFF2-40B4-BE49-F238E27FC236}">
                <a16:creationId xmlns:a16="http://schemas.microsoft.com/office/drawing/2014/main" id="{E81C2679-0664-4E7B-A051-D8D416BEC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4005"/>
          <a:stretch>
            <a:fillRect/>
          </a:stretch>
        </p:blipFill>
        <p:spPr bwMode="auto">
          <a:xfrm>
            <a:off x="1795166" y="2219109"/>
            <a:ext cx="8487367" cy="3617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603" name="Object 5">
            <a:extLst>
              <a:ext uri="{FF2B5EF4-FFF2-40B4-BE49-F238E27FC236}">
                <a16:creationId xmlns:a16="http://schemas.microsoft.com/office/drawing/2014/main" id="{199FF73D-1EA4-4834-9606-D1F8D5145D77}"/>
              </a:ext>
            </a:extLst>
          </p:cNvPr>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17452" name="Equation" r:id="rId4" imgW="114151" imgH="215619" progId="Equation.3">
                  <p:embed/>
                </p:oleObj>
              </mc:Choice>
              <mc:Fallback>
                <p:oleObj name="Equation" r:id="rId4" imgW="114151" imgH="215619" progId="Equation.3">
                  <p:embed/>
                  <p:pic>
                    <p:nvPicPr>
                      <p:cNvPr id="25603" name="Object 5">
                        <a:extLst>
                          <a:ext uri="{FF2B5EF4-FFF2-40B4-BE49-F238E27FC236}">
                            <a16:creationId xmlns:a16="http://schemas.microsoft.com/office/drawing/2014/main" id="{199FF73D-1EA4-4834-9606-D1F8D5145D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604" name="Object 6">
            <a:extLst>
              <a:ext uri="{FF2B5EF4-FFF2-40B4-BE49-F238E27FC236}">
                <a16:creationId xmlns:a16="http://schemas.microsoft.com/office/drawing/2014/main" id="{E78A2A63-26B4-4C54-94A1-8156AACB0CD2}"/>
              </a:ext>
            </a:extLst>
          </p:cNvPr>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17453" name="Equation" r:id="rId6" imgW="114151" imgH="215619" progId="Equation.3">
                  <p:embed/>
                </p:oleObj>
              </mc:Choice>
              <mc:Fallback>
                <p:oleObj name="Equation" r:id="rId6" imgW="114151" imgH="215619" progId="Equation.3">
                  <p:embed/>
                  <p:pic>
                    <p:nvPicPr>
                      <p:cNvPr id="25604" name="Object 6">
                        <a:extLst>
                          <a:ext uri="{FF2B5EF4-FFF2-40B4-BE49-F238E27FC236}">
                            <a16:creationId xmlns:a16="http://schemas.microsoft.com/office/drawing/2014/main" id="{E78A2A63-26B4-4C54-94A1-8156AACB0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05" name="TextBox 6">
            <a:extLst>
              <a:ext uri="{FF2B5EF4-FFF2-40B4-BE49-F238E27FC236}">
                <a16:creationId xmlns:a16="http://schemas.microsoft.com/office/drawing/2014/main" id="{B0C81EEE-AE35-491D-A32E-F9BEAA48F167}"/>
              </a:ext>
            </a:extLst>
          </p:cNvPr>
          <p:cNvSpPr txBox="1">
            <a:spLocks noChangeArrowheads="1"/>
          </p:cNvSpPr>
          <p:nvPr/>
        </p:nvSpPr>
        <p:spPr bwMode="auto">
          <a:xfrm>
            <a:off x="1567543" y="911205"/>
            <a:ext cx="9535885" cy="107721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3200" dirty="0">
                <a:solidFill>
                  <a:srgbClr val="C00000"/>
                </a:solidFill>
              </a:rPr>
              <a:t>Two stored continuous beams</a:t>
            </a:r>
          </a:p>
          <a:p>
            <a:pPr algn="ctr"/>
            <a:r>
              <a:rPr lang="en-US" altLang="en-US" sz="3200" dirty="0">
                <a:solidFill>
                  <a:srgbClr val="C00000"/>
                </a:solidFill>
              </a:rPr>
              <a:t>Eight interaction regions</a:t>
            </a:r>
          </a:p>
        </p:txBody>
      </p:sp>
      <p:sp>
        <p:nvSpPr>
          <p:cNvPr id="2" name="TextBox 1">
            <a:extLst>
              <a:ext uri="{FF2B5EF4-FFF2-40B4-BE49-F238E27FC236}">
                <a16:creationId xmlns:a16="http://schemas.microsoft.com/office/drawing/2014/main" id="{315A3331-0712-40BA-98E1-B6A09D473CEE}"/>
              </a:ext>
            </a:extLst>
          </p:cNvPr>
          <p:cNvSpPr txBox="1"/>
          <p:nvPr/>
        </p:nvSpPr>
        <p:spPr>
          <a:xfrm>
            <a:off x="2651198" y="3797181"/>
            <a:ext cx="2473562" cy="461665"/>
          </a:xfrm>
          <a:prstGeom prst="rect">
            <a:avLst/>
          </a:prstGeom>
          <a:noFill/>
        </p:spPr>
        <p:txBody>
          <a:bodyPr wrap="none" rtlCol="0">
            <a:spAutoFit/>
          </a:bodyPr>
          <a:lstStyle/>
          <a:p>
            <a:r>
              <a:rPr lang="en-US" sz="2400" dirty="0"/>
              <a:t>150 m in diameter</a:t>
            </a:r>
          </a:p>
        </p:txBody>
      </p:sp>
      <p:sp>
        <p:nvSpPr>
          <p:cNvPr id="3" name="Date Placeholder 2">
            <a:extLst>
              <a:ext uri="{FF2B5EF4-FFF2-40B4-BE49-F238E27FC236}">
                <a16:creationId xmlns:a16="http://schemas.microsoft.com/office/drawing/2014/main" id="{6E81E851-DD6D-4424-9174-99C875F6789C}"/>
              </a:ext>
            </a:extLst>
          </p:cNvPr>
          <p:cNvSpPr>
            <a:spLocks noGrp="1"/>
          </p:cNvSpPr>
          <p:nvPr>
            <p:ph type="dt" sz="half" idx="10"/>
          </p:nvPr>
        </p:nvSpPr>
        <p:spPr/>
        <p:txBody>
          <a:bodyPr/>
          <a:lstStyle/>
          <a:p>
            <a:fld id="{859F328F-D701-47EB-9B46-4A59A967C24F}" type="datetime1">
              <a:rPr lang="en-US" smtClean="0"/>
              <a:t>10/18/2018</a:t>
            </a:fld>
            <a:endParaRPr lang="en-US"/>
          </a:p>
        </p:txBody>
      </p:sp>
      <p:sp>
        <p:nvSpPr>
          <p:cNvPr id="4" name="Footer Placeholder 3">
            <a:extLst>
              <a:ext uri="{FF2B5EF4-FFF2-40B4-BE49-F238E27FC236}">
                <a16:creationId xmlns:a16="http://schemas.microsoft.com/office/drawing/2014/main" id="{A338A84E-B80D-41FF-8D54-478199E8A9DF}"/>
              </a:ext>
            </a:extLst>
          </p:cNvPr>
          <p:cNvSpPr>
            <a:spLocks noGrp="1"/>
          </p:cNvSpPr>
          <p:nvPr>
            <p:ph type="ftr" sz="quarter" idx="11"/>
          </p:nvPr>
        </p:nvSpPr>
        <p:spPr/>
        <p:txBody>
          <a:bodyPr/>
          <a:lstStyle/>
          <a:p>
            <a:r>
              <a:rPr lang="en-US"/>
              <a:t>Dan Green ceremony, 2018</a:t>
            </a:r>
          </a:p>
        </p:txBody>
      </p:sp>
      <p:sp>
        <p:nvSpPr>
          <p:cNvPr id="5" name="Slide Number Placeholder 4">
            <a:extLst>
              <a:ext uri="{FF2B5EF4-FFF2-40B4-BE49-F238E27FC236}">
                <a16:creationId xmlns:a16="http://schemas.microsoft.com/office/drawing/2014/main" id="{8E91F537-93C7-4092-943E-71149C37F536}"/>
              </a:ext>
            </a:extLst>
          </p:cNvPr>
          <p:cNvSpPr>
            <a:spLocks noGrp="1"/>
          </p:cNvSpPr>
          <p:nvPr>
            <p:ph type="sldNum" sz="quarter" idx="12"/>
          </p:nvPr>
        </p:nvSpPr>
        <p:spPr/>
        <p:txBody>
          <a:bodyPr/>
          <a:lstStyle/>
          <a:p>
            <a:fld id="{CD72701D-970D-40E8-B6DF-03238B3E7D54}" type="slidenum">
              <a:rPr lang="en-US" smtClean="0"/>
              <a:t>4</a:t>
            </a:fld>
            <a:endParaRPr lang="en-US"/>
          </a:p>
        </p:txBody>
      </p:sp>
    </p:spTree>
    <p:extLst>
      <p:ext uri="{BB962C8B-B14F-4D97-AF65-F5344CB8AC3E}">
        <p14:creationId xmlns:p14="http://schemas.microsoft.com/office/powerpoint/2010/main" val="2534234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4">
            <a:extLst>
              <a:ext uri="{FF2B5EF4-FFF2-40B4-BE49-F238E27FC236}">
                <a16:creationId xmlns:a16="http://schemas.microsoft.com/office/drawing/2014/main" id="{E6E85BE4-7622-4E2D-8956-9CA6113C735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8867187-831C-43EB-BEE4-7B3642A0AA12}" type="slidenum">
              <a:rPr lang="en-US" altLang="en-US" sz="1400"/>
              <a:pPr>
                <a:spcBef>
                  <a:spcPct val="0"/>
                </a:spcBef>
                <a:buFontTx/>
                <a:buNone/>
              </a:pPr>
              <a:t>40</a:t>
            </a:fld>
            <a:endParaRPr lang="en-US" altLang="en-US" sz="1400"/>
          </a:p>
        </p:txBody>
      </p:sp>
      <p:sp>
        <p:nvSpPr>
          <p:cNvPr id="14339" name="Rectangle 2">
            <a:extLst>
              <a:ext uri="{FF2B5EF4-FFF2-40B4-BE49-F238E27FC236}">
                <a16:creationId xmlns:a16="http://schemas.microsoft.com/office/drawing/2014/main" id="{10DBCB70-A107-4F48-88D7-E1A7AB381CBE}"/>
              </a:ext>
            </a:extLst>
          </p:cNvPr>
          <p:cNvSpPr>
            <a:spLocks noGrp="1" noChangeArrowheads="1"/>
          </p:cNvSpPr>
          <p:nvPr>
            <p:ph type="title"/>
          </p:nvPr>
        </p:nvSpPr>
        <p:spPr>
          <a:xfrm>
            <a:off x="1905000" y="381000"/>
            <a:ext cx="8534400" cy="762000"/>
          </a:xfrm>
          <a:ln>
            <a:solidFill>
              <a:srgbClr val="CC0000"/>
            </a:solidFill>
            <a:miter lim="800000"/>
            <a:headEnd/>
            <a:tailEnd/>
          </a:ln>
        </p:spPr>
        <p:txBody>
          <a:bodyPr/>
          <a:lstStyle/>
          <a:p>
            <a:pPr algn="ctr" eaLnBrk="1" hangingPunct="1"/>
            <a:r>
              <a:rPr lang="en-US" altLang="en-US" sz="2800" b="1" dirty="0">
                <a:solidFill>
                  <a:srgbClr val="CC0000"/>
                </a:solidFill>
              </a:rPr>
              <a:t>PLANE WAVE AS A SUM OF SPHERICAL</a:t>
            </a:r>
            <a:r>
              <a:rPr lang="en-US" altLang="en-US" sz="2800" dirty="0">
                <a:solidFill>
                  <a:srgbClr val="CC0000"/>
                </a:solidFill>
              </a:rPr>
              <a:t> </a:t>
            </a:r>
            <a:r>
              <a:rPr lang="en-US" altLang="en-US" sz="2800" b="1" dirty="0">
                <a:solidFill>
                  <a:srgbClr val="CC0000"/>
                </a:solidFill>
              </a:rPr>
              <a:t>WAVES</a:t>
            </a:r>
          </a:p>
        </p:txBody>
      </p:sp>
      <p:sp>
        <p:nvSpPr>
          <p:cNvPr id="14340" name="Text Box 3">
            <a:extLst>
              <a:ext uri="{FF2B5EF4-FFF2-40B4-BE49-F238E27FC236}">
                <a16:creationId xmlns:a16="http://schemas.microsoft.com/office/drawing/2014/main" id="{FE581BFE-D3D5-423D-8D90-64A19C3002F9}"/>
              </a:ext>
            </a:extLst>
          </p:cNvPr>
          <p:cNvSpPr txBox="1">
            <a:spLocks noChangeArrowheads="1"/>
          </p:cNvSpPr>
          <p:nvPr/>
        </p:nvSpPr>
        <p:spPr bwMode="auto">
          <a:xfrm>
            <a:off x="1889126" y="1108076"/>
            <a:ext cx="877887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A plane wave can be written as the sum of a series of incoming and one of outgoing spherical waves on the basis of the Legendre polynomials P</a:t>
            </a:r>
            <a:r>
              <a:rPr lang="en-US" altLang="en-US" sz="2400" baseline="-25000" dirty="0"/>
              <a:t>l</a:t>
            </a:r>
            <a:r>
              <a:rPr lang="en-US" altLang="en-US" sz="2400" dirty="0"/>
              <a:t> of angular momentum l, with l-dependent amplitudes:</a:t>
            </a:r>
          </a:p>
          <a:p>
            <a:pPr eaLnBrk="1" hangingPunct="1">
              <a:spcBef>
                <a:spcPct val="0"/>
              </a:spcBef>
              <a:buFontTx/>
              <a:buNone/>
            </a:pPr>
            <a:endParaRPr lang="en-US" altLang="en-US" sz="2400" dirty="0"/>
          </a:p>
          <a:p>
            <a:pPr eaLnBrk="1" hangingPunct="1">
              <a:spcBef>
                <a:spcPct val="0"/>
              </a:spcBef>
              <a:buFontTx/>
              <a:buNone/>
            </a:pPr>
            <a:endParaRPr lang="en-US" altLang="en-US" sz="2400" dirty="0"/>
          </a:p>
          <a:p>
            <a:pPr eaLnBrk="1" hangingPunct="1">
              <a:spcBef>
                <a:spcPct val="0"/>
              </a:spcBef>
              <a:buFontTx/>
              <a:buNone/>
            </a:pPr>
            <a:r>
              <a:rPr lang="en-US" altLang="en-US" sz="2400" dirty="0"/>
              <a:t>The scattering at z=0 generates an additional outgoing spherical wave whose amplitudes </a:t>
            </a:r>
            <a:r>
              <a:rPr lang="en-US" altLang="en-US" sz="2400" dirty="0">
                <a:sym typeface="Symbol" panose="05050102010706020507" pitchFamily="18" charset="2"/>
              </a:rPr>
              <a:t></a:t>
            </a:r>
            <a:r>
              <a:rPr lang="en-US" altLang="en-US" sz="2400" baseline="-25000" dirty="0">
                <a:sym typeface="Symbol" panose="05050102010706020507" pitchFamily="18" charset="2"/>
              </a:rPr>
              <a:t>l</a:t>
            </a:r>
            <a:r>
              <a:rPr lang="en-US" altLang="en-US" sz="2400" dirty="0"/>
              <a:t> depend on the physics of the interaction:</a:t>
            </a:r>
          </a:p>
          <a:p>
            <a:pPr eaLnBrk="1" hangingPunct="1">
              <a:spcBef>
                <a:spcPct val="0"/>
              </a:spcBef>
              <a:buFontTx/>
              <a:buNone/>
            </a:pPr>
            <a:endParaRPr lang="en-US" altLang="en-US" sz="2400" dirty="0"/>
          </a:p>
          <a:p>
            <a:pPr eaLnBrk="1" hangingPunct="1">
              <a:spcBef>
                <a:spcPct val="0"/>
              </a:spcBef>
              <a:buFontTx/>
              <a:buNone/>
            </a:pPr>
            <a:endParaRPr lang="en-US" altLang="en-US" sz="2400" dirty="0"/>
          </a:p>
          <a:p>
            <a:pPr eaLnBrk="1" hangingPunct="1">
              <a:spcBef>
                <a:spcPct val="0"/>
              </a:spcBef>
              <a:buFontTx/>
              <a:buNone/>
            </a:pPr>
            <a:r>
              <a:rPr lang="en-US" altLang="en-US" sz="2400" dirty="0"/>
              <a:t>In turn this wave generates a number of elastic scattering events </a:t>
            </a:r>
            <a:r>
              <a:rPr lang="en-US" altLang="en-US" sz="2400" dirty="0" err="1"/>
              <a:t>dn</a:t>
            </a:r>
            <a:r>
              <a:rPr lang="en-US" altLang="en-US" sz="2400" baseline="-25000" dirty="0" err="1"/>
              <a:t>el</a:t>
            </a:r>
            <a:r>
              <a:rPr lang="en-US" altLang="en-US" sz="2400" dirty="0"/>
              <a:t> within the solid angle d</a:t>
            </a:r>
            <a:r>
              <a:rPr lang="en-US" altLang="en-US" sz="2400" dirty="0">
                <a:sym typeface="Symbol" panose="05050102010706020507" pitchFamily="18" charset="2"/>
              </a:rPr>
              <a:t> </a:t>
            </a:r>
            <a:endParaRPr lang="en-US" altLang="en-US" sz="2400" dirty="0"/>
          </a:p>
          <a:p>
            <a:pPr eaLnBrk="1" hangingPunct="1">
              <a:spcBef>
                <a:spcPct val="0"/>
              </a:spcBef>
              <a:buFontTx/>
              <a:buNone/>
            </a:pPr>
            <a:endParaRPr lang="en-US" altLang="en-US" sz="2400" dirty="0"/>
          </a:p>
          <a:p>
            <a:pPr eaLnBrk="1" hangingPunct="1">
              <a:spcBef>
                <a:spcPct val="0"/>
              </a:spcBef>
              <a:buFontTx/>
              <a:buNone/>
            </a:pPr>
            <a:r>
              <a:rPr lang="en-US" altLang="en-US" sz="2400" dirty="0"/>
              <a:t>where </a:t>
            </a:r>
            <a:r>
              <a:rPr lang="en-US" altLang="en-US" sz="2400" dirty="0" err="1"/>
              <a:t>dr</a:t>
            </a:r>
            <a:r>
              <a:rPr lang="en-US" altLang="en-US" sz="2400" dirty="0"/>
              <a:t>/</a:t>
            </a:r>
            <a:r>
              <a:rPr lang="en-US" altLang="en-US" sz="2400" dirty="0" err="1"/>
              <a:t>dt</a:t>
            </a:r>
            <a:r>
              <a:rPr lang="en-US" altLang="en-US" sz="2400" dirty="0"/>
              <a:t> is the velocity of </a:t>
            </a:r>
            <a:r>
              <a:rPr lang="en-US" altLang="en-US" sz="2400" u="sng" dirty="0"/>
              <a:t>a</a:t>
            </a:r>
            <a:r>
              <a:rPr lang="en-US" altLang="en-US" sz="2400" dirty="0"/>
              <a:t> relative to </a:t>
            </a:r>
            <a:r>
              <a:rPr lang="en-US" altLang="en-US" sz="2400" u="sng" dirty="0"/>
              <a:t>b</a:t>
            </a:r>
            <a:r>
              <a:rPr lang="en-US" altLang="en-US" sz="2400" dirty="0"/>
              <a:t> in the </a:t>
            </a:r>
            <a:r>
              <a:rPr lang="en-US" altLang="en-US" sz="2400" dirty="0" err="1"/>
              <a:t>c.m.s</a:t>
            </a:r>
            <a:r>
              <a:rPr lang="en-US" altLang="en-US" sz="2400" dirty="0"/>
              <a:t>.</a:t>
            </a:r>
          </a:p>
        </p:txBody>
      </p:sp>
      <p:graphicFrame>
        <p:nvGraphicFramePr>
          <p:cNvPr id="14341" name="Object 2048">
            <a:extLst>
              <a:ext uri="{FF2B5EF4-FFF2-40B4-BE49-F238E27FC236}">
                <a16:creationId xmlns:a16="http://schemas.microsoft.com/office/drawing/2014/main" id="{1FB97640-7724-4083-B5B6-22D9E3C3318B}"/>
              </a:ext>
            </a:extLst>
          </p:cNvPr>
          <p:cNvGraphicFramePr>
            <a:graphicFrameLocks noChangeAspect="1"/>
          </p:cNvGraphicFramePr>
          <p:nvPr/>
        </p:nvGraphicFramePr>
        <p:xfrm>
          <a:off x="2743200" y="2209800"/>
          <a:ext cx="6311900" cy="730250"/>
        </p:xfrm>
        <a:graphic>
          <a:graphicData uri="http://schemas.openxmlformats.org/presentationml/2006/ole">
            <mc:AlternateContent xmlns:mc="http://schemas.openxmlformats.org/markup-compatibility/2006">
              <mc:Choice xmlns:v="urn:schemas-microsoft-com:vml" Requires="v">
                <p:oleObj spid="_x0000_s36881" name="Equation" r:id="rId3" imgW="3619500" imgH="419100" progId="Equation.3">
                  <p:embed/>
                </p:oleObj>
              </mc:Choice>
              <mc:Fallback>
                <p:oleObj name="Equation" r:id="rId3" imgW="3619500" imgH="419100" progId="Equation.3">
                  <p:embed/>
                  <p:pic>
                    <p:nvPicPr>
                      <p:cNvPr id="14341" name="Object 2048">
                        <a:extLst>
                          <a:ext uri="{FF2B5EF4-FFF2-40B4-BE49-F238E27FC236}">
                            <a16:creationId xmlns:a16="http://schemas.microsoft.com/office/drawing/2014/main" id="{1FB97640-7724-4083-B5B6-22D9E3C33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209800"/>
                        <a:ext cx="6311900"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42" name="Object 2049">
            <a:extLst>
              <a:ext uri="{FF2B5EF4-FFF2-40B4-BE49-F238E27FC236}">
                <a16:creationId xmlns:a16="http://schemas.microsoft.com/office/drawing/2014/main" id="{1651DF71-BD8F-44DA-8FB4-9F9581E9D53B}"/>
              </a:ext>
            </a:extLst>
          </p:cNvPr>
          <p:cNvGraphicFramePr>
            <a:graphicFrameLocks noChangeAspect="1"/>
          </p:cNvGraphicFramePr>
          <p:nvPr/>
        </p:nvGraphicFramePr>
        <p:xfrm>
          <a:off x="3733800" y="3733801"/>
          <a:ext cx="3886200" cy="868363"/>
        </p:xfrm>
        <a:graphic>
          <a:graphicData uri="http://schemas.openxmlformats.org/presentationml/2006/ole">
            <mc:AlternateContent xmlns:mc="http://schemas.openxmlformats.org/markup-compatibility/2006">
              <mc:Choice xmlns:v="urn:schemas-microsoft-com:vml" Requires="v">
                <p:oleObj spid="_x0000_s36882" name="Equation" r:id="rId5" imgW="2273300" imgH="508000" progId="Equation.3">
                  <p:embed/>
                </p:oleObj>
              </mc:Choice>
              <mc:Fallback>
                <p:oleObj name="Equation" r:id="rId5" imgW="2273300" imgH="508000" progId="Equation.3">
                  <p:embed/>
                  <p:pic>
                    <p:nvPicPr>
                      <p:cNvPr id="14342" name="Object 2049">
                        <a:extLst>
                          <a:ext uri="{FF2B5EF4-FFF2-40B4-BE49-F238E27FC236}">
                            <a16:creationId xmlns:a16="http://schemas.microsoft.com/office/drawing/2014/main" id="{1651DF71-BD8F-44DA-8FB4-9F9581E9D5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3733801"/>
                        <a:ext cx="3886200"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43" name="Object 2050">
            <a:extLst>
              <a:ext uri="{FF2B5EF4-FFF2-40B4-BE49-F238E27FC236}">
                <a16:creationId xmlns:a16="http://schemas.microsoft.com/office/drawing/2014/main" id="{F6DF8E9E-8247-49A1-BA01-27FE0ADB6F39}"/>
              </a:ext>
            </a:extLst>
          </p:cNvPr>
          <p:cNvGraphicFramePr>
            <a:graphicFrameLocks noChangeAspect="1"/>
          </p:cNvGraphicFramePr>
          <p:nvPr/>
        </p:nvGraphicFramePr>
        <p:xfrm>
          <a:off x="6172200" y="4800601"/>
          <a:ext cx="2133600" cy="715963"/>
        </p:xfrm>
        <a:graphic>
          <a:graphicData uri="http://schemas.openxmlformats.org/presentationml/2006/ole">
            <mc:AlternateContent xmlns:mc="http://schemas.openxmlformats.org/markup-compatibility/2006">
              <mc:Choice xmlns:v="urn:schemas-microsoft-com:vml" Requires="v">
                <p:oleObj spid="_x0000_s36883" name="Equation" r:id="rId7" imgW="1167893" imgH="393529" progId="Equation.3">
                  <p:embed/>
                </p:oleObj>
              </mc:Choice>
              <mc:Fallback>
                <p:oleObj name="Equation" r:id="rId7" imgW="1167893" imgH="393529" progId="Equation.3">
                  <p:embed/>
                  <p:pic>
                    <p:nvPicPr>
                      <p:cNvPr id="14343" name="Object 2050">
                        <a:extLst>
                          <a:ext uri="{FF2B5EF4-FFF2-40B4-BE49-F238E27FC236}">
                            <a16:creationId xmlns:a16="http://schemas.microsoft.com/office/drawing/2014/main" id="{F6DF8E9E-8247-49A1-BA01-27FE0ADB6F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4800601"/>
                        <a:ext cx="2133600" cy="71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045678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4">
            <a:extLst>
              <a:ext uri="{FF2B5EF4-FFF2-40B4-BE49-F238E27FC236}">
                <a16:creationId xmlns:a16="http://schemas.microsoft.com/office/drawing/2014/main" id="{10513575-D86C-4F1D-B537-B2BDC9495B7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F568877-F873-432E-9908-53BE13846318}" type="slidenum">
              <a:rPr lang="en-US" altLang="en-US" sz="1400"/>
              <a:pPr>
                <a:spcBef>
                  <a:spcPct val="0"/>
                </a:spcBef>
                <a:buFontTx/>
                <a:buNone/>
              </a:pPr>
              <a:t>41</a:t>
            </a:fld>
            <a:endParaRPr lang="en-US" altLang="en-US" sz="1400"/>
          </a:p>
        </p:txBody>
      </p:sp>
      <p:sp>
        <p:nvSpPr>
          <p:cNvPr id="15363" name="Rectangle 2">
            <a:extLst>
              <a:ext uri="{FF2B5EF4-FFF2-40B4-BE49-F238E27FC236}">
                <a16:creationId xmlns:a16="http://schemas.microsoft.com/office/drawing/2014/main" id="{23AA1020-D2F1-4572-95C7-7BA5DFD3AE8B}"/>
              </a:ext>
            </a:extLst>
          </p:cNvPr>
          <p:cNvSpPr>
            <a:spLocks noGrp="1" noChangeArrowheads="1"/>
          </p:cNvSpPr>
          <p:nvPr>
            <p:ph type="title"/>
          </p:nvPr>
        </p:nvSpPr>
        <p:spPr>
          <a:xfrm>
            <a:off x="1981200" y="304800"/>
            <a:ext cx="8001000" cy="762000"/>
          </a:xfrm>
          <a:ln>
            <a:solidFill>
              <a:srgbClr val="CC0000"/>
            </a:solidFill>
            <a:miter lim="800000"/>
            <a:headEnd/>
            <a:tailEnd/>
          </a:ln>
        </p:spPr>
        <p:txBody>
          <a:bodyPr/>
          <a:lstStyle/>
          <a:p>
            <a:pPr algn="ctr" eaLnBrk="1" hangingPunct="1"/>
            <a:r>
              <a:rPr lang="en-US" altLang="en-US" sz="2800" b="1" dirty="0">
                <a:solidFill>
                  <a:srgbClr val="CC0000"/>
                </a:solidFill>
              </a:rPr>
              <a:t>THE ELASTIC SCATTERING CROSS SECTION</a:t>
            </a:r>
          </a:p>
        </p:txBody>
      </p:sp>
      <p:sp>
        <p:nvSpPr>
          <p:cNvPr id="15364" name="Text Box 3">
            <a:extLst>
              <a:ext uri="{FF2B5EF4-FFF2-40B4-BE49-F238E27FC236}">
                <a16:creationId xmlns:a16="http://schemas.microsoft.com/office/drawing/2014/main" id="{AD26D855-66E2-4586-9F98-0C52601F1CDC}"/>
              </a:ext>
            </a:extLst>
          </p:cNvPr>
          <p:cNvSpPr txBox="1">
            <a:spLocks noChangeArrowheads="1"/>
          </p:cNvSpPr>
          <p:nvPr/>
        </p:nvSpPr>
        <p:spPr bwMode="auto">
          <a:xfrm>
            <a:off x="1965326" y="1031875"/>
            <a:ext cx="80930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The elastic scattering amplitude is defined as</a:t>
            </a:r>
          </a:p>
          <a:p>
            <a:pPr eaLnBrk="1" hangingPunct="1">
              <a:spcBef>
                <a:spcPct val="0"/>
              </a:spcBef>
              <a:buFontTx/>
              <a:buNone/>
            </a:pPr>
            <a:endParaRPr lang="en-US" altLang="en-US" sz="2400"/>
          </a:p>
          <a:p>
            <a:pPr eaLnBrk="1" hangingPunct="1">
              <a:spcBef>
                <a:spcPct val="0"/>
              </a:spcBef>
              <a:buFontTx/>
              <a:buNone/>
            </a:pPr>
            <a:endParaRPr lang="en-US" altLang="en-US" sz="2400"/>
          </a:p>
          <a:p>
            <a:pPr eaLnBrk="1" hangingPunct="1">
              <a:spcBef>
                <a:spcPct val="0"/>
              </a:spcBef>
              <a:buFontTx/>
              <a:buNone/>
            </a:pPr>
            <a:r>
              <a:rPr lang="en-US" altLang="en-US" sz="2400"/>
              <a:t>Such that, since the relative velocity in terms of the c.m.s. velocity v is dr/dt = 2v, one gets</a:t>
            </a:r>
          </a:p>
          <a:p>
            <a:pPr eaLnBrk="1" hangingPunct="1">
              <a:spcBef>
                <a:spcPct val="0"/>
              </a:spcBef>
              <a:buFontTx/>
              <a:buNone/>
            </a:pPr>
            <a:endParaRPr lang="en-US" altLang="en-US" sz="2400"/>
          </a:p>
          <a:p>
            <a:pPr eaLnBrk="1" hangingPunct="1">
              <a:spcBef>
                <a:spcPct val="0"/>
              </a:spcBef>
              <a:buFontTx/>
              <a:buNone/>
            </a:pPr>
            <a:endParaRPr lang="en-US" altLang="en-US" sz="2400"/>
          </a:p>
          <a:p>
            <a:pPr eaLnBrk="1" hangingPunct="1">
              <a:spcBef>
                <a:spcPct val="0"/>
              </a:spcBef>
              <a:buFontTx/>
              <a:buNone/>
            </a:pPr>
            <a:endParaRPr lang="en-US" altLang="en-US" sz="2400"/>
          </a:p>
          <a:p>
            <a:pPr eaLnBrk="1" hangingPunct="1">
              <a:spcBef>
                <a:spcPct val="0"/>
              </a:spcBef>
              <a:buFontTx/>
              <a:buNone/>
            </a:pPr>
            <a:r>
              <a:rPr lang="en-US" altLang="en-US" sz="2400"/>
              <a:t>Since the incoming flux is also dn</a:t>
            </a:r>
            <a:r>
              <a:rPr lang="en-US" altLang="en-US" sz="2400" baseline="-25000"/>
              <a:t>in</a:t>
            </a:r>
            <a:r>
              <a:rPr lang="en-US" altLang="en-US" sz="2400"/>
              <a:t> = 2v, one gets for the angular cross section the expression:</a:t>
            </a:r>
          </a:p>
        </p:txBody>
      </p:sp>
      <p:graphicFrame>
        <p:nvGraphicFramePr>
          <p:cNvPr id="15365" name="Object 2048">
            <a:extLst>
              <a:ext uri="{FF2B5EF4-FFF2-40B4-BE49-F238E27FC236}">
                <a16:creationId xmlns:a16="http://schemas.microsoft.com/office/drawing/2014/main" id="{95755D95-9D7E-4340-A24C-5AC283041D71}"/>
              </a:ext>
            </a:extLst>
          </p:cNvPr>
          <p:cNvGraphicFramePr>
            <a:graphicFrameLocks noChangeAspect="1"/>
          </p:cNvGraphicFramePr>
          <p:nvPr/>
        </p:nvGraphicFramePr>
        <p:xfrm>
          <a:off x="3584576" y="1506539"/>
          <a:ext cx="4105275" cy="681037"/>
        </p:xfrm>
        <a:graphic>
          <a:graphicData uri="http://schemas.openxmlformats.org/presentationml/2006/ole">
            <mc:AlternateContent xmlns:mc="http://schemas.openxmlformats.org/markup-compatibility/2006">
              <mc:Choice xmlns:v="urn:schemas-microsoft-com:vml" Requires="v">
                <p:oleObj spid="_x0000_s37902" name="Equation" r:id="rId3" imgW="2603500" imgH="431800" progId="Equation.3">
                  <p:embed/>
                </p:oleObj>
              </mc:Choice>
              <mc:Fallback>
                <p:oleObj name="Equation" r:id="rId3" imgW="2603500" imgH="431800" progId="Equation.3">
                  <p:embed/>
                  <p:pic>
                    <p:nvPicPr>
                      <p:cNvPr id="15365" name="Object 2048">
                        <a:extLst>
                          <a:ext uri="{FF2B5EF4-FFF2-40B4-BE49-F238E27FC236}">
                            <a16:creationId xmlns:a16="http://schemas.microsoft.com/office/drawing/2014/main" id="{95755D95-9D7E-4340-A24C-5AC283041D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4576" y="1506539"/>
                        <a:ext cx="4105275" cy="681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6" name="Object 2049">
            <a:extLst>
              <a:ext uri="{FF2B5EF4-FFF2-40B4-BE49-F238E27FC236}">
                <a16:creationId xmlns:a16="http://schemas.microsoft.com/office/drawing/2014/main" id="{E34DB9D5-D45C-4514-836C-F433AF58E235}"/>
              </a:ext>
            </a:extLst>
          </p:cNvPr>
          <p:cNvGraphicFramePr>
            <a:graphicFrameLocks noChangeAspect="1"/>
          </p:cNvGraphicFramePr>
          <p:nvPr/>
        </p:nvGraphicFramePr>
        <p:xfrm>
          <a:off x="4152900" y="2992438"/>
          <a:ext cx="3011488" cy="781050"/>
        </p:xfrm>
        <a:graphic>
          <a:graphicData uri="http://schemas.openxmlformats.org/presentationml/2006/ole">
            <mc:AlternateContent xmlns:mc="http://schemas.openxmlformats.org/markup-compatibility/2006">
              <mc:Choice xmlns:v="urn:schemas-microsoft-com:vml" Requires="v">
                <p:oleObj spid="_x0000_s37903" name="Equation" r:id="rId5" imgW="1511300" imgH="393700" progId="Equation.3">
                  <p:embed/>
                </p:oleObj>
              </mc:Choice>
              <mc:Fallback>
                <p:oleObj name="Equation" r:id="rId5" imgW="1511300" imgH="393700" progId="Equation.3">
                  <p:embed/>
                  <p:pic>
                    <p:nvPicPr>
                      <p:cNvPr id="15366" name="Object 2049">
                        <a:extLst>
                          <a:ext uri="{FF2B5EF4-FFF2-40B4-BE49-F238E27FC236}">
                            <a16:creationId xmlns:a16="http://schemas.microsoft.com/office/drawing/2014/main" id="{E34DB9D5-D45C-4514-836C-F433AF58E2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2900" y="2992438"/>
                        <a:ext cx="3011488" cy="781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7" name="Object 2050">
            <a:extLst>
              <a:ext uri="{FF2B5EF4-FFF2-40B4-BE49-F238E27FC236}">
                <a16:creationId xmlns:a16="http://schemas.microsoft.com/office/drawing/2014/main" id="{7F88F949-742F-4A34-B08A-5751203A2471}"/>
              </a:ext>
            </a:extLst>
          </p:cNvPr>
          <p:cNvGraphicFramePr>
            <a:graphicFrameLocks noChangeAspect="1"/>
          </p:cNvGraphicFramePr>
          <p:nvPr/>
        </p:nvGraphicFramePr>
        <p:xfrm>
          <a:off x="3973514" y="4953001"/>
          <a:ext cx="3482975" cy="779463"/>
        </p:xfrm>
        <a:graphic>
          <a:graphicData uri="http://schemas.openxmlformats.org/presentationml/2006/ole">
            <mc:AlternateContent xmlns:mc="http://schemas.openxmlformats.org/markup-compatibility/2006">
              <mc:Choice xmlns:v="urn:schemas-microsoft-com:vml" Requires="v">
                <p:oleObj spid="_x0000_s37904" name="Equation" r:id="rId7" imgW="1930400" imgH="431800" progId="Equation.3">
                  <p:embed/>
                </p:oleObj>
              </mc:Choice>
              <mc:Fallback>
                <p:oleObj name="Equation" r:id="rId7" imgW="1930400" imgH="431800" progId="Equation.3">
                  <p:embed/>
                  <p:pic>
                    <p:nvPicPr>
                      <p:cNvPr id="15367" name="Object 2050">
                        <a:extLst>
                          <a:ext uri="{FF2B5EF4-FFF2-40B4-BE49-F238E27FC236}">
                            <a16:creationId xmlns:a16="http://schemas.microsoft.com/office/drawing/2014/main" id="{7F88F949-742F-4A34-B08A-5751203A24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3514" y="4953001"/>
                        <a:ext cx="3482975" cy="7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571011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4">
            <a:extLst>
              <a:ext uri="{FF2B5EF4-FFF2-40B4-BE49-F238E27FC236}">
                <a16:creationId xmlns:a16="http://schemas.microsoft.com/office/drawing/2014/main" id="{FA0A48FE-895F-4063-A05E-8F057B880BB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BDDD7F9-9FAE-4419-AFB9-340A9A8C895B}" type="slidenum">
              <a:rPr lang="en-US" altLang="en-US" sz="1400"/>
              <a:pPr>
                <a:spcBef>
                  <a:spcPct val="0"/>
                </a:spcBef>
                <a:buFontTx/>
                <a:buNone/>
              </a:pPr>
              <a:t>42</a:t>
            </a:fld>
            <a:endParaRPr lang="en-US" altLang="en-US" sz="1400"/>
          </a:p>
        </p:txBody>
      </p:sp>
      <p:sp>
        <p:nvSpPr>
          <p:cNvPr id="16387" name="Rectangle 2">
            <a:extLst>
              <a:ext uri="{FF2B5EF4-FFF2-40B4-BE49-F238E27FC236}">
                <a16:creationId xmlns:a16="http://schemas.microsoft.com/office/drawing/2014/main" id="{A38DF397-FFF6-4984-9A41-8CCC944EAAC0}"/>
              </a:ext>
            </a:extLst>
          </p:cNvPr>
          <p:cNvSpPr>
            <a:spLocks noGrp="1" noChangeArrowheads="1"/>
          </p:cNvSpPr>
          <p:nvPr>
            <p:ph type="title"/>
          </p:nvPr>
        </p:nvSpPr>
        <p:spPr>
          <a:xfrm>
            <a:off x="2209800" y="228600"/>
            <a:ext cx="7772400" cy="533400"/>
          </a:xfrm>
          <a:ln>
            <a:solidFill>
              <a:srgbClr val="CC0000"/>
            </a:solidFill>
            <a:miter lim="800000"/>
            <a:headEnd/>
            <a:tailEnd/>
          </a:ln>
        </p:spPr>
        <p:txBody>
          <a:bodyPr/>
          <a:lstStyle/>
          <a:p>
            <a:pPr algn="ctr" eaLnBrk="1" hangingPunct="1"/>
            <a:r>
              <a:rPr lang="en-US" altLang="en-US" sz="2800" b="1" dirty="0">
                <a:solidFill>
                  <a:srgbClr val="CC0000"/>
                </a:solidFill>
              </a:rPr>
              <a:t>THE TOTAL ELASTIC CROSS SECTION</a:t>
            </a:r>
          </a:p>
        </p:txBody>
      </p:sp>
      <p:sp>
        <p:nvSpPr>
          <p:cNvPr id="16388" name="Text Box 3">
            <a:extLst>
              <a:ext uri="{FF2B5EF4-FFF2-40B4-BE49-F238E27FC236}">
                <a16:creationId xmlns:a16="http://schemas.microsoft.com/office/drawing/2014/main" id="{A871F901-4E7A-44DC-9543-471C89AE2589}"/>
              </a:ext>
            </a:extLst>
          </p:cNvPr>
          <p:cNvSpPr txBox="1">
            <a:spLocks noChangeArrowheads="1"/>
          </p:cNvSpPr>
          <p:nvPr/>
        </p:nvSpPr>
        <p:spPr bwMode="auto">
          <a:xfrm>
            <a:off x="2117726" y="2022475"/>
            <a:ext cx="8016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aphicFrame>
        <p:nvGraphicFramePr>
          <p:cNvPr id="16389" name="Object 5">
            <a:extLst>
              <a:ext uri="{FF2B5EF4-FFF2-40B4-BE49-F238E27FC236}">
                <a16:creationId xmlns:a16="http://schemas.microsoft.com/office/drawing/2014/main" id="{25AE5D92-26E0-47F6-AC01-181ADE7FA102}"/>
              </a:ext>
            </a:extLst>
          </p:cNvPr>
          <p:cNvGraphicFramePr>
            <a:graphicFrameLocks noChangeAspect="1"/>
          </p:cNvGraphicFramePr>
          <p:nvPr/>
        </p:nvGraphicFramePr>
        <p:xfrm>
          <a:off x="3400425" y="1404939"/>
          <a:ext cx="5086350" cy="1011237"/>
        </p:xfrm>
        <a:graphic>
          <a:graphicData uri="http://schemas.openxmlformats.org/presentationml/2006/ole">
            <mc:AlternateContent xmlns:mc="http://schemas.openxmlformats.org/markup-compatibility/2006">
              <mc:Choice xmlns:v="urn:schemas-microsoft-com:vml" Requires="v">
                <p:oleObj spid="_x0000_s38930" name="Equation" r:id="rId3" imgW="2235200" imgH="444500" progId="Equation.3">
                  <p:embed/>
                </p:oleObj>
              </mc:Choice>
              <mc:Fallback>
                <p:oleObj name="Equation" r:id="rId3" imgW="2235200" imgH="444500" progId="Equation.3">
                  <p:embed/>
                  <p:pic>
                    <p:nvPicPr>
                      <p:cNvPr id="16389" name="Object 5">
                        <a:extLst>
                          <a:ext uri="{FF2B5EF4-FFF2-40B4-BE49-F238E27FC236}">
                            <a16:creationId xmlns:a16="http://schemas.microsoft.com/office/drawing/2014/main" id="{25AE5D92-26E0-47F6-AC01-181ADE7FA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425" y="1404939"/>
                        <a:ext cx="5086350" cy="1011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390" name="Text Box 6">
            <a:extLst>
              <a:ext uri="{FF2B5EF4-FFF2-40B4-BE49-F238E27FC236}">
                <a16:creationId xmlns:a16="http://schemas.microsoft.com/office/drawing/2014/main" id="{7F11C0C0-47C9-40C1-8874-E5A110EBBEDF}"/>
              </a:ext>
            </a:extLst>
          </p:cNvPr>
          <p:cNvSpPr txBox="1">
            <a:spLocks noChangeArrowheads="1"/>
          </p:cNvSpPr>
          <p:nvPr/>
        </p:nvSpPr>
        <p:spPr bwMode="auto">
          <a:xfrm>
            <a:off x="1981200" y="990601"/>
            <a:ext cx="8229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The total elastic cross section is obtained as</a:t>
            </a:r>
          </a:p>
          <a:p>
            <a:pPr eaLnBrk="1" hangingPunct="1">
              <a:spcBef>
                <a:spcPct val="0"/>
              </a:spcBef>
              <a:buFontTx/>
              <a:buNone/>
            </a:pPr>
            <a:endParaRPr lang="en-US" altLang="en-US" sz="2400"/>
          </a:p>
          <a:p>
            <a:pPr eaLnBrk="1" hangingPunct="1">
              <a:spcBef>
                <a:spcPct val="0"/>
              </a:spcBef>
              <a:buFontTx/>
              <a:buNone/>
            </a:pPr>
            <a:endParaRPr lang="en-US" altLang="en-US" sz="2400"/>
          </a:p>
          <a:p>
            <a:pPr eaLnBrk="1" hangingPunct="1">
              <a:spcBef>
                <a:spcPct val="0"/>
              </a:spcBef>
              <a:buFontTx/>
              <a:buNone/>
            </a:pPr>
            <a:endParaRPr lang="en-US" altLang="en-US" sz="2400"/>
          </a:p>
          <a:p>
            <a:pPr eaLnBrk="1" hangingPunct="1">
              <a:spcBef>
                <a:spcPct val="0"/>
              </a:spcBef>
              <a:buFontTx/>
              <a:buNone/>
            </a:pPr>
            <a:r>
              <a:rPr lang="en-US" altLang="en-US" sz="2400"/>
              <a:t>which using the definition  of the scattering amplitudes is</a:t>
            </a:r>
          </a:p>
          <a:p>
            <a:pPr eaLnBrk="1" hangingPunct="1">
              <a:spcBef>
                <a:spcPct val="0"/>
              </a:spcBef>
              <a:buFontTx/>
              <a:buNone/>
            </a:pPr>
            <a:endParaRPr lang="en-US" altLang="en-US" sz="2400"/>
          </a:p>
          <a:p>
            <a:pPr eaLnBrk="1" hangingPunct="1">
              <a:spcBef>
                <a:spcPct val="0"/>
              </a:spcBef>
              <a:buFontTx/>
              <a:buNone/>
            </a:pPr>
            <a:endParaRPr lang="en-US" altLang="en-US" sz="2400"/>
          </a:p>
          <a:p>
            <a:pPr eaLnBrk="1" hangingPunct="1">
              <a:spcBef>
                <a:spcPct val="0"/>
              </a:spcBef>
              <a:buFontTx/>
              <a:buNone/>
            </a:pPr>
            <a:endParaRPr lang="en-US" altLang="en-US" sz="2400"/>
          </a:p>
          <a:p>
            <a:pPr eaLnBrk="1" hangingPunct="1">
              <a:spcBef>
                <a:spcPct val="0"/>
              </a:spcBef>
              <a:buFontTx/>
              <a:buNone/>
            </a:pPr>
            <a:r>
              <a:rPr lang="en-US" altLang="en-US" sz="2400"/>
              <a:t>The Legendre polynomials are an ortho-normal set normalized as</a:t>
            </a:r>
          </a:p>
          <a:p>
            <a:pPr eaLnBrk="1" hangingPunct="1">
              <a:spcBef>
                <a:spcPct val="0"/>
              </a:spcBef>
              <a:buFontTx/>
              <a:buNone/>
            </a:pPr>
            <a:endParaRPr lang="en-US" altLang="en-US" sz="2400"/>
          </a:p>
          <a:p>
            <a:pPr eaLnBrk="1" hangingPunct="1">
              <a:spcBef>
                <a:spcPct val="0"/>
              </a:spcBef>
              <a:buFontTx/>
              <a:buNone/>
            </a:pPr>
            <a:endParaRPr lang="en-US" altLang="en-US" sz="2400"/>
          </a:p>
          <a:p>
            <a:pPr eaLnBrk="1" hangingPunct="1">
              <a:spcBef>
                <a:spcPct val="0"/>
              </a:spcBef>
              <a:buFontTx/>
              <a:buNone/>
            </a:pPr>
            <a:r>
              <a:rPr lang="en-US" altLang="en-US" sz="2400"/>
              <a:t>and therefore one gets  </a:t>
            </a:r>
          </a:p>
        </p:txBody>
      </p:sp>
      <p:graphicFrame>
        <p:nvGraphicFramePr>
          <p:cNvPr id="16391" name="Object 7">
            <a:extLst>
              <a:ext uri="{FF2B5EF4-FFF2-40B4-BE49-F238E27FC236}">
                <a16:creationId xmlns:a16="http://schemas.microsoft.com/office/drawing/2014/main" id="{4D649144-492C-405A-86AD-D987075C6225}"/>
              </a:ext>
            </a:extLst>
          </p:cNvPr>
          <p:cNvGraphicFramePr>
            <a:graphicFrameLocks noChangeAspect="1"/>
          </p:cNvGraphicFramePr>
          <p:nvPr/>
        </p:nvGraphicFramePr>
        <p:xfrm>
          <a:off x="2819400" y="2819401"/>
          <a:ext cx="7239000" cy="1139825"/>
        </p:xfrm>
        <a:graphic>
          <a:graphicData uri="http://schemas.openxmlformats.org/presentationml/2006/ole">
            <mc:AlternateContent xmlns:mc="http://schemas.openxmlformats.org/markup-compatibility/2006">
              <mc:Choice xmlns:v="urn:schemas-microsoft-com:vml" Requires="v">
                <p:oleObj spid="_x0000_s38931" name="Equation" r:id="rId5" imgW="2984500" imgH="469900" progId="Equation.3">
                  <p:embed/>
                </p:oleObj>
              </mc:Choice>
              <mc:Fallback>
                <p:oleObj name="Equation" r:id="rId5" imgW="2984500" imgH="469900" progId="Equation.3">
                  <p:embed/>
                  <p:pic>
                    <p:nvPicPr>
                      <p:cNvPr id="16391" name="Object 7">
                        <a:extLst>
                          <a:ext uri="{FF2B5EF4-FFF2-40B4-BE49-F238E27FC236}">
                            <a16:creationId xmlns:a16="http://schemas.microsoft.com/office/drawing/2014/main" id="{4D649144-492C-405A-86AD-D987075C62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2819401"/>
                        <a:ext cx="7239000"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92" name="Object 8">
            <a:extLst>
              <a:ext uri="{FF2B5EF4-FFF2-40B4-BE49-F238E27FC236}">
                <a16:creationId xmlns:a16="http://schemas.microsoft.com/office/drawing/2014/main" id="{31CE1805-D8FF-45CD-B8EA-F8D705616ECA}"/>
              </a:ext>
            </a:extLst>
          </p:cNvPr>
          <p:cNvGraphicFramePr>
            <a:graphicFrameLocks noChangeAspect="1"/>
          </p:cNvGraphicFramePr>
          <p:nvPr/>
        </p:nvGraphicFramePr>
        <p:xfrm>
          <a:off x="3505200" y="4267200"/>
          <a:ext cx="4648200" cy="895350"/>
        </p:xfrm>
        <a:graphic>
          <a:graphicData uri="http://schemas.openxmlformats.org/presentationml/2006/ole">
            <mc:AlternateContent xmlns:mc="http://schemas.openxmlformats.org/markup-compatibility/2006">
              <mc:Choice xmlns:v="urn:schemas-microsoft-com:vml" Requires="v">
                <p:oleObj spid="_x0000_s38932" name="Equation" r:id="rId7" imgW="2438400" imgH="469900" progId="Equation.3">
                  <p:embed/>
                </p:oleObj>
              </mc:Choice>
              <mc:Fallback>
                <p:oleObj name="Equation" r:id="rId7" imgW="2438400" imgH="469900" progId="Equation.3">
                  <p:embed/>
                  <p:pic>
                    <p:nvPicPr>
                      <p:cNvPr id="16392" name="Object 8">
                        <a:extLst>
                          <a:ext uri="{FF2B5EF4-FFF2-40B4-BE49-F238E27FC236}">
                            <a16:creationId xmlns:a16="http://schemas.microsoft.com/office/drawing/2014/main" id="{31CE1805-D8FF-45CD-B8EA-F8D705616E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4267200"/>
                        <a:ext cx="4648200" cy="89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93" name="Object 9">
            <a:extLst>
              <a:ext uri="{FF2B5EF4-FFF2-40B4-BE49-F238E27FC236}">
                <a16:creationId xmlns:a16="http://schemas.microsoft.com/office/drawing/2014/main" id="{F791435F-3BD1-498A-BB94-9532678B65EB}"/>
              </a:ext>
            </a:extLst>
          </p:cNvPr>
          <p:cNvGraphicFramePr>
            <a:graphicFrameLocks noChangeAspect="1"/>
          </p:cNvGraphicFramePr>
          <p:nvPr/>
        </p:nvGraphicFramePr>
        <p:xfrm>
          <a:off x="2895600" y="5410200"/>
          <a:ext cx="7010400" cy="1187450"/>
        </p:xfrm>
        <a:graphic>
          <a:graphicData uri="http://schemas.openxmlformats.org/presentationml/2006/ole">
            <mc:AlternateContent xmlns:mc="http://schemas.openxmlformats.org/markup-compatibility/2006">
              <mc:Choice xmlns:v="urn:schemas-microsoft-com:vml" Requires="v">
                <p:oleObj spid="_x0000_s38933" name="Equation" r:id="rId9" imgW="3302000" imgH="558800" progId="Equation.3">
                  <p:embed/>
                </p:oleObj>
              </mc:Choice>
              <mc:Fallback>
                <p:oleObj name="Equation" r:id="rId9" imgW="3302000" imgH="558800" progId="Equation.3">
                  <p:embed/>
                  <p:pic>
                    <p:nvPicPr>
                      <p:cNvPr id="16393" name="Object 9">
                        <a:extLst>
                          <a:ext uri="{FF2B5EF4-FFF2-40B4-BE49-F238E27FC236}">
                            <a16:creationId xmlns:a16="http://schemas.microsoft.com/office/drawing/2014/main" id="{F791435F-3BD1-498A-BB94-9532678B65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5600" y="5410200"/>
                        <a:ext cx="701040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545925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4">
            <a:extLst>
              <a:ext uri="{FF2B5EF4-FFF2-40B4-BE49-F238E27FC236}">
                <a16:creationId xmlns:a16="http://schemas.microsoft.com/office/drawing/2014/main" id="{868CE3B8-793A-4C9A-975A-CAC61F6CB3B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D24EB7B-1196-407F-9A11-BE1B86FB2009}" type="slidenum">
              <a:rPr lang="en-US" altLang="en-US" sz="1400"/>
              <a:pPr>
                <a:spcBef>
                  <a:spcPct val="0"/>
                </a:spcBef>
                <a:buFontTx/>
                <a:buNone/>
              </a:pPr>
              <a:t>43</a:t>
            </a:fld>
            <a:endParaRPr lang="en-US" altLang="en-US" sz="1400"/>
          </a:p>
        </p:txBody>
      </p:sp>
      <p:sp>
        <p:nvSpPr>
          <p:cNvPr id="17411" name="Rectangle 2">
            <a:extLst>
              <a:ext uri="{FF2B5EF4-FFF2-40B4-BE49-F238E27FC236}">
                <a16:creationId xmlns:a16="http://schemas.microsoft.com/office/drawing/2014/main" id="{2B03A476-C506-4D56-9E49-263AED2C7AAF}"/>
              </a:ext>
            </a:extLst>
          </p:cNvPr>
          <p:cNvSpPr>
            <a:spLocks noGrp="1" noChangeArrowheads="1"/>
          </p:cNvSpPr>
          <p:nvPr>
            <p:ph type="title"/>
          </p:nvPr>
        </p:nvSpPr>
        <p:spPr>
          <a:xfrm>
            <a:off x="2133600" y="228600"/>
            <a:ext cx="7772400" cy="838200"/>
          </a:xfrm>
          <a:ln>
            <a:solidFill>
              <a:srgbClr val="CC0000"/>
            </a:solidFill>
            <a:miter lim="800000"/>
            <a:headEnd/>
            <a:tailEnd/>
          </a:ln>
        </p:spPr>
        <p:txBody>
          <a:bodyPr/>
          <a:lstStyle/>
          <a:p>
            <a:pPr algn="ctr" eaLnBrk="1" hangingPunct="1"/>
            <a:r>
              <a:rPr lang="en-US" altLang="en-US" sz="2800" b="1" dirty="0">
                <a:solidFill>
                  <a:srgbClr val="CC0000"/>
                </a:solidFill>
              </a:rPr>
              <a:t>THE INELASTIC CROSS SECTION</a:t>
            </a:r>
          </a:p>
        </p:txBody>
      </p:sp>
      <p:sp>
        <p:nvSpPr>
          <p:cNvPr id="17412" name="Text Box 3">
            <a:extLst>
              <a:ext uri="{FF2B5EF4-FFF2-40B4-BE49-F238E27FC236}">
                <a16:creationId xmlns:a16="http://schemas.microsoft.com/office/drawing/2014/main" id="{B71A9658-FB0C-4297-A26C-EADBC3B7AFB5}"/>
              </a:ext>
            </a:extLst>
          </p:cNvPr>
          <p:cNvSpPr txBox="1">
            <a:spLocks noChangeArrowheads="1"/>
          </p:cNvSpPr>
          <p:nvPr/>
        </p:nvSpPr>
        <p:spPr bwMode="auto">
          <a:xfrm>
            <a:off x="1812926" y="1184275"/>
            <a:ext cx="855027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The difference between the incoming (the plane wave) and the outgoing (generated elastic) fluxes gives the inelastic cross section:</a:t>
            </a:r>
          </a:p>
          <a:p>
            <a:pPr eaLnBrk="1" hangingPunct="1">
              <a:spcBef>
                <a:spcPct val="0"/>
              </a:spcBef>
              <a:buFontTx/>
              <a:buNone/>
            </a:pPr>
            <a:endParaRPr lang="en-US" altLang="en-US" sz="2400"/>
          </a:p>
          <a:p>
            <a:pPr eaLnBrk="1" hangingPunct="1">
              <a:spcBef>
                <a:spcPct val="0"/>
              </a:spcBef>
              <a:buFontTx/>
              <a:buNone/>
            </a:pPr>
            <a:endParaRPr lang="en-US" altLang="en-US" sz="2400"/>
          </a:p>
          <a:p>
            <a:pPr eaLnBrk="1" hangingPunct="1">
              <a:spcBef>
                <a:spcPct val="0"/>
              </a:spcBef>
              <a:buFontTx/>
              <a:buNone/>
            </a:pPr>
            <a:endParaRPr lang="en-US" altLang="en-US" sz="2400"/>
          </a:p>
          <a:p>
            <a:pPr eaLnBrk="1" hangingPunct="1">
              <a:spcBef>
                <a:spcPct val="0"/>
              </a:spcBef>
              <a:buFontTx/>
              <a:buNone/>
            </a:pPr>
            <a:r>
              <a:rPr lang="en-US" altLang="en-US" sz="2400"/>
              <a:t>and the total inelastic cross section</a:t>
            </a:r>
          </a:p>
          <a:p>
            <a:pPr eaLnBrk="1" hangingPunct="1">
              <a:spcBef>
                <a:spcPct val="0"/>
              </a:spcBef>
              <a:buFontTx/>
              <a:buNone/>
            </a:pPr>
            <a:endParaRPr lang="en-US" altLang="en-US" sz="2400"/>
          </a:p>
          <a:p>
            <a:pPr eaLnBrk="1" hangingPunct="1">
              <a:spcBef>
                <a:spcPct val="0"/>
              </a:spcBef>
              <a:buFontTx/>
              <a:buNone/>
            </a:pPr>
            <a:endParaRPr lang="en-US" altLang="en-US" sz="2400"/>
          </a:p>
          <a:p>
            <a:pPr eaLnBrk="1" hangingPunct="1">
              <a:spcBef>
                <a:spcPct val="0"/>
              </a:spcBef>
              <a:buFontTx/>
              <a:buNone/>
            </a:pPr>
            <a:r>
              <a:rPr lang="en-US" altLang="en-US" sz="2400"/>
              <a:t>with</a:t>
            </a:r>
          </a:p>
        </p:txBody>
      </p:sp>
      <p:graphicFrame>
        <p:nvGraphicFramePr>
          <p:cNvPr id="17413" name="Object 2048">
            <a:extLst>
              <a:ext uri="{FF2B5EF4-FFF2-40B4-BE49-F238E27FC236}">
                <a16:creationId xmlns:a16="http://schemas.microsoft.com/office/drawing/2014/main" id="{19BBDDB5-1CEA-4A15-A012-E36A48CB3E4E}"/>
              </a:ext>
            </a:extLst>
          </p:cNvPr>
          <p:cNvGraphicFramePr>
            <a:graphicFrameLocks noChangeAspect="1"/>
          </p:cNvGraphicFramePr>
          <p:nvPr/>
        </p:nvGraphicFramePr>
        <p:xfrm>
          <a:off x="1752600" y="2286001"/>
          <a:ext cx="3886200" cy="676275"/>
        </p:xfrm>
        <a:graphic>
          <a:graphicData uri="http://schemas.openxmlformats.org/presentationml/2006/ole">
            <mc:AlternateContent xmlns:mc="http://schemas.openxmlformats.org/markup-compatibility/2006">
              <mc:Choice xmlns:v="urn:schemas-microsoft-com:vml" Requires="v">
                <p:oleObj spid="_x0000_s39954" name="Equation" r:id="rId3" imgW="2413000" imgH="419100" progId="Equation.3">
                  <p:embed/>
                </p:oleObj>
              </mc:Choice>
              <mc:Fallback>
                <p:oleObj name="Equation" r:id="rId3" imgW="2413000" imgH="419100" progId="Equation.3">
                  <p:embed/>
                  <p:pic>
                    <p:nvPicPr>
                      <p:cNvPr id="17413" name="Object 2048">
                        <a:extLst>
                          <a:ext uri="{FF2B5EF4-FFF2-40B4-BE49-F238E27FC236}">
                            <a16:creationId xmlns:a16="http://schemas.microsoft.com/office/drawing/2014/main" id="{19BBDDB5-1CEA-4A15-A012-E36A48CB3E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286001"/>
                        <a:ext cx="3886200"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4" name="Object 2049">
            <a:extLst>
              <a:ext uri="{FF2B5EF4-FFF2-40B4-BE49-F238E27FC236}">
                <a16:creationId xmlns:a16="http://schemas.microsoft.com/office/drawing/2014/main" id="{1B4E9EAA-07AF-4EBF-8954-65FF1A195EA7}"/>
              </a:ext>
            </a:extLst>
          </p:cNvPr>
          <p:cNvGraphicFramePr>
            <a:graphicFrameLocks noChangeAspect="1"/>
          </p:cNvGraphicFramePr>
          <p:nvPr/>
        </p:nvGraphicFramePr>
        <p:xfrm>
          <a:off x="5575301" y="2292351"/>
          <a:ext cx="4695825" cy="696913"/>
        </p:xfrm>
        <a:graphic>
          <a:graphicData uri="http://schemas.openxmlformats.org/presentationml/2006/ole">
            <mc:AlternateContent xmlns:mc="http://schemas.openxmlformats.org/markup-compatibility/2006">
              <mc:Choice xmlns:v="urn:schemas-microsoft-com:vml" Requires="v">
                <p:oleObj spid="_x0000_s39955" name="Equation" r:id="rId5" imgW="3606800" imgH="533400" progId="Equation.3">
                  <p:embed/>
                </p:oleObj>
              </mc:Choice>
              <mc:Fallback>
                <p:oleObj name="Equation" r:id="rId5" imgW="3606800" imgH="533400" progId="Equation.3">
                  <p:embed/>
                  <p:pic>
                    <p:nvPicPr>
                      <p:cNvPr id="17414" name="Object 2049">
                        <a:extLst>
                          <a:ext uri="{FF2B5EF4-FFF2-40B4-BE49-F238E27FC236}">
                            <a16:creationId xmlns:a16="http://schemas.microsoft.com/office/drawing/2014/main" id="{1B4E9EAA-07AF-4EBF-8954-65FF1A195E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5301" y="2292351"/>
                        <a:ext cx="4695825" cy="696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5" name="Object 2050">
            <a:extLst>
              <a:ext uri="{FF2B5EF4-FFF2-40B4-BE49-F238E27FC236}">
                <a16:creationId xmlns:a16="http://schemas.microsoft.com/office/drawing/2014/main" id="{3EF62EF1-2739-41AA-9B39-FFE6F69874B3}"/>
              </a:ext>
            </a:extLst>
          </p:cNvPr>
          <p:cNvGraphicFramePr>
            <a:graphicFrameLocks noChangeAspect="1"/>
          </p:cNvGraphicFramePr>
          <p:nvPr/>
        </p:nvGraphicFramePr>
        <p:xfrm>
          <a:off x="3862389" y="3394075"/>
          <a:ext cx="4084637" cy="877888"/>
        </p:xfrm>
        <a:graphic>
          <a:graphicData uri="http://schemas.openxmlformats.org/presentationml/2006/ole">
            <mc:AlternateContent xmlns:mc="http://schemas.openxmlformats.org/markup-compatibility/2006">
              <mc:Choice xmlns:v="urn:schemas-microsoft-com:vml" Requires="v">
                <p:oleObj spid="_x0000_s39956" name="Equation" r:id="rId7" imgW="1892300" imgH="406400" progId="Equation.3">
                  <p:embed/>
                </p:oleObj>
              </mc:Choice>
              <mc:Fallback>
                <p:oleObj name="Equation" r:id="rId7" imgW="1892300" imgH="406400" progId="Equation.3">
                  <p:embed/>
                  <p:pic>
                    <p:nvPicPr>
                      <p:cNvPr id="17415" name="Object 2050">
                        <a:extLst>
                          <a:ext uri="{FF2B5EF4-FFF2-40B4-BE49-F238E27FC236}">
                            <a16:creationId xmlns:a16="http://schemas.microsoft.com/office/drawing/2014/main" id="{3EF62EF1-2739-41AA-9B39-FFE6F69874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2389" y="3394075"/>
                        <a:ext cx="4084637" cy="877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6" name="Object 2051">
            <a:extLst>
              <a:ext uri="{FF2B5EF4-FFF2-40B4-BE49-F238E27FC236}">
                <a16:creationId xmlns:a16="http://schemas.microsoft.com/office/drawing/2014/main" id="{83FD8149-394B-4939-8B82-BF446C4DEB30}"/>
              </a:ext>
            </a:extLst>
          </p:cNvPr>
          <p:cNvGraphicFramePr>
            <a:graphicFrameLocks noChangeAspect="1"/>
          </p:cNvGraphicFramePr>
          <p:nvPr/>
        </p:nvGraphicFramePr>
        <p:xfrm>
          <a:off x="1808164" y="4608513"/>
          <a:ext cx="8404225" cy="844550"/>
        </p:xfrm>
        <a:graphic>
          <a:graphicData uri="http://schemas.openxmlformats.org/presentationml/2006/ole">
            <mc:AlternateContent xmlns:mc="http://schemas.openxmlformats.org/markup-compatibility/2006">
              <mc:Choice xmlns:v="urn:schemas-microsoft-com:vml" Requires="v">
                <p:oleObj spid="_x0000_s39957" name="Equation" r:id="rId9" imgW="5308600" imgH="533400" progId="Equation.3">
                  <p:embed/>
                </p:oleObj>
              </mc:Choice>
              <mc:Fallback>
                <p:oleObj name="Equation" r:id="rId9" imgW="5308600" imgH="533400" progId="Equation.3">
                  <p:embed/>
                  <p:pic>
                    <p:nvPicPr>
                      <p:cNvPr id="17416" name="Object 2051">
                        <a:extLst>
                          <a:ext uri="{FF2B5EF4-FFF2-40B4-BE49-F238E27FC236}">
                            <a16:creationId xmlns:a16="http://schemas.microsoft.com/office/drawing/2014/main" id="{83FD8149-394B-4939-8B82-BF446C4DEB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08164" y="4608513"/>
                        <a:ext cx="8404225" cy="84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057758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4">
            <a:extLst>
              <a:ext uri="{FF2B5EF4-FFF2-40B4-BE49-F238E27FC236}">
                <a16:creationId xmlns:a16="http://schemas.microsoft.com/office/drawing/2014/main" id="{97C7F4AF-452B-4FE1-9C9F-73872CEC2C2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CDADAB3-755B-4145-BB30-CCC38379E1A8}" type="slidenum">
              <a:rPr lang="en-US" altLang="en-US" sz="1400"/>
              <a:pPr>
                <a:spcBef>
                  <a:spcPct val="0"/>
                </a:spcBef>
                <a:buFontTx/>
                <a:buNone/>
              </a:pPr>
              <a:t>44</a:t>
            </a:fld>
            <a:endParaRPr lang="en-US" altLang="en-US" sz="1400"/>
          </a:p>
        </p:txBody>
      </p:sp>
      <p:sp>
        <p:nvSpPr>
          <p:cNvPr id="18435" name="Rectangle 2">
            <a:extLst>
              <a:ext uri="{FF2B5EF4-FFF2-40B4-BE49-F238E27FC236}">
                <a16:creationId xmlns:a16="http://schemas.microsoft.com/office/drawing/2014/main" id="{7F4460EF-1D56-4017-A9F8-50427E8F30EA}"/>
              </a:ext>
            </a:extLst>
          </p:cNvPr>
          <p:cNvSpPr>
            <a:spLocks noGrp="1" noChangeArrowheads="1"/>
          </p:cNvSpPr>
          <p:nvPr>
            <p:ph type="title"/>
          </p:nvPr>
        </p:nvSpPr>
        <p:spPr>
          <a:xfrm>
            <a:off x="2209800" y="304800"/>
            <a:ext cx="7772400" cy="762000"/>
          </a:xfrm>
          <a:ln>
            <a:solidFill>
              <a:srgbClr val="CC0000"/>
            </a:solidFill>
            <a:miter lim="800000"/>
            <a:headEnd/>
            <a:tailEnd/>
          </a:ln>
        </p:spPr>
        <p:txBody>
          <a:bodyPr/>
          <a:lstStyle/>
          <a:p>
            <a:pPr algn="ctr" eaLnBrk="1" hangingPunct="1"/>
            <a:r>
              <a:rPr lang="en-US" altLang="en-US" sz="2800" b="1" dirty="0">
                <a:solidFill>
                  <a:srgbClr val="CC0000"/>
                </a:solidFill>
              </a:rPr>
              <a:t>THE TOTAL INELASTIC CROSS SECTION</a:t>
            </a:r>
          </a:p>
        </p:txBody>
      </p:sp>
      <p:sp>
        <p:nvSpPr>
          <p:cNvPr id="18436" name="Text Box 3">
            <a:extLst>
              <a:ext uri="{FF2B5EF4-FFF2-40B4-BE49-F238E27FC236}">
                <a16:creationId xmlns:a16="http://schemas.microsoft.com/office/drawing/2014/main" id="{B4ABC1DA-4A09-49FE-B5D5-CAF16CCC19E4}"/>
              </a:ext>
            </a:extLst>
          </p:cNvPr>
          <p:cNvSpPr txBox="1">
            <a:spLocks noChangeArrowheads="1"/>
          </p:cNvSpPr>
          <p:nvPr/>
        </p:nvSpPr>
        <p:spPr bwMode="auto">
          <a:xfrm>
            <a:off x="1812926" y="1336676"/>
            <a:ext cx="839787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By making use once more of the orto-normality property of the Legendre polynomials one gets the total inelastic cross section as a sum of contributions by angular momentum channels:</a:t>
            </a:r>
          </a:p>
          <a:p>
            <a:pPr eaLnBrk="1" hangingPunct="1">
              <a:spcBef>
                <a:spcPct val="0"/>
              </a:spcBef>
              <a:buFontTx/>
              <a:buNone/>
            </a:pPr>
            <a:endParaRPr lang="en-US" altLang="en-US" sz="2400"/>
          </a:p>
          <a:p>
            <a:pPr eaLnBrk="1" hangingPunct="1">
              <a:spcBef>
                <a:spcPct val="0"/>
              </a:spcBef>
              <a:buFontTx/>
              <a:buNone/>
            </a:pPr>
            <a:endParaRPr lang="en-US" altLang="en-US" sz="2400"/>
          </a:p>
          <a:p>
            <a:pPr eaLnBrk="1" hangingPunct="1">
              <a:spcBef>
                <a:spcPct val="0"/>
              </a:spcBef>
              <a:buFontTx/>
              <a:buNone/>
            </a:pPr>
            <a:endParaRPr lang="en-US" altLang="en-US" sz="2400"/>
          </a:p>
          <a:p>
            <a:pPr eaLnBrk="1" hangingPunct="1">
              <a:spcBef>
                <a:spcPct val="0"/>
              </a:spcBef>
              <a:buFontTx/>
              <a:buNone/>
            </a:pPr>
            <a:r>
              <a:rPr lang="en-US" altLang="en-US" sz="2400"/>
              <a:t>and finally</a:t>
            </a:r>
          </a:p>
          <a:p>
            <a:pPr eaLnBrk="1" hangingPunct="1">
              <a:spcBef>
                <a:spcPct val="0"/>
              </a:spcBef>
              <a:buFontTx/>
              <a:buNone/>
            </a:pPr>
            <a:endParaRPr lang="en-US" altLang="en-US" sz="2400"/>
          </a:p>
          <a:p>
            <a:pPr eaLnBrk="1" hangingPunct="1">
              <a:spcBef>
                <a:spcPct val="0"/>
              </a:spcBef>
              <a:buFontTx/>
              <a:buNone/>
            </a:pPr>
            <a:endParaRPr lang="en-US" altLang="en-US" sz="2400"/>
          </a:p>
          <a:p>
            <a:pPr eaLnBrk="1" hangingPunct="1">
              <a:spcBef>
                <a:spcPct val="0"/>
              </a:spcBef>
              <a:buFontTx/>
              <a:buNone/>
            </a:pPr>
            <a:endParaRPr lang="en-US" altLang="en-US" sz="2400"/>
          </a:p>
          <a:p>
            <a:pPr eaLnBrk="1" hangingPunct="1">
              <a:spcBef>
                <a:spcPct val="0"/>
              </a:spcBef>
              <a:buFontTx/>
              <a:buNone/>
            </a:pPr>
            <a:r>
              <a:rPr lang="en-US" altLang="en-US" sz="2400"/>
              <a:t>For physical reasons in all channels the contribution to the cross section must be null or positive, i.e.: </a:t>
            </a:r>
          </a:p>
        </p:txBody>
      </p:sp>
      <p:graphicFrame>
        <p:nvGraphicFramePr>
          <p:cNvPr id="18437" name="Object 3072">
            <a:extLst>
              <a:ext uri="{FF2B5EF4-FFF2-40B4-BE49-F238E27FC236}">
                <a16:creationId xmlns:a16="http://schemas.microsoft.com/office/drawing/2014/main" id="{D7EF4E91-9CC7-4880-8B94-EF23803F51FF}"/>
              </a:ext>
            </a:extLst>
          </p:cNvPr>
          <p:cNvGraphicFramePr>
            <a:graphicFrameLocks noChangeAspect="1"/>
          </p:cNvGraphicFramePr>
          <p:nvPr/>
        </p:nvGraphicFramePr>
        <p:xfrm>
          <a:off x="3581400" y="2667000"/>
          <a:ext cx="4572000" cy="979488"/>
        </p:xfrm>
        <a:graphic>
          <a:graphicData uri="http://schemas.openxmlformats.org/presentationml/2006/ole">
            <mc:AlternateContent xmlns:mc="http://schemas.openxmlformats.org/markup-compatibility/2006">
              <mc:Choice xmlns:v="urn:schemas-microsoft-com:vml" Requires="v">
                <p:oleObj spid="_x0000_s40974" name="Equation" r:id="rId3" imgW="2133600" imgH="457200" progId="Equation.3">
                  <p:embed/>
                </p:oleObj>
              </mc:Choice>
              <mc:Fallback>
                <p:oleObj name="Equation" r:id="rId3" imgW="2133600" imgH="457200" progId="Equation.3">
                  <p:embed/>
                  <p:pic>
                    <p:nvPicPr>
                      <p:cNvPr id="18437" name="Object 3072">
                        <a:extLst>
                          <a:ext uri="{FF2B5EF4-FFF2-40B4-BE49-F238E27FC236}">
                            <a16:creationId xmlns:a16="http://schemas.microsoft.com/office/drawing/2014/main" id="{D7EF4E91-9CC7-4880-8B94-EF23803F51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667000"/>
                        <a:ext cx="4572000" cy="979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8" name="Object 3073">
            <a:extLst>
              <a:ext uri="{FF2B5EF4-FFF2-40B4-BE49-F238E27FC236}">
                <a16:creationId xmlns:a16="http://schemas.microsoft.com/office/drawing/2014/main" id="{041E37F1-1436-4859-BE32-56925C3D78B1}"/>
              </a:ext>
            </a:extLst>
          </p:cNvPr>
          <p:cNvGraphicFramePr>
            <a:graphicFrameLocks noChangeAspect="1"/>
          </p:cNvGraphicFramePr>
          <p:nvPr/>
        </p:nvGraphicFramePr>
        <p:xfrm flipV="1">
          <a:off x="5029200" y="5791201"/>
          <a:ext cx="1371600" cy="511175"/>
        </p:xfrm>
        <a:graphic>
          <a:graphicData uri="http://schemas.openxmlformats.org/presentationml/2006/ole">
            <mc:AlternateContent xmlns:mc="http://schemas.openxmlformats.org/markup-compatibility/2006">
              <mc:Choice xmlns:v="urn:schemas-microsoft-com:vml" Requires="v">
                <p:oleObj spid="_x0000_s40975" name="Equation" r:id="rId5" imgW="596641" imgH="253890" progId="Equation.3">
                  <p:embed/>
                </p:oleObj>
              </mc:Choice>
              <mc:Fallback>
                <p:oleObj name="Equation" r:id="rId5" imgW="596641" imgH="253890" progId="Equation.3">
                  <p:embed/>
                  <p:pic>
                    <p:nvPicPr>
                      <p:cNvPr id="18438" name="Object 3073">
                        <a:extLst>
                          <a:ext uri="{FF2B5EF4-FFF2-40B4-BE49-F238E27FC236}">
                            <a16:creationId xmlns:a16="http://schemas.microsoft.com/office/drawing/2014/main" id="{041E37F1-1436-4859-BE32-56925C3D78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5029200" y="5791201"/>
                        <a:ext cx="137160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9" name="Object 3074">
            <a:extLst>
              <a:ext uri="{FF2B5EF4-FFF2-40B4-BE49-F238E27FC236}">
                <a16:creationId xmlns:a16="http://schemas.microsoft.com/office/drawing/2014/main" id="{4F961121-6637-46F6-9F33-BCBDDF806C43}"/>
              </a:ext>
            </a:extLst>
          </p:cNvPr>
          <p:cNvGraphicFramePr>
            <a:graphicFrameLocks noChangeAspect="1"/>
          </p:cNvGraphicFramePr>
          <p:nvPr/>
        </p:nvGraphicFramePr>
        <p:xfrm>
          <a:off x="3352801" y="3810000"/>
          <a:ext cx="5554663" cy="977900"/>
        </p:xfrm>
        <a:graphic>
          <a:graphicData uri="http://schemas.openxmlformats.org/presentationml/2006/ole">
            <mc:AlternateContent xmlns:mc="http://schemas.openxmlformats.org/markup-compatibility/2006">
              <mc:Choice xmlns:v="urn:schemas-microsoft-com:vml" Requires="v">
                <p:oleObj spid="_x0000_s40976" name="Equation" r:id="rId7" imgW="2527300" imgH="444500" progId="Equation.3">
                  <p:embed/>
                </p:oleObj>
              </mc:Choice>
              <mc:Fallback>
                <p:oleObj name="Equation" r:id="rId7" imgW="2527300" imgH="444500" progId="Equation.3">
                  <p:embed/>
                  <p:pic>
                    <p:nvPicPr>
                      <p:cNvPr id="18439" name="Object 3074">
                        <a:extLst>
                          <a:ext uri="{FF2B5EF4-FFF2-40B4-BE49-F238E27FC236}">
                            <a16:creationId xmlns:a16="http://schemas.microsoft.com/office/drawing/2014/main" id="{4F961121-6637-46F6-9F33-BCBDDF806C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1" y="3810000"/>
                        <a:ext cx="5554663" cy="977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287655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4">
            <a:extLst>
              <a:ext uri="{FF2B5EF4-FFF2-40B4-BE49-F238E27FC236}">
                <a16:creationId xmlns:a16="http://schemas.microsoft.com/office/drawing/2014/main" id="{7CCB61A7-BB18-4A47-8FB6-C3B831D4809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C9AF4F6-B740-425B-9F3D-9ABB6D81D96E}" type="slidenum">
              <a:rPr lang="en-US" altLang="en-US" sz="1400"/>
              <a:pPr>
                <a:spcBef>
                  <a:spcPct val="0"/>
                </a:spcBef>
                <a:buFontTx/>
                <a:buNone/>
              </a:pPr>
              <a:t>45</a:t>
            </a:fld>
            <a:endParaRPr lang="en-US" altLang="en-US" sz="1400"/>
          </a:p>
        </p:txBody>
      </p:sp>
      <p:sp>
        <p:nvSpPr>
          <p:cNvPr id="19459" name="Rectangle 2">
            <a:extLst>
              <a:ext uri="{FF2B5EF4-FFF2-40B4-BE49-F238E27FC236}">
                <a16:creationId xmlns:a16="http://schemas.microsoft.com/office/drawing/2014/main" id="{90847785-A626-4146-B937-8DAE21F30982}"/>
              </a:ext>
            </a:extLst>
          </p:cNvPr>
          <p:cNvSpPr>
            <a:spLocks noGrp="1" noChangeArrowheads="1"/>
          </p:cNvSpPr>
          <p:nvPr>
            <p:ph type="title"/>
          </p:nvPr>
        </p:nvSpPr>
        <p:spPr>
          <a:xfrm>
            <a:off x="2209800" y="228600"/>
            <a:ext cx="7772400" cy="762000"/>
          </a:xfrm>
          <a:ln>
            <a:solidFill>
              <a:srgbClr val="CC0000"/>
            </a:solidFill>
            <a:miter lim="800000"/>
            <a:headEnd/>
            <a:tailEnd/>
          </a:ln>
        </p:spPr>
        <p:txBody>
          <a:bodyPr/>
          <a:lstStyle/>
          <a:p>
            <a:pPr algn="ctr" eaLnBrk="1" hangingPunct="1"/>
            <a:r>
              <a:rPr lang="en-US" altLang="en-US" sz="2800" b="1" dirty="0">
                <a:solidFill>
                  <a:srgbClr val="CC0000"/>
                </a:solidFill>
              </a:rPr>
              <a:t>THE TOTAL CROSS SECTION</a:t>
            </a:r>
          </a:p>
        </p:txBody>
      </p:sp>
      <p:sp>
        <p:nvSpPr>
          <p:cNvPr id="19460" name="Rectangle 3">
            <a:extLst>
              <a:ext uri="{FF2B5EF4-FFF2-40B4-BE49-F238E27FC236}">
                <a16:creationId xmlns:a16="http://schemas.microsoft.com/office/drawing/2014/main" id="{1632E585-1278-45D2-AAF1-F2BF21A406B2}"/>
              </a:ext>
            </a:extLst>
          </p:cNvPr>
          <p:cNvSpPr>
            <a:spLocks noChangeArrowheads="1"/>
          </p:cNvSpPr>
          <p:nvPr/>
        </p:nvSpPr>
        <p:spPr bwMode="auto">
          <a:xfrm>
            <a:off x="2133600" y="1066801"/>
            <a:ext cx="7086600"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a:t>The total cross section is the sum of the elastic and the inelastic ones:</a:t>
            </a:r>
          </a:p>
          <a:p>
            <a:pPr eaLnBrk="1" hangingPunct="1">
              <a:spcBef>
                <a:spcPct val="50000"/>
              </a:spcBef>
            </a:pPr>
            <a:endParaRPr lang="en-US" altLang="en-US" sz="2800"/>
          </a:p>
          <a:p>
            <a:pPr eaLnBrk="1" hangingPunct="1">
              <a:spcBef>
                <a:spcPct val="50000"/>
              </a:spcBef>
              <a:buFontTx/>
              <a:buNone/>
            </a:pPr>
            <a:r>
              <a:rPr lang="en-US" altLang="en-US" sz="2800"/>
              <a:t>Remarkably, an expression similar to this one is found if one computes the imaginary part of the elastic scattering amplitude in the forward direction:</a:t>
            </a:r>
          </a:p>
        </p:txBody>
      </p:sp>
      <p:graphicFrame>
        <p:nvGraphicFramePr>
          <p:cNvPr id="19461" name="Object 3072">
            <a:extLst>
              <a:ext uri="{FF2B5EF4-FFF2-40B4-BE49-F238E27FC236}">
                <a16:creationId xmlns:a16="http://schemas.microsoft.com/office/drawing/2014/main" id="{EBBD034B-BBE1-4EF7-89DB-D7A4A77F0617}"/>
              </a:ext>
            </a:extLst>
          </p:cNvPr>
          <p:cNvGraphicFramePr>
            <a:graphicFrameLocks noChangeAspect="1"/>
          </p:cNvGraphicFramePr>
          <p:nvPr/>
        </p:nvGraphicFramePr>
        <p:xfrm>
          <a:off x="2819400" y="1676400"/>
          <a:ext cx="5715000" cy="1270000"/>
        </p:xfrm>
        <a:graphic>
          <a:graphicData uri="http://schemas.openxmlformats.org/presentationml/2006/ole">
            <mc:AlternateContent xmlns:mc="http://schemas.openxmlformats.org/markup-compatibility/2006">
              <mc:Choice xmlns:v="urn:schemas-microsoft-com:vml" Requires="v">
                <p:oleObj spid="_x0000_s41998" name="Equation" r:id="rId3" imgW="2286000" imgH="508000" progId="Equation.3">
                  <p:embed/>
                </p:oleObj>
              </mc:Choice>
              <mc:Fallback>
                <p:oleObj name="Equation" r:id="rId3" imgW="2286000" imgH="508000" progId="Equation.3">
                  <p:embed/>
                  <p:pic>
                    <p:nvPicPr>
                      <p:cNvPr id="19461" name="Object 3072">
                        <a:extLst>
                          <a:ext uri="{FF2B5EF4-FFF2-40B4-BE49-F238E27FC236}">
                            <a16:creationId xmlns:a16="http://schemas.microsoft.com/office/drawing/2014/main" id="{EBBD034B-BBE1-4EF7-89DB-D7A4A77F06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676400"/>
                        <a:ext cx="5715000"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62" name="Object 3073">
            <a:extLst>
              <a:ext uri="{FF2B5EF4-FFF2-40B4-BE49-F238E27FC236}">
                <a16:creationId xmlns:a16="http://schemas.microsoft.com/office/drawing/2014/main" id="{ACCBCFA3-1EC3-4817-B17F-04A43A14BB1F}"/>
              </a:ext>
            </a:extLst>
          </p:cNvPr>
          <p:cNvGraphicFramePr>
            <a:graphicFrameLocks noChangeAspect="1"/>
          </p:cNvGraphicFramePr>
          <p:nvPr/>
        </p:nvGraphicFramePr>
        <p:xfrm>
          <a:off x="1627189" y="4357688"/>
          <a:ext cx="8320087" cy="1046162"/>
        </p:xfrm>
        <a:graphic>
          <a:graphicData uri="http://schemas.openxmlformats.org/presentationml/2006/ole">
            <mc:AlternateContent xmlns:mc="http://schemas.openxmlformats.org/markup-compatibility/2006">
              <mc:Choice xmlns:v="urn:schemas-microsoft-com:vml" Requires="v">
                <p:oleObj spid="_x0000_s41999" name="Equation" r:id="rId5" imgW="3441700" imgH="431800" progId="Equation.3">
                  <p:embed/>
                </p:oleObj>
              </mc:Choice>
              <mc:Fallback>
                <p:oleObj name="Equation" r:id="rId5" imgW="3441700" imgH="431800" progId="Equation.3">
                  <p:embed/>
                  <p:pic>
                    <p:nvPicPr>
                      <p:cNvPr id="19462" name="Object 3073">
                        <a:extLst>
                          <a:ext uri="{FF2B5EF4-FFF2-40B4-BE49-F238E27FC236}">
                            <a16:creationId xmlns:a16="http://schemas.microsoft.com/office/drawing/2014/main" id="{ACCBCFA3-1EC3-4817-B17F-04A43A14BB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189" y="4357688"/>
                        <a:ext cx="8320087" cy="1046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63" name="Object 3074">
            <a:extLst>
              <a:ext uri="{FF2B5EF4-FFF2-40B4-BE49-F238E27FC236}">
                <a16:creationId xmlns:a16="http://schemas.microsoft.com/office/drawing/2014/main" id="{BF18EC97-6339-4DFB-8A7A-C120A131ABC0}"/>
              </a:ext>
            </a:extLst>
          </p:cNvPr>
          <p:cNvGraphicFramePr>
            <a:graphicFrameLocks noChangeAspect="1"/>
          </p:cNvGraphicFramePr>
          <p:nvPr/>
        </p:nvGraphicFramePr>
        <p:xfrm>
          <a:off x="3092450" y="5276851"/>
          <a:ext cx="5092700" cy="1082675"/>
        </p:xfrm>
        <a:graphic>
          <a:graphicData uri="http://schemas.openxmlformats.org/presentationml/2006/ole">
            <mc:AlternateContent xmlns:mc="http://schemas.openxmlformats.org/markup-compatibility/2006">
              <mc:Choice xmlns:v="urn:schemas-microsoft-com:vml" Requires="v">
                <p:oleObj spid="_x0000_s42000" name="Equation" r:id="rId7" imgW="2032000" imgH="431800" progId="Equation.3">
                  <p:embed/>
                </p:oleObj>
              </mc:Choice>
              <mc:Fallback>
                <p:oleObj name="Equation" r:id="rId7" imgW="2032000" imgH="431800" progId="Equation.3">
                  <p:embed/>
                  <p:pic>
                    <p:nvPicPr>
                      <p:cNvPr id="19463" name="Object 3074">
                        <a:extLst>
                          <a:ext uri="{FF2B5EF4-FFF2-40B4-BE49-F238E27FC236}">
                            <a16:creationId xmlns:a16="http://schemas.microsoft.com/office/drawing/2014/main" id="{BF18EC97-6339-4DFB-8A7A-C120A131AB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2450" y="5276851"/>
                        <a:ext cx="5092700"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014955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4">
            <a:extLst>
              <a:ext uri="{FF2B5EF4-FFF2-40B4-BE49-F238E27FC236}">
                <a16:creationId xmlns:a16="http://schemas.microsoft.com/office/drawing/2014/main" id="{B70AC707-82AC-40D3-AB28-08A61066C40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2F30A4E-6413-4295-867A-63329CD4AAEB}" type="slidenum">
              <a:rPr lang="en-US" altLang="en-US" sz="1400"/>
              <a:pPr eaLnBrk="1" hangingPunct="1"/>
              <a:t>46</a:t>
            </a:fld>
            <a:endParaRPr lang="en-US" altLang="en-US" sz="1400"/>
          </a:p>
        </p:txBody>
      </p:sp>
      <p:sp>
        <p:nvSpPr>
          <p:cNvPr id="10244" name="Rectangle 2">
            <a:extLst>
              <a:ext uri="{FF2B5EF4-FFF2-40B4-BE49-F238E27FC236}">
                <a16:creationId xmlns:a16="http://schemas.microsoft.com/office/drawing/2014/main" id="{C6DD7581-5585-49B2-BFF2-0BDAA93C5CDC}"/>
              </a:ext>
            </a:extLst>
          </p:cNvPr>
          <p:cNvSpPr>
            <a:spLocks noGrp="1" noChangeArrowheads="1"/>
          </p:cNvSpPr>
          <p:nvPr>
            <p:ph type="title"/>
          </p:nvPr>
        </p:nvSpPr>
        <p:spPr>
          <a:xfrm>
            <a:off x="2133600" y="381000"/>
            <a:ext cx="7772400" cy="1143000"/>
          </a:xfrm>
          <a:ln>
            <a:solidFill>
              <a:srgbClr val="CC0000"/>
            </a:solidFill>
            <a:miter lim="800000"/>
            <a:headEnd/>
            <a:tailEnd/>
          </a:ln>
        </p:spPr>
        <p:txBody>
          <a:bodyPr/>
          <a:lstStyle/>
          <a:p>
            <a:pPr eaLnBrk="1" hangingPunct="1"/>
            <a:r>
              <a:rPr lang="en-US" altLang="en-US" sz="2800" b="1" dirty="0">
                <a:solidFill>
                  <a:srgbClr val="CC0000"/>
                </a:solidFill>
              </a:rPr>
              <a:t>                       </a:t>
            </a:r>
            <a:r>
              <a:rPr lang="en-US" altLang="en-US" sz="3200" b="1" dirty="0">
                <a:solidFill>
                  <a:srgbClr val="CC0000"/>
                </a:solidFill>
              </a:rPr>
              <a:t>The Optical Theorem</a:t>
            </a:r>
          </a:p>
        </p:txBody>
      </p:sp>
      <p:sp>
        <p:nvSpPr>
          <p:cNvPr id="10245" name="Text Box 3">
            <a:extLst>
              <a:ext uri="{FF2B5EF4-FFF2-40B4-BE49-F238E27FC236}">
                <a16:creationId xmlns:a16="http://schemas.microsoft.com/office/drawing/2014/main" id="{7DC00837-C137-4826-ABAF-1B23E1BF7953}"/>
              </a:ext>
            </a:extLst>
          </p:cNvPr>
          <p:cNvSpPr txBox="1">
            <a:spLocks noChangeArrowheads="1"/>
          </p:cNvSpPr>
          <p:nvPr/>
        </p:nvSpPr>
        <p:spPr bwMode="auto">
          <a:xfrm>
            <a:off x="1277258" y="1641475"/>
            <a:ext cx="950685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800" dirty="0"/>
              <a:t>The final state can de described as the interference of the interacting angular momentum waves, and one derives the </a:t>
            </a:r>
          </a:p>
          <a:p>
            <a:pPr algn="ctr" eaLnBrk="1" hangingPunct="1"/>
            <a:r>
              <a:rPr lang="en-US" altLang="en-US" sz="2800" b="1" dirty="0">
                <a:solidFill>
                  <a:srgbClr val="FF3399"/>
                </a:solidFill>
              </a:rPr>
              <a:t>optical theorem</a:t>
            </a:r>
            <a:r>
              <a:rPr lang="en-US" altLang="en-US" b="1" dirty="0">
                <a:solidFill>
                  <a:srgbClr val="FF3399"/>
                </a:solidFill>
              </a:rPr>
              <a:t>:</a:t>
            </a:r>
          </a:p>
        </p:txBody>
      </p:sp>
      <p:graphicFrame>
        <p:nvGraphicFramePr>
          <p:cNvPr id="10242" name="Object 3072">
            <a:extLst>
              <a:ext uri="{FF2B5EF4-FFF2-40B4-BE49-F238E27FC236}">
                <a16:creationId xmlns:a16="http://schemas.microsoft.com/office/drawing/2014/main" id="{5EB6FA59-9EC4-4FB0-B6E3-D9A65E3CD447}"/>
              </a:ext>
            </a:extLst>
          </p:cNvPr>
          <p:cNvGraphicFramePr>
            <a:graphicFrameLocks noChangeAspect="1"/>
          </p:cNvGraphicFramePr>
          <p:nvPr>
            <p:extLst/>
          </p:nvPr>
        </p:nvGraphicFramePr>
        <p:xfrm>
          <a:off x="3657598" y="3026470"/>
          <a:ext cx="3980543" cy="1156749"/>
        </p:xfrm>
        <a:graphic>
          <a:graphicData uri="http://schemas.openxmlformats.org/presentationml/2006/ole">
            <mc:AlternateContent xmlns:mc="http://schemas.openxmlformats.org/markup-compatibility/2006">
              <mc:Choice xmlns:v="urn:schemas-microsoft-com:vml" Requires="v">
                <p:oleObj spid="_x0000_s58373" name="Equation" r:id="rId3" imgW="1650960" imgH="393480" progId="Equation.3">
                  <p:embed/>
                </p:oleObj>
              </mc:Choice>
              <mc:Fallback>
                <p:oleObj name="Equation" r:id="rId3" imgW="1650960" imgH="393480" progId="Equation.3">
                  <p:embed/>
                  <p:pic>
                    <p:nvPicPr>
                      <p:cNvPr id="10242" name="Object 3072">
                        <a:extLst>
                          <a:ext uri="{FF2B5EF4-FFF2-40B4-BE49-F238E27FC236}">
                            <a16:creationId xmlns:a16="http://schemas.microsoft.com/office/drawing/2014/main" id="{5EB6FA59-9EC4-4FB0-B6E3-D9A65E3CD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598" y="3026470"/>
                        <a:ext cx="3980543" cy="1156749"/>
                      </a:xfrm>
                      <a:prstGeom prst="rect">
                        <a:avLst/>
                      </a:prstGeom>
                      <a:noFill/>
                      <a:ln w="9525">
                        <a:solidFill>
                          <a:srgbClr val="FF3399"/>
                        </a:solidFill>
                        <a:miter lim="800000"/>
                        <a:headEnd/>
                        <a:tailEnd/>
                      </a:ln>
                      <a:effectLst/>
                      <a:extLst/>
                    </p:spPr>
                  </p:pic>
                </p:oleObj>
              </mc:Fallback>
            </mc:AlternateContent>
          </a:graphicData>
        </a:graphic>
      </p:graphicFrame>
      <p:sp>
        <p:nvSpPr>
          <p:cNvPr id="2" name="TextBox 1">
            <a:extLst>
              <a:ext uri="{FF2B5EF4-FFF2-40B4-BE49-F238E27FC236}">
                <a16:creationId xmlns:a16="http://schemas.microsoft.com/office/drawing/2014/main" id="{1648BE86-C93A-44B7-9A1D-7478553C1C5C}"/>
              </a:ext>
            </a:extLst>
          </p:cNvPr>
          <p:cNvSpPr txBox="1"/>
          <p:nvPr/>
        </p:nvSpPr>
        <p:spPr>
          <a:xfrm>
            <a:off x="728663" y="4183219"/>
            <a:ext cx="10337799" cy="584775"/>
          </a:xfrm>
          <a:prstGeom prst="rect">
            <a:avLst/>
          </a:prstGeom>
          <a:noFill/>
        </p:spPr>
        <p:txBody>
          <a:bodyPr wrap="square" rtlCol="0">
            <a:spAutoFit/>
          </a:bodyPr>
          <a:lstStyle/>
          <a:p>
            <a:pPr algn="ctr"/>
            <a:r>
              <a:rPr lang="en-US" sz="3200" b="1" i="1" dirty="0"/>
              <a:t>k</a:t>
            </a:r>
            <a:r>
              <a:rPr lang="en-US" sz="3200" b="1" dirty="0"/>
              <a:t> </a:t>
            </a:r>
            <a:r>
              <a:rPr lang="en-US" sz="3200" dirty="0"/>
              <a:t>= </a:t>
            </a:r>
            <a:r>
              <a:rPr lang="en-US" sz="3200" dirty="0" err="1"/>
              <a:t>c.m.s</a:t>
            </a:r>
            <a:r>
              <a:rPr lang="en-US" sz="3200" dirty="0"/>
              <a:t>. momentum,</a:t>
            </a:r>
            <a:r>
              <a:rPr lang="en-US" sz="3200" i="1" dirty="0"/>
              <a:t> </a:t>
            </a:r>
            <a:r>
              <a:rPr lang="en-US" sz="3200" b="1" i="1" dirty="0" err="1"/>
              <a:t>F</a:t>
            </a:r>
            <a:r>
              <a:rPr lang="en-US" sz="3200" b="1" i="1" baseline="-25000" dirty="0" err="1"/>
              <a:t>n</a:t>
            </a:r>
            <a:r>
              <a:rPr lang="en-US" sz="3200" b="1" i="1" baseline="-25000" dirty="0"/>
              <a:t> </a:t>
            </a:r>
            <a:r>
              <a:rPr lang="en-US" sz="3200" dirty="0"/>
              <a:t>= amplitude of nuclear scattering</a:t>
            </a:r>
          </a:p>
        </p:txBody>
      </p:sp>
      <p:sp>
        <p:nvSpPr>
          <p:cNvPr id="4" name="Date Placeholder 3">
            <a:extLst>
              <a:ext uri="{FF2B5EF4-FFF2-40B4-BE49-F238E27FC236}">
                <a16:creationId xmlns:a16="http://schemas.microsoft.com/office/drawing/2014/main" id="{2D23A46C-11B8-4FA7-8574-3030A35F39C5}"/>
              </a:ext>
            </a:extLst>
          </p:cNvPr>
          <p:cNvSpPr>
            <a:spLocks noGrp="1"/>
          </p:cNvSpPr>
          <p:nvPr>
            <p:ph type="dt" sz="half" idx="10"/>
          </p:nvPr>
        </p:nvSpPr>
        <p:spPr/>
        <p:txBody>
          <a:bodyPr/>
          <a:lstStyle/>
          <a:p>
            <a:fld id="{23604F5D-A3BC-41AB-BD4E-97AFD65835BF}" type="datetime1">
              <a:rPr lang="en-US" smtClean="0"/>
              <a:t>10/18/2018</a:t>
            </a:fld>
            <a:endParaRPr lang="en-US"/>
          </a:p>
        </p:txBody>
      </p:sp>
      <p:sp>
        <p:nvSpPr>
          <p:cNvPr id="5" name="Footer Placeholder 4">
            <a:extLst>
              <a:ext uri="{FF2B5EF4-FFF2-40B4-BE49-F238E27FC236}">
                <a16:creationId xmlns:a16="http://schemas.microsoft.com/office/drawing/2014/main" id="{2DF066CA-5DB0-43F2-929C-F79A42E60020}"/>
              </a:ext>
            </a:extLst>
          </p:cNvPr>
          <p:cNvSpPr>
            <a:spLocks noGrp="1"/>
          </p:cNvSpPr>
          <p:nvPr>
            <p:ph type="ftr" sz="quarter" idx="11"/>
          </p:nvPr>
        </p:nvSpPr>
        <p:spPr/>
        <p:txBody>
          <a:bodyPr/>
          <a:lstStyle/>
          <a:p>
            <a:r>
              <a:rPr lang="en-US"/>
              <a:t>Dan Green ceremony, 2018</a:t>
            </a:r>
          </a:p>
        </p:txBody>
      </p:sp>
    </p:spTree>
    <p:extLst>
      <p:ext uri="{BB962C8B-B14F-4D97-AF65-F5344CB8AC3E}">
        <p14:creationId xmlns:p14="http://schemas.microsoft.com/office/powerpoint/2010/main" val="15617107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a:extLst>
              <a:ext uri="{FF2B5EF4-FFF2-40B4-BE49-F238E27FC236}">
                <a16:creationId xmlns:a16="http://schemas.microsoft.com/office/drawing/2014/main" id="{DD490837-54EB-47DB-8729-65228B1F23F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74AFB03-B93E-4533-A4CE-D0B63F2FF51C}" type="slidenum">
              <a:rPr lang="en-US" altLang="en-US" sz="1400"/>
              <a:pPr>
                <a:spcBef>
                  <a:spcPct val="0"/>
                </a:spcBef>
                <a:buFontTx/>
                <a:buNone/>
              </a:pPr>
              <a:t>47</a:t>
            </a:fld>
            <a:endParaRPr lang="en-US" altLang="en-US" sz="1400"/>
          </a:p>
        </p:txBody>
      </p:sp>
      <p:sp>
        <p:nvSpPr>
          <p:cNvPr id="60419" name="Rectangle 2">
            <a:extLst>
              <a:ext uri="{FF2B5EF4-FFF2-40B4-BE49-F238E27FC236}">
                <a16:creationId xmlns:a16="http://schemas.microsoft.com/office/drawing/2014/main" id="{8CEDEB30-0D94-4BC7-B069-C74A56FC947B}"/>
              </a:ext>
            </a:extLst>
          </p:cNvPr>
          <p:cNvSpPr>
            <a:spLocks noGrp="1" noChangeArrowheads="1"/>
          </p:cNvSpPr>
          <p:nvPr>
            <p:ph type="title"/>
          </p:nvPr>
        </p:nvSpPr>
        <p:spPr>
          <a:xfrm>
            <a:off x="2209800" y="228600"/>
            <a:ext cx="7772400" cy="609600"/>
          </a:xfrm>
          <a:ln>
            <a:solidFill>
              <a:srgbClr val="CC0000"/>
            </a:solidFill>
            <a:miter lim="800000"/>
            <a:headEnd/>
            <a:tailEnd/>
          </a:ln>
        </p:spPr>
        <p:txBody>
          <a:bodyPr/>
          <a:lstStyle/>
          <a:p>
            <a:pPr algn="ctr" eaLnBrk="1" hangingPunct="1"/>
            <a:r>
              <a:rPr lang="en-US" altLang="en-US" sz="2400" b="1" dirty="0">
                <a:solidFill>
                  <a:srgbClr val="CC0000"/>
                </a:solidFill>
              </a:rPr>
              <a:t>THE LUMINOSITY FORMULA</a:t>
            </a:r>
          </a:p>
        </p:txBody>
      </p:sp>
      <p:sp>
        <p:nvSpPr>
          <p:cNvPr id="60420" name="Text Box 3">
            <a:extLst>
              <a:ext uri="{FF2B5EF4-FFF2-40B4-BE49-F238E27FC236}">
                <a16:creationId xmlns:a16="http://schemas.microsoft.com/office/drawing/2014/main" id="{141BF5FF-BE10-40DA-899C-AC81AE0B5812}"/>
              </a:ext>
            </a:extLst>
          </p:cNvPr>
          <p:cNvSpPr txBox="1">
            <a:spLocks noChangeArrowheads="1"/>
          </p:cNvSpPr>
          <p:nvPr/>
        </p:nvSpPr>
        <p:spPr bwMode="auto">
          <a:xfrm>
            <a:off x="1752600" y="4648200"/>
            <a:ext cx="8610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While crossing beam 2, beam 1 protons move from P`into O`. The proton-proton c.m. moves from O into O` with velocity c.sin</a:t>
            </a:r>
            <a:r>
              <a:rPr lang="en-US" altLang="en-US" sz="2400">
                <a:sym typeface="Symbol" panose="05050102010706020507" pitchFamily="18" charset="2"/>
              </a:rPr>
              <a:t></a:t>
            </a:r>
            <a:r>
              <a:rPr lang="en-US" altLang="en-US" sz="2400"/>
              <a:t>/2. The motion of the c.m. away from the projectile beam lowers the target density by the corresponding </a:t>
            </a:r>
            <a:r>
              <a:rPr lang="en-US" altLang="en-US" sz="2400">
                <a:sym typeface="Symbol" panose="05050102010706020507" pitchFamily="18" charset="2"/>
              </a:rPr>
              <a:t></a:t>
            </a:r>
            <a:r>
              <a:rPr lang="en-US" altLang="en-US" sz="2400" baseline="-25000">
                <a:sym typeface="Symbol" panose="05050102010706020507" pitchFamily="18" charset="2"/>
              </a:rPr>
              <a:t>cm</a:t>
            </a:r>
            <a:r>
              <a:rPr lang="en-US" altLang="en-US" sz="2400">
                <a:sym typeface="Symbol" panose="05050102010706020507" pitchFamily="18" charset="2"/>
              </a:rPr>
              <a:t> Lorentz factor.</a:t>
            </a:r>
            <a:endParaRPr lang="en-US" altLang="en-US" sz="2400"/>
          </a:p>
        </p:txBody>
      </p:sp>
      <p:pic>
        <p:nvPicPr>
          <p:cNvPr id="60421" name="Picture 4" descr="U:\giorgiob\Intersection of ISR beams.tif">
            <a:extLst>
              <a:ext uri="{FF2B5EF4-FFF2-40B4-BE49-F238E27FC236}">
                <a16:creationId xmlns:a16="http://schemas.microsoft.com/office/drawing/2014/main" id="{54509456-4E94-4944-AA3D-9696F65FB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65955"/>
            <a:ext cx="3723900" cy="355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0422" name="Object 2048">
            <a:extLst>
              <a:ext uri="{FF2B5EF4-FFF2-40B4-BE49-F238E27FC236}">
                <a16:creationId xmlns:a16="http://schemas.microsoft.com/office/drawing/2014/main" id="{50F182FF-A066-43C5-850C-02133653EAB8}"/>
              </a:ext>
            </a:extLst>
          </p:cNvPr>
          <p:cNvGraphicFramePr>
            <a:graphicFrameLocks noChangeAspect="1"/>
          </p:cNvGraphicFramePr>
          <p:nvPr/>
        </p:nvGraphicFramePr>
        <p:xfrm>
          <a:off x="5943601" y="1371601"/>
          <a:ext cx="4100513" cy="1370013"/>
        </p:xfrm>
        <a:graphic>
          <a:graphicData uri="http://schemas.openxmlformats.org/presentationml/2006/ole">
            <mc:AlternateContent xmlns:mc="http://schemas.openxmlformats.org/markup-compatibility/2006">
              <mc:Choice xmlns:v="urn:schemas-microsoft-com:vml" Requires="v">
                <p:oleObj spid="_x0000_s49159" name="Equation" r:id="rId4" imgW="2400300" imgH="800100" progId="Equation.3">
                  <p:embed/>
                </p:oleObj>
              </mc:Choice>
              <mc:Fallback>
                <p:oleObj name="Equation" r:id="rId4" imgW="2400300" imgH="800100" progId="Equation.3">
                  <p:embed/>
                  <p:pic>
                    <p:nvPicPr>
                      <p:cNvPr id="60422" name="Object 2048">
                        <a:extLst>
                          <a:ext uri="{FF2B5EF4-FFF2-40B4-BE49-F238E27FC236}">
                            <a16:creationId xmlns:a16="http://schemas.microsoft.com/office/drawing/2014/main" id="{50F182FF-A066-43C5-850C-02133653E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1" y="1371601"/>
                        <a:ext cx="4100513" cy="1370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5807138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a:extLst>
              <a:ext uri="{FF2B5EF4-FFF2-40B4-BE49-F238E27FC236}">
                <a16:creationId xmlns:a16="http://schemas.microsoft.com/office/drawing/2014/main" id="{32B5AB49-4EC8-460D-B039-DFA6189F6BD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F902153-4F04-4E46-814A-7671B4C935CA}" type="slidenum">
              <a:rPr lang="en-US" altLang="en-US" sz="1400"/>
              <a:pPr>
                <a:spcBef>
                  <a:spcPct val="0"/>
                </a:spcBef>
                <a:buFontTx/>
                <a:buNone/>
              </a:pPr>
              <a:t>48</a:t>
            </a:fld>
            <a:endParaRPr lang="en-US" altLang="en-US" sz="1400"/>
          </a:p>
        </p:txBody>
      </p:sp>
      <p:sp>
        <p:nvSpPr>
          <p:cNvPr id="61443" name="Rectangle 2">
            <a:extLst>
              <a:ext uri="{FF2B5EF4-FFF2-40B4-BE49-F238E27FC236}">
                <a16:creationId xmlns:a16="http://schemas.microsoft.com/office/drawing/2014/main" id="{85C10D8F-ACA6-4160-8FBF-5C291E285E5E}"/>
              </a:ext>
            </a:extLst>
          </p:cNvPr>
          <p:cNvSpPr>
            <a:spLocks noGrp="1" noChangeArrowheads="1"/>
          </p:cNvSpPr>
          <p:nvPr>
            <p:ph type="title"/>
          </p:nvPr>
        </p:nvSpPr>
        <p:spPr>
          <a:xfrm>
            <a:off x="2209800" y="228600"/>
            <a:ext cx="7772400" cy="914400"/>
          </a:xfrm>
          <a:ln>
            <a:solidFill>
              <a:srgbClr val="CC0000"/>
            </a:solidFill>
            <a:miter lim="800000"/>
            <a:headEnd/>
            <a:tailEnd/>
          </a:ln>
        </p:spPr>
        <p:txBody>
          <a:bodyPr/>
          <a:lstStyle/>
          <a:p>
            <a:pPr algn="ctr" eaLnBrk="1" hangingPunct="1"/>
            <a:r>
              <a:rPr lang="en-US" altLang="en-US" sz="2400" b="1" dirty="0">
                <a:solidFill>
                  <a:srgbClr val="CC0000"/>
                </a:solidFill>
              </a:rPr>
              <a:t>THE LUMINOSITY FORMULA, cont.1</a:t>
            </a:r>
          </a:p>
        </p:txBody>
      </p:sp>
      <p:sp>
        <p:nvSpPr>
          <p:cNvPr id="61444" name="Text Box 3">
            <a:extLst>
              <a:ext uri="{FF2B5EF4-FFF2-40B4-BE49-F238E27FC236}">
                <a16:creationId xmlns:a16="http://schemas.microsoft.com/office/drawing/2014/main" id="{664752E1-335D-4BCB-A7A9-0D7565E0A3DB}"/>
              </a:ext>
            </a:extLst>
          </p:cNvPr>
          <p:cNvSpPr txBox="1">
            <a:spLocks noChangeArrowheads="1"/>
          </p:cNvSpPr>
          <p:nvPr/>
        </p:nvSpPr>
        <p:spPr bwMode="auto">
          <a:xfrm>
            <a:off x="1828800" y="1143000"/>
            <a:ext cx="8458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We assume that the beam sections are identical, with width w and height h and with uniform volume densities n</a:t>
            </a:r>
            <a:r>
              <a:rPr lang="en-US" altLang="en-US" sz="2400" baseline="-25000"/>
              <a:t>1</a:t>
            </a:r>
            <a:r>
              <a:rPr lang="en-US" altLang="en-US" sz="2400"/>
              <a:t>, n</a:t>
            </a:r>
            <a:r>
              <a:rPr lang="en-US" altLang="en-US" sz="2400" baseline="-25000"/>
              <a:t>2</a:t>
            </a:r>
            <a:r>
              <a:rPr lang="en-US" altLang="en-US" sz="2400"/>
              <a:t>. The effective beam 2 width is l = w/sin(</a:t>
            </a:r>
            <a:r>
              <a:rPr lang="en-US" altLang="en-US" sz="2400">
                <a:sym typeface="Symbol" panose="05050102010706020507" pitchFamily="18" charset="2"/>
              </a:rPr>
              <a:t>/2),  since all targets along the PP’ path can be hit. All together the target density is seen as:</a:t>
            </a:r>
          </a:p>
          <a:p>
            <a:pPr eaLnBrk="1" hangingPunct="1">
              <a:spcBef>
                <a:spcPct val="0"/>
              </a:spcBef>
              <a:buFontTx/>
              <a:buNone/>
            </a:pPr>
            <a:endParaRPr lang="en-US" altLang="en-US" sz="2400">
              <a:sym typeface="Symbol" panose="05050102010706020507" pitchFamily="18" charset="2"/>
            </a:endParaRPr>
          </a:p>
          <a:p>
            <a:pPr eaLnBrk="1" hangingPunct="1">
              <a:spcBef>
                <a:spcPct val="0"/>
              </a:spcBef>
              <a:buFontTx/>
              <a:buNone/>
            </a:pPr>
            <a:endParaRPr lang="en-US" altLang="en-US" sz="2400">
              <a:sym typeface="Symbol" panose="05050102010706020507" pitchFamily="18" charset="2"/>
            </a:endParaRPr>
          </a:p>
          <a:p>
            <a:pPr eaLnBrk="1" hangingPunct="1">
              <a:spcBef>
                <a:spcPct val="0"/>
              </a:spcBef>
              <a:buFontTx/>
              <a:buNone/>
            </a:pPr>
            <a:endParaRPr lang="en-US" altLang="en-US" sz="2400">
              <a:sym typeface="Symbol" panose="05050102010706020507" pitchFamily="18" charset="2"/>
            </a:endParaRPr>
          </a:p>
          <a:p>
            <a:pPr eaLnBrk="1" hangingPunct="1">
              <a:spcBef>
                <a:spcPct val="0"/>
              </a:spcBef>
              <a:buFontTx/>
              <a:buNone/>
            </a:pPr>
            <a:r>
              <a:rPr lang="en-US" altLang="en-US" sz="2400">
                <a:sym typeface="Symbol" panose="05050102010706020507" pitchFamily="18" charset="2"/>
              </a:rPr>
              <a:t>The luminosity can be obtained by multiplying by the incident flux by n</a:t>
            </a:r>
            <a:r>
              <a:rPr lang="en-US" altLang="en-US" sz="2400" baseline="-25000">
                <a:sym typeface="Symbol" panose="05050102010706020507" pitchFamily="18" charset="2"/>
              </a:rPr>
              <a:t>1</a:t>
            </a:r>
            <a:r>
              <a:rPr lang="en-US" altLang="en-US" sz="2400">
                <a:sym typeface="Symbol" panose="05050102010706020507" pitchFamily="18" charset="2"/>
              </a:rPr>
              <a:t>hwc: </a:t>
            </a:r>
          </a:p>
        </p:txBody>
      </p:sp>
      <p:graphicFrame>
        <p:nvGraphicFramePr>
          <p:cNvPr id="61445" name="Object 2048">
            <a:extLst>
              <a:ext uri="{FF2B5EF4-FFF2-40B4-BE49-F238E27FC236}">
                <a16:creationId xmlns:a16="http://schemas.microsoft.com/office/drawing/2014/main" id="{3F45677A-BAE5-4627-B464-B2D27980C910}"/>
              </a:ext>
            </a:extLst>
          </p:cNvPr>
          <p:cNvGraphicFramePr>
            <a:graphicFrameLocks noChangeAspect="1"/>
          </p:cNvGraphicFramePr>
          <p:nvPr/>
        </p:nvGraphicFramePr>
        <p:xfrm>
          <a:off x="3581400" y="2667000"/>
          <a:ext cx="4038600" cy="1157288"/>
        </p:xfrm>
        <a:graphic>
          <a:graphicData uri="http://schemas.openxmlformats.org/presentationml/2006/ole">
            <mc:AlternateContent xmlns:mc="http://schemas.openxmlformats.org/markup-compatibility/2006">
              <mc:Choice xmlns:v="urn:schemas-microsoft-com:vml" Requires="v">
                <p:oleObj spid="_x0000_s50186" name="Equation" r:id="rId3" imgW="2171700" imgH="622300" progId="Equation.3">
                  <p:embed/>
                </p:oleObj>
              </mc:Choice>
              <mc:Fallback>
                <p:oleObj name="Equation" r:id="rId3" imgW="2171700" imgH="622300" progId="Equation.3">
                  <p:embed/>
                  <p:pic>
                    <p:nvPicPr>
                      <p:cNvPr id="61445" name="Object 2048">
                        <a:extLst>
                          <a:ext uri="{FF2B5EF4-FFF2-40B4-BE49-F238E27FC236}">
                            <a16:creationId xmlns:a16="http://schemas.microsoft.com/office/drawing/2014/main" id="{3F45677A-BAE5-4627-B464-B2D27980C9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667000"/>
                        <a:ext cx="4038600" cy="1157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46" name="Object 2049">
            <a:extLst>
              <a:ext uri="{FF2B5EF4-FFF2-40B4-BE49-F238E27FC236}">
                <a16:creationId xmlns:a16="http://schemas.microsoft.com/office/drawing/2014/main" id="{F1900B62-4596-4FC3-9764-552FE46A309C}"/>
              </a:ext>
            </a:extLst>
          </p:cNvPr>
          <p:cNvGraphicFramePr>
            <a:graphicFrameLocks noChangeAspect="1"/>
          </p:cNvGraphicFramePr>
          <p:nvPr/>
        </p:nvGraphicFramePr>
        <p:xfrm>
          <a:off x="2378075" y="4518026"/>
          <a:ext cx="6986588" cy="1046163"/>
        </p:xfrm>
        <a:graphic>
          <a:graphicData uri="http://schemas.openxmlformats.org/presentationml/2006/ole">
            <mc:AlternateContent xmlns:mc="http://schemas.openxmlformats.org/markup-compatibility/2006">
              <mc:Choice xmlns:v="urn:schemas-microsoft-com:vml" Requires="v">
                <p:oleObj spid="_x0000_s50187" name="Equation" r:id="rId5" imgW="3898900" imgH="584200" progId="Equation.3">
                  <p:embed/>
                </p:oleObj>
              </mc:Choice>
              <mc:Fallback>
                <p:oleObj name="Equation" r:id="rId5" imgW="3898900" imgH="584200" progId="Equation.3">
                  <p:embed/>
                  <p:pic>
                    <p:nvPicPr>
                      <p:cNvPr id="61446" name="Object 2049">
                        <a:extLst>
                          <a:ext uri="{FF2B5EF4-FFF2-40B4-BE49-F238E27FC236}">
                            <a16:creationId xmlns:a16="http://schemas.microsoft.com/office/drawing/2014/main" id="{F1900B62-4596-4FC3-9764-552FE46A30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8075" y="4518026"/>
                        <a:ext cx="6986588" cy="1046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447" name="Text Box 6">
            <a:extLst>
              <a:ext uri="{FF2B5EF4-FFF2-40B4-BE49-F238E27FC236}">
                <a16:creationId xmlns:a16="http://schemas.microsoft.com/office/drawing/2014/main" id="{E8671302-1EBB-472E-802D-AE94BCBA3D45}"/>
              </a:ext>
            </a:extLst>
          </p:cNvPr>
          <p:cNvSpPr txBox="1">
            <a:spLocks noChangeArrowheads="1"/>
          </p:cNvSpPr>
          <p:nvPr/>
        </p:nvSpPr>
        <p:spPr bwMode="auto">
          <a:xfrm>
            <a:off x="1828800" y="5670551"/>
            <a:ext cx="8153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where R = ISR radius, N</a:t>
            </a:r>
            <a:r>
              <a:rPr lang="en-US" altLang="en-US" sz="2400" baseline="-25000"/>
              <a:t>1,2 </a:t>
            </a:r>
            <a:r>
              <a:rPr lang="en-US" altLang="en-US" sz="2400"/>
              <a:t> = 2</a:t>
            </a:r>
            <a:r>
              <a:rPr lang="en-US" altLang="en-US" sz="2400">
                <a:sym typeface="Symbol" panose="05050102010706020507" pitchFamily="18" charset="2"/>
              </a:rPr>
              <a:t>Rhw</a:t>
            </a:r>
            <a:r>
              <a:rPr lang="en-US" altLang="en-US" sz="2400"/>
              <a:t>n</a:t>
            </a:r>
            <a:r>
              <a:rPr lang="en-US" altLang="en-US" sz="2400" baseline="-25000"/>
              <a:t>1,2 </a:t>
            </a:r>
            <a:r>
              <a:rPr lang="en-US" altLang="en-US" sz="2400"/>
              <a:t>= total number of beam protons, e = proton charge,  I</a:t>
            </a:r>
            <a:r>
              <a:rPr lang="en-US" altLang="en-US" sz="2400" baseline="-25000"/>
              <a:t>1,2</a:t>
            </a:r>
            <a:r>
              <a:rPr lang="en-US" altLang="en-US" sz="2400"/>
              <a:t> = en</a:t>
            </a:r>
            <a:r>
              <a:rPr lang="en-US" altLang="en-US" sz="2400" baseline="-25000"/>
              <a:t>1,2</a:t>
            </a:r>
            <a:r>
              <a:rPr lang="en-US" altLang="en-US" sz="2400"/>
              <a:t>hwc = beam currents.</a:t>
            </a:r>
          </a:p>
        </p:txBody>
      </p:sp>
    </p:spTree>
    <p:extLst>
      <p:ext uri="{BB962C8B-B14F-4D97-AF65-F5344CB8AC3E}">
        <p14:creationId xmlns:p14="http://schemas.microsoft.com/office/powerpoint/2010/main" val="27140046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4">
            <a:extLst>
              <a:ext uri="{FF2B5EF4-FFF2-40B4-BE49-F238E27FC236}">
                <a16:creationId xmlns:a16="http://schemas.microsoft.com/office/drawing/2014/main" id="{8508BC25-0220-488C-AEA9-EC4CBC1DA3D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932167C-0344-4FEE-9B06-E128D5387454}" type="slidenum">
              <a:rPr lang="en-US" altLang="en-US" sz="1400"/>
              <a:pPr>
                <a:spcBef>
                  <a:spcPct val="0"/>
                </a:spcBef>
                <a:buFontTx/>
                <a:buNone/>
              </a:pPr>
              <a:t>49</a:t>
            </a:fld>
            <a:endParaRPr lang="en-US" altLang="en-US" sz="1400"/>
          </a:p>
        </p:txBody>
      </p:sp>
      <p:sp>
        <p:nvSpPr>
          <p:cNvPr id="62467" name="Rectangle 2">
            <a:extLst>
              <a:ext uri="{FF2B5EF4-FFF2-40B4-BE49-F238E27FC236}">
                <a16:creationId xmlns:a16="http://schemas.microsoft.com/office/drawing/2014/main" id="{4732E8F7-B47D-4B15-BC4A-B82E34BF5556}"/>
              </a:ext>
            </a:extLst>
          </p:cNvPr>
          <p:cNvSpPr>
            <a:spLocks noGrp="1" noChangeArrowheads="1"/>
          </p:cNvSpPr>
          <p:nvPr>
            <p:ph type="title"/>
          </p:nvPr>
        </p:nvSpPr>
        <p:spPr>
          <a:xfrm>
            <a:off x="2133600" y="304800"/>
            <a:ext cx="7772400" cy="762000"/>
          </a:xfrm>
          <a:ln>
            <a:solidFill>
              <a:srgbClr val="CC0000"/>
            </a:solidFill>
            <a:miter lim="800000"/>
            <a:headEnd/>
            <a:tailEnd/>
          </a:ln>
        </p:spPr>
        <p:txBody>
          <a:bodyPr/>
          <a:lstStyle/>
          <a:p>
            <a:pPr algn="ctr" eaLnBrk="1" hangingPunct="1"/>
            <a:r>
              <a:rPr lang="en-US" altLang="en-US" sz="2400" b="1" dirty="0">
                <a:solidFill>
                  <a:srgbClr val="CC0000"/>
                </a:solidFill>
              </a:rPr>
              <a:t>THE LUMINOSITY FORMULA, cont.2</a:t>
            </a:r>
          </a:p>
        </p:txBody>
      </p:sp>
      <p:sp>
        <p:nvSpPr>
          <p:cNvPr id="62468" name="Text Box 3">
            <a:extLst>
              <a:ext uri="{FF2B5EF4-FFF2-40B4-BE49-F238E27FC236}">
                <a16:creationId xmlns:a16="http://schemas.microsoft.com/office/drawing/2014/main" id="{D53D9552-9AFF-4BA3-9123-AC5A4A668848}"/>
              </a:ext>
            </a:extLst>
          </p:cNvPr>
          <p:cNvSpPr txBox="1">
            <a:spLocks noChangeArrowheads="1"/>
          </p:cNvSpPr>
          <p:nvPr/>
        </p:nvSpPr>
        <p:spPr bwMode="auto">
          <a:xfrm>
            <a:off x="1905000" y="1066801"/>
            <a:ext cx="8229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 more realistic approach is to assume z-dependent (z=vertical coordinate) </a:t>
            </a:r>
            <a:r>
              <a:rPr lang="en-US" altLang="en-US" sz="2400">
                <a:sym typeface="Symbol" panose="05050102010706020507" pitchFamily="18" charset="2"/>
              </a:rPr>
              <a:t></a:t>
            </a:r>
            <a:r>
              <a:rPr lang="en-US" altLang="en-US" sz="2400" baseline="-25000">
                <a:sym typeface="Symbol" panose="05050102010706020507" pitchFamily="18" charset="2"/>
              </a:rPr>
              <a:t>1</a:t>
            </a:r>
            <a:r>
              <a:rPr lang="en-US" altLang="en-US" sz="2400">
                <a:sym typeface="Symbol" panose="05050102010706020507" pitchFamily="18" charset="2"/>
              </a:rPr>
              <a:t>(z),  </a:t>
            </a:r>
            <a:r>
              <a:rPr lang="en-US" altLang="en-US" sz="2400" baseline="-25000">
                <a:sym typeface="Symbol" panose="05050102010706020507" pitchFamily="18" charset="2"/>
              </a:rPr>
              <a:t>2</a:t>
            </a:r>
            <a:r>
              <a:rPr lang="en-US" altLang="en-US" sz="2400">
                <a:sym typeface="Symbol" panose="05050102010706020507" pitchFamily="18" charset="2"/>
              </a:rPr>
              <a:t>(z) densities in the beams, normalized as</a:t>
            </a:r>
          </a:p>
          <a:p>
            <a:pPr eaLnBrk="1" hangingPunct="1">
              <a:spcBef>
                <a:spcPct val="0"/>
              </a:spcBef>
              <a:buFontTx/>
              <a:buNone/>
            </a:pPr>
            <a:endParaRPr lang="en-US" altLang="en-US" sz="2400">
              <a:sym typeface="Symbol" panose="05050102010706020507" pitchFamily="18" charset="2"/>
            </a:endParaRPr>
          </a:p>
          <a:p>
            <a:pPr eaLnBrk="1" hangingPunct="1">
              <a:spcBef>
                <a:spcPct val="0"/>
              </a:spcBef>
              <a:buFontTx/>
              <a:buNone/>
            </a:pPr>
            <a:endParaRPr lang="en-US" altLang="en-US" sz="2400">
              <a:sym typeface="Symbol" panose="05050102010706020507" pitchFamily="18" charset="2"/>
            </a:endParaRPr>
          </a:p>
          <a:p>
            <a:pPr eaLnBrk="1" hangingPunct="1">
              <a:spcBef>
                <a:spcPct val="0"/>
              </a:spcBef>
              <a:buFontTx/>
              <a:buNone/>
            </a:pPr>
            <a:r>
              <a:rPr lang="en-US" altLang="en-US" sz="2400">
                <a:sym typeface="Symbol" panose="05050102010706020507" pitchFamily="18" charset="2"/>
              </a:rPr>
              <a:t>The previously derived luminosity formula will still be valid for infinitesimally thin beams of width dz, with contribution dL ~ (</a:t>
            </a:r>
            <a:r>
              <a:rPr lang="en-US" altLang="en-US" sz="2400" baseline="-25000">
                <a:sym typeface="Symbol" panose="05050102010706020507" pitchFamily="18" charset="2"/>
              </a:rPr>
              <a:t>1</a:t>
            </a:r>
            <a:r>
              <a:rPr lang="en-US" altLang="en-US" sz="2400">
                <a:sym typeface="Symbol" panose="05050102010706020507" pitchFamily="18" charset="2"/>
              </a:rPr>
              <a:t>dz)(</a:t>
            </a:r>
            <a:r>
              <a:rPr lang="en-US" altLang="en-US" sz="2400" baseline="-25000">
                <a:sym typeface="Symbol" panose="05050102010706020507" pitchFamily="18" charset="2"/>
              </a:rPr>
              <a:t>2</a:t>
            </a:r>
            <a:r>
              <a:rPr lang="en-US" altLang="en-US" sz="2400">
                <a:sym typeface="Symbol" panose="05050102010706020507" pitchFamily="18" charset="2"/>
              </a:rPr>
              <a:t>dz)(1/dz). The full luminosity will be obtained by integrating over z:</a:t>
            </a:r>
          </a:p>
          <a:p>
            <a:pPr eaLnBrk="1" hangingPunct="1">
              <a:spcBef>
                <a:spcPct val="0"/>
              </a:spcBef>
              <a:buFontTx/>
              <a:buNone/>
            </a:pPr>
            <a:endParaRPr lang="en-US" altLang="en-US" sz="2400">
              <a:sym typeface="Symbol" panose="05050102010706020507" pitchFamily="18" charset="2"/>
            </a:endParaRPr>
          </a:p>
          <a:p>
            <a:pPr eaLnBrk="1" hangingPunct="1">
              <a:spcBef>
                <a:spcPct val="0"/>
              </a:spcBef>
              <a:buFontTx/>
              <a:buNone/>
            </a:pPr>
            <a:endParaRPr lang="en-US" altLang="en-US" sz="2400">
              <a:sym typeface="Symbol" panose="05050102010706020507" pitchFamily="18" charset="2"/>
            </a:endParaRPr>
          </a:p>
          <a:p>
            <a:pPr eaLnBrk="1" hangingPunct="1">
              <a:spcBef>
                <a:spcPct val="0"/>
              </a:spcBef>
              <a:buFontTx/>
              <a:buNone/>
            </a:pPr>
            <a:r>
              <a:rPr lang="en-US" altLang="en-US" sz="2400">
                <a:sym typeface="Symbol" panose="05050102010706020507" pitchFamily="18" charset="2"/>
              </a:rPr>
              <a:t>If the (z) distributions are normalized to 1 to express only beam shapes one gets:</a:t>
            </a:r>
          </a:p>
        </p:txBody>
      </p:sp>
      <p:graphicFrame>
        <p:nvGraphicFramePr>
          <p:cNvPr id="62469" name="Object 2048">
            <a:extLst>
              <a:ext uri="{FF2B5EF4-FFF2-40B4-BE49-F238E27FC236}">
                <a16:creationId xmlns:a16="http://schemas.microsoft.com/office/drawing/2014/main" id="{73EDE999-B852-44F2-8EC4-4E1CBE816729}"/>
              </a:ext>
            </a:extLst>
          </p:cNvPr>
          <p:cNvGraphicFramePr>
            <a:graphicFrameLocks noChangeAspect="1"/>
          </p:cNvGraphicFramePr>
          <p:nvPr/>
        </p:nvGraphicFramePr>
        <p:xfrm>
          <a:off x="3962400" y="1935163"/>
          <a:ext cx="4191000" cy="546100"/>
        </p:xfrm>
        <a:graphic>
          <a:graphicData uri="http://schemas.openxmlformats.org/presentationml/2006/ole">
            <mc:AlternateContent xmlns:mc="http://schemas.openxmlformats.org/markup-compatibility/2006">
              <mc:Choice xmlns:v="urn:schemas-microsoft-com:vml" Requires="v">
                <p:oleObj spid="_x0000_s51214" name="Equation" r:id="rId3" imgW="2146300" imgH="279400" progId="Equation.3">
                  <p:embed/>
                </p:oleObj>
              </mc:Choice>
              <mc:Fallback>
                <p:oleObj name="Equation" r:id="rId3" imgW="2146300" imgH="279400" progId="Equation.3">
                  <p:embed/>
                  <p:pic>
                    <p:nvPicPr>
                      <p:cNvPr id="62469" name="Object 2048">
                        <a:extLst>
                          <a:ext uri="{FF2B5EF4-FFF2-40B4-BE49-F238E27FC236}">
                            <a16:creationId xmlns:a16="http://schemas.microsoft.com/office/drawing/2014/main" id="{73EDE999-B852-44F2-8EC4-4E1CBE8167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935163"/>
                        <a:ext cx="419100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2470" name="Object 2049">
            <a:extLst>
              <a:ext uri="{FF2B5EF4-FFF2-40B4-BE49-F238E27FC236}">
                <a16:creationId xmlns:a16="http://schemas.microsoft.com/office/drawing/2014/main" id="{61DD5BC6-54E5-4E23-B259-9843A5E0DE11}"/>
              </a:ext>
            </a:extLst>
          </p:cNvPr>
          <p:cNvGraphicFramePr>
            <a:graphicFrameLocks noChangeAspect="1"/>
          </p:cNvGraphicFramePr>
          <p:nvPr/>
        </p:nvGraphicFramePr>
        <p:xfrm>
          <a:off x="4419600" y="3733801"/>
          <a:ext cx="3048000" cy="1190625"/>
        </p:xfrm>
        <a:graphic>
          <a:graphicData uri="http://schemas.openxmlformats.org/presentationml/2006/ole">
            <mc:AlternateContent xmlns:mc="http://schemas.openxmlformats.org/markup-compatibility/2006">
              <mc:Choice xmlns:v="urn:schemas-microsoft-com:vml" Requires="v">
                <p:oleObj spid="_x0000_s51215" name="Equation" r:id="rId5" imgW="1689100" imgH="660400" progId="Equation.3">
                  <p:embed/>
                </p:oleObj>
              </mc:Choice>
              <mc:Fallback>
                <p:oleObj name="Equation" r:id="rId5" imgW="1689100" imgH="660400" progId="Equation.3">
                  <p:embed/>
                  <p:pic>
                    <p:nvPicPr>
                      <p:cNvPr id="62470" name="Object 2049">
                        <a:extLst>
                          <a:ext uri="{FF2B5EF4-FFF2-40B4-BE49-F238E27FC236}">
                            <a16:creationId xmlns:a16="http://schemas.microsoft.com/office/drawing/2014/main" id="{61DD5BC6-54E5-4E23-B259-9843A5E0DE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733801"/>
                        <a:ext cx="30480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2471" name="Object 2050">
            <a:extLst>
              <a:ext uri="{FF2B5EF4-FFF2-40B4-BE49-F238E27FC236}">
                <a16:creationId xmlns:a16="http://schemas.microsoft.com/office/drawing/2014/main" id="{EF9FBB18-65C9-44CE-981B-FD539EE608E5}"/>
              </a:ext>
            </a:extLst>
          </p:cNvPr>
          <p:cNvGraphicFramePr>
            <a:graphicFrameLocks noChangeAspect="1"/>
          </p:cNvGraphicFramePr>
          <p:nvPr/>
        </p:nvGraphicFramePr>
        <p:xfrm>
          <a:off x="4343401" y="5257801"/>
          <a:ext cx="3013075" cy="1127125"/>
        </p:xfrm>
        <a:graphic>
          <a:graphicData uri="http://schemas.openxmlformats.org/presentationml/2006/ole">
            <mc:AlternateContent xmlns:mc="http://schemas.openxmlformats.org/markup-compatibility/2006">
              <mc:Choice xmlns:v="urn:schemas-microsoft-com:vml" Requires="v">
                <p:oleObj spid="_x0000_s51216" name="Equation" r:id="rId7" imgW="1765300" imgH="660400" progId="Equation.3">
                  <p:embed/>
                </p:oleObj>
              </mc:Choice>
              <mc:Fallback>
                <p:oleObj name="Equation" r:id="rId7" imgW="1765300" imgH="660400" progId="Equation.3">
                  <p:embed/>
                  <p:pic>
                    <p:nvPicPr>
                      <p:cNvPr id="62471" name="Object 2050">
                        <a:extLst>
                          <a:ext uri="{FF2B5EF4-FFF2-40B4-BE49-F238E27FC236}">
                            <a16:creationId xmlns:a16="http://schemas.microsoft.com/office/drawing/2014/main" id="{EF9FBB18-65C9-44CE-981B-FD539EE608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1" y="5257801"/>
                        <a:ext cx="3013075" cy="1127125"/>
                      </a:xfrm>
                      <a:prstGeom prst="rect">
                        <a:avLst/>
                      </a:prstGeom>
                      <a:noFill/>
                      <a:ln w="9525">
                        <a:solidFill>
                          <a:srgbClr val="FF33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19487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AD3D04F9-A883-4A01-82FB-FFDA02B6490F}"/>
              </a:ext>
            </a:extLst>
          </p:cNvPr>
          <p:cNvSpPr>
            <a:spLocks noGrp="1"/>
          </p:cNvSpPr>
          <p:nvPr>
            <p:ph type="sldNum" sz="quarter" idx="12"/>
          </p:nvPr>
        </p:nvSpPr>
        <p:spPr/>
        <p:txBody>
          <a:bodyPr/>
          <a:lstStyle/>
          <a:p>
            <a:fld id="{CCBFAD4D-42CA-4C06-AED7-8574FC155115}" type="slidenum">
              <a:rPr lang="it-IT" altLang="en-US"/>
              <a:pPr/>
              <a:t>5</a:t>
            </a:fld>
            <a:endParaRPr lang="it-IT" altLang="en-US"/>
          </a:p>
        </p:txBody>
      </p:sp>
      <p:sp>
        <p:nvSpPr>
          <p:cNvPr id="215042" name="Rectangle 2">
            <a:extLst>
              <a:ext uri="{FF2B5EF4-FFF2-40B4-BE49-F238E27FC236}">
                <a16:creationId xmlns:a16="http://schemas.microsoft.com/office/drawing/2014/main" id="{D5782C25-9D9B-4238-B286-86486C47D454}"/>
              </a:ext>
            </a:extLst>
          </p:cNvPr>
          <p:cNvSpPr>
            <a:spLocks noGrp="1" noChangeArrowheads="1"/>
          </p:cNvSpPr>
          <p:nvPr>
            <p:ph type="title"/>
          </p:nvPr>
        </p:nvSpPr>
        <p:spPr>
          <a:ln>
            <a:solidFill>
              <a:srgbClr val="CC0000"/>
            </a:solidFill>
            <a:miter lim="800000"/>
            <a:headEnd/>
            <a:tailEnd/>
          </a:ln>
        </p:spPr>
        <p:txBody>
          <a:bodyPr>
            <a:normAutofit/>
          </a:bodyPr>
          <a:lstStyle/>
          <a:p>
            <a:pPr algn="ctr"/>
            <a:r>
              <a:rPr lang="en-US" altLang="en-US" sz="3200" b="1" dirty="0">
                <a:solidFill>
                  <a:srgbClr val="CC0000"/>
                </a:solidFill>
              </a:rPr>
              <a:t>An ISR intersection </a:t>
            </a:r>
          </a:p>
        </p:txBody>
      </p:sp>
      <p:pic>
        <p:nvPicPr>
          <p:cNvPr id="215043" name="Picture 3" descr="the ISR, 010131">
            <a:extLst>
              <a:ext uri="{FF2B5EF4-FFF2-40B4-BE49-F238E27FC236}">
                <a16:creationId xmlns:a16="http://schemas.microsoft.com/office/drawing/2014/main" id="{E9ED11FA-5574-453E-8EF8-846F7AC43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8287" y="1966913"/>
            <a:ext cx="5719763"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19867AFA-279D-4ECE-94C4-1B40E58EB091}"/>
              </a:ext>
            </a:extLst>
          </p:cNvPr>
          <p:cNvSpPr>
            <a:spLocks noGrp="1"/>
          </p:cNvSpPr>
          <p:nvPr>
            <p:ph type="dt" sz="half" idx="10"/>
          </p:nvPr>
        </p:nvSpPr>
        <p:spPr/>
        <p:txBody>
          <a:bodyPr/>
          <a:lstStyle/>
          <a:p>
            <a:fld id="{2A6AE639-561C-4E0E-B19C-F535FB6D94DA}" type="datetime1">
              <a:rPr lang="en-US" smtClean="0"/>
              <a:t>10/18/2018</a:t>
            </a:fld>
            <a:endParaRPr lang="en-US"/>
          </a:p>
        </p:txBody>
      </p:sp>
      <p:sp>
        <p:nvSpPr>
          <p:cNvPr id="3" name="Footer Placeholder 2">
            <a:extLst>
              <a:ext uri="{FF2B5EF4-FFF2-40B4-BE49-F238E27FC236}">
                <a16:creationId xmlns:a16="http://schemas.microsoft.com/office/drawing/2014/main" id="{50C3EFA0-666A-416E-B1D6-B9948E919763}"/>
              </a:ext>
            </a:extLst>
          </p:cNvPr>
          <p:cNvSpPr>
            <a:spLocks noGrp="1"/>
          </p:cNvSpPr>
          <p:nvPr>
            <p:ph type="ftr" sz="quarter" idx="11"/>
          </p:nvPr>
        </p:nvSpPr>
        <p:spPr/>
        <p:txBody>
          <a:bodyPr/>
          <a:lstStyle/>
          <a:p>
            <a:r>
              <a:rPr lang="en-US"/>
              <a:t>Dan Green ceremony, 2018</a:t>
            </a:r>
          </a:p>
        </p:txBody>
      </p:sp>
    </p:spTree>
    <p:extLst>
      <p:ext uri="{BB962C8B-B14F-4D97-AF65-F5344CB8AC3E}">
        <p14:creationId xmlns:p14="http://schemas.microsoft.com/office/powerpoint/2010/main" val="1015309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4">
            <a:extLst>
              <a:ext uri="{FF2B5EF4-FFF2-40B4-BE49-F238E27FC236}">
                <a16:creationId xmlns:a16="http://schemas.microsoft.com/office/drawing/2014/main" id="{7DF58537-8CE1-4D08-B6BF-BAB0E3947E7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E5543B0-7FFA-44FC-B1A4-2DF55475CC6D}" type="slidenum">
              <a:rPr lang="en-US" altLang="en-US" sz="1400"/>
              <a:pPr>
                <a:spcBef>
                  <a:spcPct val="0"/>
                </a:spcBef>
                <a:buFontTx/>
                <a:buNone/>
              </a:pPr>
              <a:t>50</a:t>
            </a:fld>
            <a:endParaRPr lang="en-US" altLang="en-US" sz="1400"/>
          </a:p>
        </p:txBody>
      </p:sp>
      <p:sp>
        <p:nvSpPr>
          <p:cNvPr id="63491" name="Rectangle 2">
            <a:extLst>
              <a:ext uri="{FF2B5EF4-FFF2-40B4-BE49-F238E27FC236}">
                <a16:creationId xmlns:a16="http://schemas.microsoft.com/office/drawing/2014/main" id="{182F7639-7D0E-41A4-B90F-12CD769D45E6}"/>
              </a:ext>
            </a:extLst>
          </p:cNvPr>
          <p:cNvSpPr>
            <a:spLocks noGrp="1" noChangeArrowheads="1"/>
          </p:cNvSpPr>
          <p:nvPr>
            <p:ph type="title"/>
          </p:nvPr>
        </p:nvSpPr>
        <p:spPr>
          <a:xfrm>
            <a:off x="2057400" y="152400"/>
            <a:ext cx="8153400" cy="1143000"/>
          </a:xfrm>
          <a:ln>
            <a:solidFill>
              <a:srgbClr val="CC0000"/>
            </a:solidFill>
            <a:miter lim="800000"/>
            <a:headEnd/>
            <a:tailEnd/>
          </a:ln>
        </p:spPr>
        <p:txBody>
          <a:bodyPr/>
          <a:lstStyle/>
          <a:p>
            <a:pPr algn="ctr" eaLnBrk="1" hangingPunct="1"/>
            <a:r>
              <a:rPr lang="en-US" altLang="en-US" sz="2400" b="1" dirty="0">
                <a:solidFill>
                  <a:srgbClr val="CC0000"/>
                </a:solidFill>
              </a:rPr>
              <a:t>EFFECTIVE HEIGHT OF THE INTERACTION REGION</a:t>
            </a:r>
          </a:p>
        </p:txBody>
      </p:sp>
      <p:sp>
        <p:nvSpPr>
          <p:cNvPr id="63492" name="Text Box 3">
            <a:extLst>
              <a:ext uri="{FF2B5EF4-FFF2-40B4-BE49-F238E27FC236}">
                <a16:creationId xmlns:a16="http://schemas.microsoft.com/office/drawing/2014/main" id="{2CF8D0F5-9C5C-4E73-B4D3-6BC72B1D945C}"/>
              </a:ext>
            </a:extLst>
          </p:cNvPr>
          <p:cNvSpPr txBox="1">
            <a:spLocks noChangeArrowheads="1"/>
          </p:cNvSpPr>
          <p:nvPr/>
        </p:nvSpPr>
        <p:spPr bwMode="auto">
          <a:xfrm>
            <a:off x="1752601" y="1524000"/>
            <a:ext cx="84740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In a measurement of the vertical beam density the normalization of </a:t>
            </a:r>
            <a:r>
              <a:rPr lang="en-US" altLang="en-US" sz="2400">
                <a:sym typeface="Symbol" panose="05050102010706020507" pitchFamily="18" charset="2"/>
              </a:rPr>
              <a:t></a:t>
            </a:r>
            <a:r>
              <a:rPr lang="en-US" altLang="en-US" sz="2400" baseline="-25000">
                <a:sym typeface="Symbol" panose="05050102010706020507" pitchFamily="18" charset="2"/>
              </a:rPr>
              <a:t>1</a:t>
            </a:r>
            <a:r>
              <a:rPr lang="en-US" altLang="en-US" sz="2400">
                <a:sym typeface="Symbol" panose="05050102010706020507" pitchFamily="18" charset="2"/>
              </a:rPr>
              <a:t>, </a:t>
            </a:r>
            <a:r>
              <a:rPr lang="en-US" altLang="en-US" sz="2400" baseline="-25000">
                <a:sym typeface="Symbol" panose="05050102010706020507" pitchFamily="18" charset="2"/>
              </a:rPr>
              <a:t>2</a:t>
            </a:r>
            <a:r>
              <a:rPr lang="en-US" altLang="en-US" sz="2400">
                <a:sym typeface="Symbol" panose="05050102010706020507" pitchFamily="18" charset="2"/>
              </a:rPr>
              <a:t> will depend on what is measured. However, the correct normalization is restored by computing </a:t>
            </a:r>
          </a:p>
          <a:p>
            <a:pPr eaLnBrk="1" hangingPunct="1">
              <a:spcBef>
                <a:spcPct val="0"/>
              </a:spcBef>
              <a:buFontTx/>
              <a:buNone/>
            </a:pPr>
            <a:endParaRPr lang="en-US" altLang="en-US" sz="2400">
              <a:sym typeface="Symbol" panose="05050102010706020507" pitchFamily="18" charset="2"/>
            </a:endParaRPr>
          </a:p>
          <a:p>
            <a:pPr eaLnBrk="1" hangingPunct="1">
              <a:spcBef>
                <a:spcPct val="0"/>
              </a:spcBef>
              <a:buFontTx/>
              <a:buNone/>
            </a:pPr>
            <a:endParaRPr lang="en-US" altLang="en-US" sz="2400">
              <a:sym typeface="Symbol" panose="05050102010706020507" pitchFamily="18" charset="2"/>
            </a:endParaRPr>
          </a:p>
          <a:p>
            <a:pPr eaLnBrk="1" hangingPunct="1">
              <a:spcBef>
                <a:spcPct val="0"/>
              </a:spcBef>
              <a:buFontTx/>
              <a:buNone/>
            </a:pPr>
            <a:endParaRPr lang="en-US" altLang="en-US" sz="2400">
              <a:sym typeface="Symbol" panose="05050102010706020507" pitchFamily="18" charset="2"/>
            </a:endParaRPr>
          </a:p>
          <a:p>
            <a:pPr eaLnBrk="1" hangingPunct="1">
              <a:spcBef>
                <a:spcPct val="0"/>
              </a:spcBef>
              <a:buFontTx/>
              <a:buNone/>
            </a:pPr>
            <a:r>
              <a:rPr lang="en-US" altLang="en-US" sz="2400">
                <a:sym typeface="Symbol" panose="05050102010706020507" pitchFamily="18" charset="2"/>
              </a:rPr>
              <a:t>This parameter has the dimensions of an inverse length. The parameter h</a:t>
            </a:r>
            <a:r>
              <a:rPr lang="en-US" altLang="en-US" sz="2400" baseline="-25000">
                <a:sym typeface="Symbol" panose="05050102010706020507" pitchFamily="18" charset="2"/>
              </a:rPr>
              <a:t>eff </a:t>
            </a:r>
            <a:r>
              <a:rPr lang="en-US" altLang="en-US" sz="2400">
                <a:sym typeface="Symbol" panose="05050102010706020507" pitchFamily="18" charset="2"/>
              </a:rPr>
              <a:t> has the significance of the effective height of the beam-beam overlap. The smaller h</a:t>
            </a:r>
            <a:r>
              <a:rPr lang="en-US" altLang="en-US" sz="2400" baseline="-25000">
                <a:sym typeface="Symbol" panose="05050102010706020507" pitchFamily="18" charset="2"/>
              </a:rPr>
              <a:t>eff </a:t>
            </a:r>
            <a:r>
              <a:rPr lang="en-US" altLang="en-US" sz="2400">
                <a:sym typeface="Symbol" panose="05050102010706020507" pitchFamily="18" charset="2"/>
              </a:rPr>
              <a:t> is the more precise is the beam-beam vertical tuning and the higher is the luminosity.</a:t>
            </a:r>
            <a:endParaRPr lang="en-US" altLang="en-US" sz="2400" baseline="-25000">
              <a:sym typeface="Symbol" panose="05050102010706020507" pitchFamily="18" charset="2"/>
            </a:endParaRPr>
          </a:p>
        </p:txBody>
      </p:sp>
      <p:graphicFrame>
        <p:nvGraphicFramePr>
          <p:cNvPr id="63493" name="Object 2048">
            <a:extLst>
              <a:ext uri="{FF2B5EF4-FFF2-40B4-BE49-F238E27FC236}">
                <a16:creationId xmlns:a16="http://schemas.microsoft.com/office/drawing/2014/main" id="{A17AF807-4B42-4D95-BB4B-FEF148139FF8}"/>
              </a:ext>
            </a:extLst>
          </p:cNvPr>
          <p:cNvGraphicFramePr>
            <a:graphicFrameLocks noChangeAspect="1"/>
          </p:cNvGraphicFramePr>
          <p:nvPr/>
        </p:nvGraphicFramePr>
        <p:xfrm>
          <a:off x="4419600" y="2743200"/>
          <a:ext cx="2540000" cy="901700"/>
        </p:xfrm>
        <a:graphic>
          <a:graphicData uri="http://schemas.openxmlformats.org/presentationml/2006/ole">
            <mc:AlternateContent xmlns:mc="http://schemas.openxmlformats.org/markup-compatibility/2006">
              <mc:Choice xmlns:v="urn:schemas-microsoft-com:vml" Requires="v">
                <p:oleObj spid="_x0000_s52230" name="Equation" r:id="rId3" imgW="1574800" imgH="558800" progId="Equation.3">
                  <p:embed/>
                </p:oleObj>
              </mc:Choice>
              <mc:Fallback>
                <p:oleObj name="Equation" r:id="rId3" imgW="1574800" imgH="558800" progId="Equation.3">
                  <p:embed/>
                  <p:pic>
                    <p:nvPicPr>
                      <p:cNvPr id="63493" name="Object 2048">
                        <a:extLst>
                          <a:ext uri="{FF2B5EF4-FFF2-40B4-BE49-F238E27FC236}">
                            <a16:creationId xmlns:a16="http://schemas.microsoft.com/office/drawing/2014/main" id="{A17AF807-4B42-4D95-BB4B-FEF148139F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743200"/>
                        <a:ext cx="2540000" cy="90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4579333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4">
            <a:extLst>
              <a:ext uri="{FF2B5EF4-FFF2-40B4-BE49-F238E27FC236}">
                <a16:creationId xmlns:a16="http://schemas.microsoft.com/office/drawing/2014/main" id="{5D27F0C1-5704-4219-94CE-29C488362C0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AF86473-B0AC-4C64-B396-1169490F95D9}" type="slidenum">
              <a:rPr lang="en-US" altLang="en-US">
                <a:solidFill>
                  <a:srgbClr val="898989"/>
                </a:solidFill>
                <a:latin typeface="Calibri" panose="020F0502020204030204" pitchFamily="34" charset="0"/>
              </a:rPr>
              <a:pPr eaLnBrk="1" hangingPunct="1"/>
              <a:t>51</a:t>
            </a:fld>
            <a:endParaRPr lang="en-US" altLang="en-US">
              <a:solidFill>
                <a:srgbClr val="898989"/>
              </a:solidFill>
              <a:latin typeface="Calibri" panose="020F0502020204030204" pitchFamily="34" charset="0"/>
            </a:endParaRPr>
          </a:p>
        </p:txBody>
      </p:sp>
      <p:sp>
        <p:nvSpPr>
          <p:cNvPr id="52227" name="Rectangle 2">
            <a:extLst>
              <a:ext uri="{FF2B5EF4-FFF2-40B4-BE49-F238E27FC236}">
                <a16:creationId xmlns:a16="http://schemas.microsoft.com/office/drawing/2014/main" id="{1D08009A-347B-462F-8BA2-24C6E1F5E145}"/>
              </a:ext>
            </a:extLst>
          </p:cNvPr>
          <p:cNvSpPr>
            <a:spLocks noGrp="1" noChangeArrowheads="1"/>
          </p:cNvSpPr>
          <p:nvPr>
            <p:ph type="title"/>
          </p:nvPr>
        </p:nvSpPr>
        <p:spPr>
          <a:xfrm>
            <a:off x="2133600" y="228600"/>
            <a:ext cx="7772400" cy="838200"/>
          </a:xfrm>
          <a:ln>
            <a:solidFill>
              <a:srgbClr val="CC0000"/>
            </a:solidFill>
            <a:miter lim="800000"/>
            <a:headEnd/>
            <a:tailEnd/>
          </a:ln>
        </p:spPr>
        <p:txBody>
          <a:bodyPr/>
          <a:lstStyle/>
          <a:p>
            <a:pPr eaLnBrk="1" hangingPunct="1"/>
            <a:r>
              <a:rPr lang="en-US" altLang="en-US" sz="2400" b="1" dirty="0">
                <a:solidFill>
                  <a:srgbClr val="CC0000"/>
                </a:solidFill>
              </a:rPr>
              <a:t>                                     HOW TO MEASURE </a:t>
            </a:r>
            <a:r>
              <a:rPr lang="en-US" altLang="en-US" sz="2400" b="1" dirty="0">
                <a:solidFill>
                  <a:srgbClr val="C00000"/>
                </a:solidFill>
              </a:rPr>
              <a:t> </a:t>
            </a:r>
            <a:r>
              <a:rPr lang="en-US" altLang="en-US" sz="2400" b="1" dirty="0" err="1">
                <a:solidFill>
                  <a:srgbClr val="C00000"/>
                </a:solidFill>
              </a:rPr>
              <a:t>h</a:t>
            </a:r>
            <a:r>
              <a:rPr lang="en-US" altLang="en-US" sz="2400" b="1" baseline="-25000" dirty="0" err="1">
                <a:solidFill>
                  <a:srgbClr val="C00000"/>
                </a:solidFill>
              </a:rPr>
              <a:t>eff</a:t>
            </a:r>
            <a:endParaRPr lang="en-US" altLang="en-US" sz="2400" b="1" dirty="0">
              <a:solidFill>
                <a:srgbClr val="CC0000"/>
              </a:solidFill>
            </a:endParaRPr>
          </a:p>
        </p:txBody>
      </p:sp>
      <p:sp>
        <p:nvSpPr>
          <p:cNvPr id="52228" name="Text Box 4">
            <a:extLst>
              <a:ext uri="{FF2B5EF4-FFF2-40B4-BE49-F238E27FC236}">
                <a16:creationId xmlns:a16="http://schemas.microsoft.com/office/drawing/2014/main" id="{D3706DF0-B97F-4156-BC47-9BE3768665AF}"/>
              </a:ext>
            </a:extLst>
          </p:cNvPr>
          <p:cNvSpPr txBox="1">
            <a:spLocks noChangeArrowheads="1"/>
          </p:cNvSpPr>
          <p:nvPr/>
        </p:nvSpPr>
        <p:spPr bwMode="auto">
          <a:xfrm>
            <a:off x="1248229" y="1066801"/>
            <a:ext cx="9419771"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Calibri" panose="020F0502020204030204" pitchFamily="34" charset="0"/>
              </a:rPr>
              <a:t>          </a:t>
            </a:r>
          </a:p>
          <a:p>
            <a:pPr eaLnBrk="1" hangingPunct="1"/>
            <a:r>
              <a:rPr lang="en-US" altLang="en-US" sz="2400" dirty="0">
                <a:latin typeface="Calibri" panose="020F0502020204030204" pitchFamily="34" charset="0"/>
              </a:rPr>
              <a:t>In the early ISR times </a:t>
            </a:r>
            <a:r>
              <a:rPr lang="en-US" altLang="en-US" sz="2400" dirty="0" err="1">
                <a:latin typeface="Calibri" panose="020F0502020204030204" pitchFamily="34" charset="0"/>
              </a:rPr>
              <a:t>h</a:t>
            </a:r>
            <a:r>
              <a:rPr lang="en-US" altLang="en-US" sz="2400" baseline="-25000" dirty="0" err="1">
                <a:latin typeface="Calibri" panose="020F0502020204030204" pitchFamily="34" charset="0"/>
              </a:rPr>
              <a:t>eff</a:t>
            </a:r>
            <a:r>
              <a:rPr lang="en-US" altLang="en-US" sz="2400" baseline="-25000" dirty="0">
                <a:latin typeface="Calibri" panose="020F0502020204030204" pitchFamily="34" charset="0"/>
              </a:rPr>
              <a:t> </a:t>
            </a:r>
            <a:r>
              <a:rPr lang="en-US" altLang="en-US" sz="2400" dirty="0">
                <a:latin typeface="Calibri" panose="020F0502020204030204" pitchFamily="34" charset="0"/>
              </a:rPr>
              <a:t> L was measured in a number of ways:</a:t>
            </a:r>
          </a:p>
          <a:p>
            <a:pPr eaLnBrk="1" hangingPunct="1"/>
            <a:endParaRPr lang="en-US" altLang="en-US" sz="2400" dirty="0">
              <a:latin typeface="Calibri" panose="020F0502020204030204" pitchFamily="34" charset="0"/>
            </a:endParaRPr>
          </a:p>
          <a:p>
            <a:pPr eaLnBrk="1" hangingPunct="1">
              <a:buFontTx/>
              <a:buAutoNum type="arabicParenR"/>
            </a:pPr>
            <a:r>
              <a:rPr lang="en-US" altLang="en-US" sz="2400" dirty="0">
                <a:latin typeface="Calibri" panose="020F0502020204030204" pitchFamily="34" charset="0"/>
              </a:rPr>
              <a:t>By displacing vertically  the beams relative to each other and measuring the z-dependence of beam-beam interaction rate; </a:t>
            </a:r>
          </a:p>
          <a:p>
            <a:pPr eaLnBrk="1" hangingPunct="1">
              <a:buFontTx/>
              <a:buAutoNum type="arabicParenR"/>
            </a:pPr>
            <a:r>
              <a:rPr lang="en-US" altLang="en-US" sz="2400" dirty="0">
                <a:latin typeface="Calibri" panose="020F0502020204030204" pitchFamily="34" charset="0"/>
              </a:rPr>
              <a:t>By sweeping a thin wire vertically across the beams and measuring the beam-wire rate;</a:t>
            </a:r>
          </a:p>
          <a:p>
            <a:pPr eaLnBrk="1" hangingPunct="1">
              <a:buFontTx/>
              <a:buAutoNum type="arabicParenR"/>
            </a:pPr>
            <a:r>
              <a:rPr lang="en-US" altLang="en-US" sz="2400" dirty="0">
                <a:latin typeface="Calibri" panose="020F0502020204030204" pitchFamily="34" charset="0"/>
              </a:rPr>
              <a:t>By measuring the z-dependence of single beam interaction rates close to the intersection on the residual gas in the pipe.</a:t>
            </a:r>
          </a:p>
          <a:p>
            <a:pPr eaLnBrk="1" hangingPunct="1">
              <a:buFontTx/>
              <a:buAutoNum type="arabicParenR"/>
            </a:pPr>
            <a:endParaRPr lang="en-US" altLang="en-US" dirty="0">
              <a:latin typeface="Calibri" panose="020F0502020204030204" pitchFamily="34" charset="0"/>
            </a:endParaRPr>
          </a:p>
          <a:p>
            <a:pPr eaLnBrk="1" hangingPunct="1"/>
            <a:r>
              <a:rPr lang="en-US" altLang="en-US" sz="2400" dirty="0">
                <a:latin typeface="Calibri" panose="020F0502020204030204" pitchFamily="34" charset="0"/>
              </a:rPr>
              <a:t>A simplification of method 1), the “Terwilliger scheme”, was soon</a:t>
            </a:r>
          </a:p>
          <a:p>
            <a:pPr eaLnBrk="1" hangingPunct="1"/>
            <a:r>
              <a:rPr lang="en-US" altLang="en-US" sz="2400" dirty="0">
                <a:latin typeface="Calibri" panose="020F0502020204030204" pitchFamily="34" charset="0"/>
              </a:rPr>
              <a:t>generally adopted. </a:t>
            </a:r>
          </a:p>
        </p:txBody>
      </p:sp>
      <p:sp>
        <p:nvSpPr>
          <p:cNvPr id="5" name="Date Placeholder 4">
            <a:extLst>
              <a:ext uri="{FF2B5EF4-FFF2-40B4-BE49-F238E27FC236}">
                <a16:creationId xmlns:a16="http://schemas.microsoft.com/office/drawing/2014/main" id="{4CEAB4A6-E9D6-4924-B2F0-3BDB1B66636D}"/>
              </a:ext>
            </a:extLst>
          </p:cNvPr>
          <p:cNvSpPr>
            <a:spLocks noGrp="1"/>
          </p:cNvSpPr>
          <p:nvPr>
            <p:ph type="dt" sz="quarter" idx="10"/>
          </p:nvPr>
        </p:nvSpPr>
        <p:spPr/>
        <p:txBody>
          <a:bodyPr/>
          <a:lstStyle/>
          <a:p>
            <a:pPr>
              <a:defRPr/>
            </a:pPr>
            <a:fld id="{048F4751-64BE-4444-A025-7F5BAE10F9F0}" type="datetime1">
              <a:rPr lang="en-US" smtClean="0"/>
              <a:t>10/18/2018</a:t>
            </a:fld>
            <a:endParaRPr lang="en-US"/>
          </a:p>
        </p:txBody>
      </p:sp>
      <p:sp>
        <p:nvSpPr>
          <p:cNvPr id="6" name="Footer Placeholder 5">
            <a:extLst>
              <a:ext uri="{FF2B5EF4-FFF2-40B4-BE49-F238E27FC236}">
                <a16:creationId xmlns:a16="http://schemas.microsoft.com/office/drawing/2014/main" id="{DF5D5FD8-3EBC-43E5-95C5-0B5140CF5BDA}"/>
              </a:ext>
            </a:extLst>
          </p:cNvPr>
          <p:cNvSpPr>
            <a:spLocks noGrp="1"/>
          </p:cNvSpPr>
          <p:nvPr>
            <p:ph type="ftr" sz="quarter" idx="11"/>
          </p:nvPr>
        </p:nvSpPr>
        <p:spPr/>
        <p:txBody>
          <a:bodyPr/>
          <a:lstStyle/>
          <a:p>
            <a:pPr>
              <a:defRPr/>
            </a:pPr>
            <a:r>
              <a:rPr lang="en-US"/>
              <a:t>Dan Green ceremony, 2018</a:t>
            </a:r>
          </a:p>
        </p:txBody>
      </p:sp>
    </p:spTree>
    <p:extLst>
      <p:ext uri="{BB962C8B-B14F-4D97-AF65-F5344CB8AC3E}">
        <p14:creationId xmlns:p14="http://schemas.microsoft.com/office/powerpoint/2010/main" val="1512637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4">
            <a:extLst>
              <a:ext uri="{FF2B5EF4-FFF2-40B4-BE49-F238E27FC236}">
                <a16:creationId xmlns:a16="http://schemas.microsoft.com/office/drawing/2014/main" id="{679F4D9A-22D4-46D1-8F8F-5D50400E5A5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128CB59-C885-4D27-90E1-B63586618729}" type="slidenum">
              <a:rPr lang="en-US" altLang="en-US" sz="1400"/>
              <a:pPr>
                <a:spcBef>
                  <a:spcPct val="0"/>
                </a:spcBef>
                <a:buFontTx/>
                <a:buNone/>
              </a:pPr>
              <a:t>52</a:t>
            </a:fld>
            <a:endParaRPr lang="en-US" altLang="en-US" sz="1400"/>
          </a:p>
        </p:txBody>
      </p:sp>
      <p:sp>
        <p:nvSpPr>
          <p:cNvPr id="66563" name="Rectangle 2">
            <a:extLst>
              <a:ext uri="{FF2B5EF4-FFF2-40B4-BE49-F238E27FC236}">
                <a16:creationId xmlns:a16="http://schemas.microsoft.com/office/drawing/2014/main" id="{430EE1F8-00AD-4B9F-985B-781719D09FA7}"/>
              </a:ext>
            </a:extLst>
          </p:cNvPr>
          <p:cNvSpPr>
            <a:spLocks noGrp="1" noChangeArrowheads="1"/>
          </p:cNvSpPr>
          <p:nvPr>
            <p:ph type="title"/>
          </p:nvPr>
        </p:nvSpPr>
        <p:spPr>
          <a:xfrm>
            <a:off x="2286000" y="228600"/>
            <a:ext cx="7772400" cy="1143000"/>
          </a:xfrm>
          <a:ln>
            <a:solidFill>
              <a:srgbClr val="CC0000"/>
            </a:solidFill>
            <a:miter lim="800000"/>
            <a:headEnd/>
            <a:tailEnd/>
          </a:ln>
        </p:spPr>
        <p:txBody>
          <a:bodyPr/>
          <a:lstStyle/>
          <a:p>
            <a:pPr algn="ctr" eaLnBrk="1" hangingPunct="1"/>
            <a:r>
              <a:rPr lang="en-US" altLang="en-US" sz="2400" b="1" dirty="0">
                <a:solidFill>
                  <a:srgbClr val="CC0000"/>
                </a:solidFill>
              </a:rPr>
              <a:t>PROVE OF THE TERWILLIGER SCHEME</a:t>
            </a:r>
          </a:p>
        </p:txBody>
      </p:sp>
      <p:sp>
        <p:nvSpPr>
          <p:cNvPr id="66564" name="Text Box 3">
            <a:extLst>
              <a:ext uri="{FF2B5EF4-FFF2-40B4-BE49-F238E27FC236}">
                <a16:creationId xmlns:a16="http://schemas.microsoft.com/office/drawing/2014/main" id="{74C5282F-2CFD-4117-9B07-C2E35716FC83}"/>
              </a:ext>
            </a:extLst>
          </p:cNvPr>
          <p:cNvSpPr txBox="1">
            <a:spLocks noChangeArrowheads="1"/>
          </p:cNvSpPr>
          <p:nvPr/>
        </p:nvSpPr>
        <p:spPr bwMode="auto">
          <a:xfrm>
            <a:off x="1889126" y="1565275"/>
            <a:ext cx="832167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When beam 2 is displaced vertically by </a:t>
            </a:r>
            <a:r>
              <a:rPr lang="en-US" altLang="en-US" sz="2400">
                <a:sym typeface="Symbol" panose="05050102010706020507" pitchFamily="18" charset="2"/>
              </a:rPr>
              <a:t> relative to the nominal z position the beam-beam interaction rate is </a:t>
            </a:r>
          </a:p>
          <a:p>
            <a:pPr eaLnBrk="1" hangingPunct="1">
              <a:spcBef>
                <a:spcPct val="0"/>
              </a:spcBef>
              <a:buFontTx/>
              <a:buNone/>
            </a:pPr>
            <a:endParaRPr lang="en-US" altLang="en-US" sz="2400">
              <a:sym typeface="Symbol" panose="05050102010706020507" pitchFamily="18" charset="2"/>
            </a:endParaRPr>
          </a:p>
          <a:p>
            <a:pPr eaLnBrk="1" hangingPunct="1">
              <a:spcBef>
                <a:spcPct val="0"/>
              </a:spcBef>
              <a:buFontTx/>
              <a:buNone/>
            </a:pPr>
            <a:endParaRPr lang="en-US" altLang="en-US" sz="2400"/>
          </a:p>
          <a:p>
            <a:pPr eaLnBrk="1" hangingPunct="1">
              <a:spcBef>
                <a:spcPct val="0"/>
              </a:spcBef>
              <a:buFontTx/>
              <a:buNone/>
            </a:pPr>
            <a:r>
              <a:rPr lang="en-US" altLang="en-US" sz="2400"/>
              <a:t>T</a:t>
            </a:r>
            <a:r>
              <a:rPr lang="en-US" altLang="en-US" sz="2400">
                <a:sym typeface="Symbol" panose="05050102010706020507" pitchFamily="18" charset="2"/>
              </a:rPr>
              <a:t>he beam-beam rate is maximum at  = 0:</a:t>
            </a:r>
          </a:p>
          <a:p>
            <a:pPr eaLnBrk="1" hangingPunct="1">
              <a:spcBef>
                <a:spcPct val="0"/>
              </a:spcBef>
              <a:buFontTx/>
              <a:buNone/>
            </a:pPr>
            <a:endParaRPr lang="en-US" altLang="en-US" sz="2400">
              <a:sym typeface="Symbol" panose="05050102010706020507" pitchFamily="18" charset="2"/>
            </a:endParaRPr>
          </a:p>
          <a:p>
            <a:pPr eaLnBrk="1" hangingPunct="1">
              <a:spcBef>
                <a:spcPct val="0"/>
              </a:spcBef>
              <a:buFontTx/>
              <a:buNone/>
            </a:pPr>
            <a:endParaRPr lang="en-US" altLang="en-US" sz="2400">
              <a:sym typeface="Symbol" panose="05050102010706020507" pitchFamily="18" charset="2"/>
            </a:endParaRPr>
          </a:p>
          <a:p>
            <a:pPr eaLnBrk="1" hangingPunct="1">
              <a:spcBef>
                <a:spcPct val="0"/>
              </a:spcBef>
              <a:buFontTx/>
              <a:buNone/>
            </a:pPr>
            <a:r>
              <a:rPr lang="en-US" altLang="en-US" sz="2400">
                <a:sym typeface="Symbol" panose="05050102010706020507" pitchFamily="18" charset="2"/>
              </a:rPr>
              <a:t>The area covered by the function N() is</a:t>
            </a:r>
          </a:p>
          <a:p>
            <a:pPr eaLnBrk="1" hangingPunct="1">
              <a:spcBef>
                <a:spcPct val="0"/>
              </a:spcBef>
              <a:buFontTx/>
              <a:buNone/>
            </a:pPr>
            <a:endParaRPr lang="en-US" altLang="en-US" sz="2400">
              <a:sym typeface="Symbol" panose="05050102010706020507" pitchFamily="18" charset="2"/>
            </a:endParaRPr>
          </a:p>
          <a:p>
            <a:pPr eaLnBrk="1" hangingPunct="1">
              <a:spcBef>
                <a:spcPct val="0"/>
              </a:spcBef>
              <a:buFontTx/>
              <a:buNone/>
            </a:pPr>
            <a:endParaRPr lang="en-US" altLang="en-US" sz="2400">
              <a:sym typeface="Symbol" panose="05050102010706020507" pitchFamily="18" charset="2"/>
            </a:endParaRPr>
          </a:p>
          <a:p>
            <a:pPr eaLnBrk="1" hangingPunct="1">
              <a:spcBef>
                <a:spcPct val="0"/>
              </a:spcBef>
              <a:buFontTx/>
              <a:buNone/>
            </a:pPr>
            <a:r>
              <a:rPr lang="en-US" altLang="en-US" sz="2400"/>
              <a:t>Since only </a:t>
            </a:r>
            <a:r>
              <a:rPr lang="en-US" altLang="en-US" sz="2400">
                <a:sym typeface="Symbol" panose="05050102010706020507" pitchFamily="18" charset="2"/>
              </a:rPr>
              <a:t></a:t>
            </a:r>
            <a:r>
              <a:rPr lang="en-US" altLang="en-US" sz="2400" baseline="-25000">
                <a:sym typeface="Symbol" panose="05050102010706020507" pitchFamily="18" charset="2"/>
              </a:rPr>
              <a:t>2 </a:t>
            </a:r>
            <a:r>
              <a:rPr lang="en-US" altLang="en-US" sz="2400">
                <a:sym typeface="Symbol" panose="05050102010706020507" pitchFamily="18" charset="2"/>
              </a:rPr>
              <a:t>depends on</a:t>
            </a:r>
            <a:r>
              <a:rPr lang="en-US" altLang="en-US" sz="2400" baseline="-25000">
                <a:sym typeface="Symbol" panose="05050102010706020507" pitchFamily="18" charset="2"/>
              </a:rPr>
              <a:t> </a:t>
            </a:r>
            <a:r>
              <a:rPr lang="en-US" altLang="en-US" sz="2400">
                <a:sym typeface="Symbol" panose="05050102010706020507" pitchFamily="18" charset="2"/>
              </a:rPr>
              <a:t> one can separate the integrals:</a:t>
            </a:r>
            <a:r>
              <a:rPr lang="en-US" altLang="en-US" sz="2400" baseline="-25000">
                <a:sym typeface="Symbol" panose="05050102010706020507" pitchFamily="18" charset="2"/>
              </a:rPr>
              <a:t> </a:t>
            </a:r>
          </a:p>
        </p:txBody>
      </p:sp>
      <p:graphicFrame>
        <p:nvGraphicFramePr>
          <p:cNvPr id="66565" name="Object 2048">
            <a:extLst>
              <a:ext uri="{FF2B5EF4-FFF2-40B4-BE49-F238E27FC236}">
                <a16:creationId xmlns:a16="http://schemas.microsoft.com/office/drawing/2014/main" id="{5D8F1FE6-F7B2-423F-8CC3-C8B947DC40EE}"/>
              </a:ext>
            </a:extLst>
          </p:cNvPr>
          <p:cNvGraphicFramePr>
            <a:graphicFrameLocks noChangeAspect="1"/>
          </p:cNvGraphicFramePr>
          <p:nvPr/>
        </p:nvGraphicFramePr>
        <p:xfrm>
          <a:off x="3733800" y="2362201"/>
          <a:ext cx="3581400" cy="606425"/>
        </p:xfrm>
        <a:graphic>
          <a:graphicData uri="http://schemas.openxmlformats.org/presentationml/2006/ole">
            <mc:AlternateContent xmlns:mc="http://schemas.openxmlformats.org/markup-compatibility/2006">
              <mc:Choice xmlns:v="urn:schemas-microsoft-com:vml" Requires="v">
                <p:oleObj spid="_x0000_s53266" name="Equation" r:id="rId3" imgW="1651000" imgH="279400" progId="Equation.3">
                  <p:embed/>
                </p:oleObj>
              </mc:Choice>
              <mc:Fallback>
                <p:oleObj name="Equation" r:id="rId3" imgW="1651000" imgH="279400" progId="Equation.3">
                  <p:embed/>
                  <p:pic>
                    <p:nvPicPr>
                      <p:cNvPr id="66565" name="Object 2048">
                        <a:extLst>
                          <a:ext uri="{FF2B5EF4-FFF2-40B4-BE49-F238E27FC236}">
                            <a16:creationId xmlns:a16="http://schemas.microsoft.com/office/drawing/2014/main" id="{5D8F1FE6-F7B2-423F-8CC3-C8B947DC40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362201"/>
                        <a:ext cx="3581400" cy="60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566" name="Object 2049">
            <a:extLst>
              <a:ext uri="{FF2B5EF4-FFF2-40B4-BE49-F238E27FC236}">
                <a16:creationId xmlns:a16="http://schemas.microsoft.com/office/drawing/2014/main" id="{59A051B6-0275-48CF-9818-7BBAA77048D9}"/>
              </a:ext>
            </a:extLst>
          </p:cNvPr>
          <p:cNvGraphicFramePr>
            <a:graphicFrameLocks noChangeAspect="1"/>
          </p:cNvGraphicFramePr>
          <p:nvPr/>
        </p:nvGraphicFramePr>
        <p:xfrm>
          <a:off x="3276600" y="3581400"/>
          <a:ext cx="4953000" cy="547688"/>
        </p:xfrm>
        <a:graphic>
          <a:graphicData uri="http://schemas.openxmlformats.org/presentationml/2006/ole">
            <mc:AlternateContent xmlns:mc="http://schemas.openxmlformats.org/markup-compatibility/2006">
              <mc:Choice xmlns:v="urn:schemas-microsoft-com:vml" Requires="v">
                <p:oleObj spid="_x0000_s53267" name="Equation" r:id="rId5" imgW="2070100" imgH="228600" progId="Equation.3">
                  <p:embed/>
                </p:oleObj>
              </mc:Choice>
              <mc:Fallback>
                <p:oleObj name="Equation" r:id="rId5" imgW="2070100" imgH="228600" progId="Equation.3">
                  <p:embed/>
                  <p:pic>
                    <p:nvPicPr>
                      <p:cNvPr id="66566" name="Object 2049">
                        <a:extLst>
                          <a:ext uri="{FF2B5EF4-FFF2-40B4-BE49-F238E27FC236}">
                            <a16:creationId xmlns:a16="http://schemas.microsoft.com/office/drawing/2014/main" id="{59A051B6-0275-48CF-9818-7BBAA77048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581400"/>
                        <a:ext cx="4953000"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567" name="Object 2050">
            <a:extLst>
              <a:ext uri="{FF2B5EF4-FFF2-40B4-BE49-F238E27FC236}">
                <a16:creationId xmlns:a16="http://schemas.microsoft.com/office/drawing/2014/main" id="{979A7B29-9E09-48D9-80B4-FE10E78EFFDD}"/>
              </a:ext>
            </a:extLst>
          </p:cNvPr>
          <p:cNvGraphicFramePr>
            <a:graphicFrameLocks noChangeAspect="1"/>
          </p:cNvGraphicFramePr>
          <p:nvPr/>
        </p:nvGraphicFramePr>
        <p:xfrm>
          <a:off x="3276600" y="4648201"/>
          <a:ext cx="4953000" cy="595313"/>
        </p:xfrm>
        <a:graphic>
          <a:graphicData uri="http://schemas.openxmlformats.org/presentationml/2006/ole">
            <mc:AlternateContent xmlns:mc="http://schemas.openxmlformats.org/markup-compatibility/2006">
              <mc:Choice xmlns:v="urn:schemas-microsoft-com:vml" Requires="v">
                <p:oleObj spid="_x0000_s53268" name="Equation" r:id="rId7" imgW="2324100" imgH="279400" progId="Equation.3">
                  <p:embed/>
                </p:oleObj>
              </mc:Choice>
              <mc:Fallback>
                <p:oleObj name="Equation" r:id="rId7" imgW="2324100" imgH="279400" progId="Equation.3">
                  <p:embed/>
                  <p:pic>
                    <p:nvPicPr>
                      <p:cNvPr id="66567" name="Object 2050">
                        <a:extLst>
                          <a:ext uri="{FF2B5EF4-FFF2-40B4-BE49-F238E27FC236}">
                            <a16:creationId xmlns:a16="http://schemas.microsoft.com/office/drawing/2014/main" id="{979A7B29-9E09-48D9-80B4-FE10E78EFF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4648201"/>
                        <a:ext cx="4953000" cy="595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568" name="Object 2051">
            <a:extLst>
              <a:ext uri="{FF2B5EF4-FFF2-40B4-BE49-F238E27FC236}">
                <a16:creationId xmlns:a16="http://schemas.microsoft.com/office/drawing/2014/main" id="{2135F841-EAB5-4182-9956-FB0657431787}"/>
              </a:ext>
            </a:extLst>
          </p:cNvPr>
          <p:cNvGraphicFramePr>
            <a:graphicFrameLocks noChangeAspect="1"/>
          </p:cNvGraphicFramePr>
          <p:nvPr/>
        </p:nvGraphicFramePr>
        <p:xfrm>
          <a:off x="3657600" y="5715001"/>
          <a:ext cx="3962400" cy="676275"/>
        </p:xfrm>
        <a:graphic>
          <a:graphicData uri="http://schemas.openxmlformats.org/presentationml/2006/ole">
            <mc:AlternateContent xmlns:mc="http://schemas.openxmlformats.org/markup-compatibility/2006">
              <mc:Choice xmlns:v="urn:schemas-microsoft-com:vml" Requires="v">
                <p:oleObj spid="_x0000_s53269" name="Equation" r:id="rId9" imgW="1638300" imgH="279400" progId="Equation.3">
                  <p:embed/>
                </p:oleObj>
              </mc:Choice>
              <mc:Fallback>
                <p:oleObj name="Equation" r:id="rId9" imgW="1638300" imgH="279400" progId="Equation.3">
                  <p:embed/>
                  <p:pic>
                    <p:nvPicPr>
                      <p:cNvPr id="66568" name="Object 2051">
                        <a:extLst>
                          <a:ext uri="{FF2B5EF4-FFF2-40B4-BE49-F238E27FC236}">
                            <a16:creationId xmlns:a16="http://schemas.microsoft.com/office/drawing/2014/main" id="{2135F841-EAB5-4182-9956-FB06574317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5715001"/>
                        <a:ext cx="3962400"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8719432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4">
            <a:extLst>
              <a:ext uri="{FF2B5EF4-FFF2-40B4-BE49-F238E27FC236}">
                <a16:creationId xmlns:a16="http://schemas.microsoft.com/office/drawing/2014/main" id="{EEBB069D-0D46-468F-A8B8-CBF7CEF10B3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6DA6E39-A685-4510-8F0C-BA791EB356D4}" type="slidenum">
              <a:rPr lang="en-US" altLang="en-US" sz="1400"/>
              <a:pPr>
                <a:spcBef>
                  <a:spcPct val="0"/>
                </a:spcBef>
                <a:buFontTx/>
                <a:buNone/>
              </a:pPr>
              <a:t>53</a:t>
            </a:fld>
            <a:endParaRPr lang="en-US" altLang="en-US" sz="1400"/>
          </a:p>
        </p:txBody>
      </p:sp>
      <p:sp>
        <p:nvSpPr>
          <p:cNvPr id="67587" name="Rectangle 2">
            <a:extLst>
              <a:ext uri="{FF2B5EF4-FFF2-40B4-BE49-F238E27FC236}">
                <a16:creationId xmlns:a16="http://schemas.microsoft.com/office/drawing/2014/main" id="{FB90F51E-7A40-48ED-A556-579B8EA9EBC1}"/>
              </a:ext>
            </a:extLst>
          </p:cNvPr>
          <p:cNvSpPr>
            <a:spLocks noGrp="1" noChangeArrowheads="1"/>
          </p:cNvSpPr>
          <p:nvPr>
            <p:ph type="title"/>
          </p:nvPr>
        </p:nvSpPr>
        <p:spPr>
          <a:xfrm>
            <a:off x="2133600" y="381000"/>
            <a:ext cx="7772400" cy="1143000"/>
          </a:xfrm>
          <a:ln>
            <a:solidFill>
              <a:srgbClr val="CC0000"/>
            </a:solidFill>
            <a:miter lim="800000"/>
            <a:headEnd/>
            <a:tailEnd/>
          </a:ln>
        </p:spPr>
        <p:txBody>
          <a:bodyPr/>
          <a:lstStyle/>
          <a:p>
            <a:pPr algn="ctr" eaLnBrk="1" hangingPunct="1"/>
            <a:r>
              <a:rPr lang="en-US" altLang="en-US" sz="2400" b="1" dirty="0">
                <a:solidFill>
                  <a:srgbClr val="CC0000"/>
                </a:solidFill>
              </a:rPr>
              <a:t>PROVE OF THE TERWILLIGER SCHEME, cont.</a:t>
            </a:r>
          </a:p>
        </p:txBody>
      </p:sp>
      <p:sp>
        <p:nvSpPr>
          <p:cNvPr id="67588" name="Text Box 3">
            <a:extLst>
              <a:ext uri="{FF2B5EF4-FFF2-40B4-BE49-F238E27FC236}">
                <a16:creationId xmlns:a16="http://schemas.microsoft.com/office/drawing/2014/main" id="{33FBFD9D-B8EF-45CD-AC8C-14E5F1A7CDEB}"/>
              </a:ext>
            </a:extLst>
          </p:cNvPr>
          <p:cNvSpPr txBox="1">
            <a:spLocks noChangeArrowheads="1"/>
          </p:cNvSpPr>
          <p:nvPr/>
        </p:nvSpPr>
        <p:spPr bwMode="auto">
          <a:xfrm>
            <a:off x="1676400" y="1752600"/>
            <a:ext cx="862965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ym typeface="Symbol" panose="05050102010706020507" pitchFamily="18" charset="2"/>
              </a:rPr>
              <a:t>The integral on  gives the </a:t>
            </a:r>
            <a:r>
              <a:rPr lang="en-US" altLang="en-US" sz="2400" baseline="-25000">
                <a:sym typeface="Symbol" panose="05050102010706020507" pitchFamily="18" charset="2"/>
              </a:rPr>
              <a:t>2 </a:t>
            </a:r>
            <a:r>
              <a:rPr lang="en-US" altLang="en-US" sz="2400">
                <a:sym typeface="Symbol" panose="05050102010706020507" pitchFamily="18" charset="2"/>
              </a:rPr>
              <a:t>area, independent of z. This shows that the area S covered by N() can be written</a:t>
            </a:r>
          </a:p>
          <a:p>
            <a:pPr eaLnBrk="1" hangingPunct="1">
              <a:spcBef>
                <a:spcPct val="0"/>
              </a:spcBef>
              <a:buFontTx/>
              <a:buNone/>
            </a:pPr>
            <a:endParaRPr lang="en-US" altLang="en-US" sz="2400">
              <a:sym typeface="Symbol" panose="05050102010706020507" pitchFamily="18" charset="2"/>
            </a:endParaRPr>
          </a:p>
          <a:p>
            <a:pPr eaLnBrk="1" hangingPunct="1">
              <a:spcBef>
                <a:spcPct val="0"/>
              </a:spcBef>
              <a:buFontTx/>
              <a:buNone/>
            </a:pPr>
            <a:endParaRPr lang="en-US" altLang="en-US" sz="2400">
              <a:sym typeface="Symbol" panose="05050102010706020507" pitchFamily="18" charset="2"/>
            </a:endParaRPr>
          </a:p>
          <a:p>
            <a:pPr eaLnBrk="1" hangingPunct="1">
              <a:spcBef>
                <a:spcPct val="0"/>
              </a:spcBef>
              <a:buFontTx/>
              <a:buNone/>
            </a:pPr>
            <a:r>
              <a:rPr lang="en-US" altLang="en-US" sz="2400">
                <a:sym typeface="Symbol" panose="05050102010706020507" pitchFamily="18" charset="2"/>
              </a:rPr>
              <a:t>Applying the definition of h</a:t>
            </a:r>
            <a:r>
              <a:rPr lang="en-US" altLang="en-US" sz="2400" baseline="-25000">
                <a:sym typeface="Symbol" panose="05050102010706020507" pitchFamily="18" charset="2"/>
              </a:rPr>
              <a:t>eff</a:t>
            </a:r>
            <a:r>
              <a:rPr lang="en-US" altLang="en-US" sz="2400">
                <a:sym typeface="Symbol" panose="05050102010706020507" pitchFamily="18" charset="2"/>
              </a:rPr>
              <a:t> one finds</a:t>
            </a:r>
          </a:p>
          <a:p>
            <a:pPr eaLnBrk="1" hangingPunct="1">
              <a:spcBef>
                <a:spcPct val="0"/>
              </a:spcBef>
              <a:buFontTx/>
              <a:buNone/>
            </a:pPr>
            <a:endParaRPr lang="en-US" altLang="en-US" sz="2400">
              <a:sym typeface="Symbol" panose="05050102010706020507" pitchFamily="18" charset="2"/>
            </a:endParaRPr>
          </a:p>
          <a:p>
            <a:pPr eaLnBrk="1" hangingPunct="1">
              <a:spcBef>
                <a:spcPct val="0"/>
              </a:spcBef>
              <a:buFontTx/>
              <a:buNone/>
            </a:pPr>
            <a:endParaRPr lang="en-US" altLang="en-US" sz="2400">
              <a:sym typeface="Symbol" panose="05050102010706020507" pitchFamily="18" charset="2"/>
            </a:endParaRPr>
          </a:p>
          <a:p>
            <a:pPr eaLnBrk="1" hangingPunct="1">
              <a:spcBef>
                <a:spcPct val="0"/>
              </a:spcBef>
              <a:buFontTx/>
              <a:buNone/>
            </a:pPr>
            <a:endParaRPr lang="en-US" altLang="en-US" sz="2400">
              <a:sym typeface="Symbol" panose="05050102010706020507" pitchFamily="18" charset="2"/>
            </a:endParaRPr>
          </a:p>
          <a:p>
            <a:pPr eaLnBrk="1" hangingPunct="1">
              <a:spcBef>
                <a:spcPct val="0"/>
              </a:spcBef>
              <a:buFontTx/>
              <a:buNone/>
            </a:pPr>
            <a:endParaRPr lang="en-US" altLang="en-US" sz="2400">
              <a:sym typeface="Symbol" panose="05050102010706020507" pitchFamily="18" charset="2"/>
            </a:endParaRPr>
          </a:p>
          <a:p>
            <a:pPr eaLnBrk="1" hangingPunct="1">
              <a:spcBef>
                <a:spcPct val="0"/>
              </a:spcBef>
              <a:buFontTx/>
              <a:buNone/>
            </a:pPr>
            <a:r>
              <a:rPr lang="en-US" altLang="en-US" sz="2400">
                <a:sym typeface="Symbol" panose="05050102010706020507" pitchFamily="18" charset="2"/>
              </a:rPr>
              <a:t>Therefore: </a:t>
            </a:r>
            <a:r>
              <a:rPr lang="en-US" altLang="en-US" sz="2400" b="1">
                <a:sym typeface="Symbol" panose="05050102010706020507" pitchFamily="18" charset="2"/>
              </a:rPr>
              <a:t>the effective height is found by dividing the area of the beam-beam rate distribution by the maximum rate value.</a:t>
            </a:r>
          </a:p>
        </p:txBody>
      </p:sp>
      <p:graphicFrame>
        <p:nvGraphicFramePr>
          <p:cNvPr id="67589" name="Object 2048">
            <a:extLst>
              <a:ext uri="{FF2B5EF4-FFF2-40B4-BE49-F238E27FC236}">
                <a16:creationId xmlns:a16="http://schemas.microsoft.com/office/drawing/2014/main" id="{6BBECC45-41ED-40A8-935C-4675E3F29BC3}"/>
              </a:ext>
            </a:extLst>
          </p:cNvPr>
          <p:cNvGraphicFramePr>
            <a:graphicFrameLocks noChangeAspect="1"/>
          </p:cNvGraphicFramePr>
          <p:nvPr/>
        </p:nvGraphicFramePr>
        <p:xfrm>
          <a:off x="3962400" y="2514600"/>
          <a:ext cx="3200400" cy="628650"/>
        </p:xfrm>
        <a:graphic>
          <a:graphicData uri="http://schemas.openxmlformats.org/presentationml/2006/ole">
            <mc:AlternateContent xmlns:mc="http://schemas.openxmlformats.org/markup-compatibility/2006">
              <mc:Choice xmlns:v="urn:schemas-microsoft-com:vml" Requires="v">
                <p:oleObj spid="_x0000_s54282" name="Equation" r:id="rId3" imgW="1422400" imgH="279400" progId="Equation.3">
                  <p:embed/>
                </p:oleObj>
              </mc:Choice>
              <mc:Fallback>
                <p:oleObj name="Equation" r:id="rId3" imgW="1422400" imgH="279400" progId="Equation.3">
                  <p:embed/>
                  <p:pic>
                    <p:nvPicPr>
                      <p:cNvPr id="67589" name="Object 2048">
                        <a:extLst>
                          <a:ext uri="{FF2B5EF4-FFF2-40B4-BE49-F238E27FC236}">
                            <a16:creationId xmlns:a16="http://schemas.microsoft.com/office/drawing/2014/main" id="{6BBECC45-41ED-40A8-935C-4675E3F29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514600"/>
                        <a:ext cx="3200400" cy="62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7590" name="Object 2049">
            <a:extLst>
              <a:ext uri="{FF2B5EF4-FFF2-40B4-BE49-F238E27FC236}">
                <a16:creationId xmlns:a16="http://schemas.microsoft.com/office/drawing/2014/main" id="{8410934F-AB75-45FD-9292-C84B5F592943}"/>
              </a:ext>
            </a:extLst>
          </p:cNvPr>
          <p:cNvGraphicFramePr>
            <a:graphicFrameLocks noChangeAspect="1"/>
          </p:cNvGraphicFramePr>
          <p:nvPr/>
        </p:nvGraphicFramePr>
        <p:xfrm>
          <a:off x="3352800" y="3962401"/>
          <a:ext cx="4489450" cy="847725"/>
        </p:xfrm>
        <a:graphic>
          <a:graphicData uri="http://schemas.openxmlformats.org/presentationml/2006/ole">
            <mc:AlternateContent xmlns:mc="http://schemas.openxmlformats.org/markup-compatibility/2006">
              <mc:Choice xmlns:v="urn:schemas-microsoft-com:vml" Requires="v">
                <p:oleObj spid="_x0000_s54283" name="Equation" r:id="rId5" imgW="2286000" imgH="431800" progId="Equation.3">
                  <p:embed/>
                </p:oleObj>
              </mc:Choice>
              <mc:Fallback>
                <p:oleObj name="Equation" r:id="rId5" imgW="2286000" imgH="431800" progId="Equation.3">
                  <p:embed/>
                  <p:pic>
                    <p:nvPicPr>
                      <p:cNvPr id="67590" name="Object 2049">
                        <a:extLst>
                          <a:ext uri="{FF2B5EF4-FFF2-40B4-BE49-F238E27FC236}">
                            <a16:creationId xmlns:a16="http://schemas.microsoft.com/office/drawing/2014/main" id="{8410934F-AB75-45FD-9292-C84B5F592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3962401"/>
                        <a:ext cx="4489450" cy="847725"/>
                      </a:xfrm>
                      <a:prstGeom prst="rect">
                        <a:avLst/>
                      </a:prstGeom>
                      <a:noFill/>
                      <a:ln w="9525">
                        <a:solidFill>
                          <a:srgbClr val="FF33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0592584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4">
            <a:extLst>
              <a:ext uri="{FF2B5EF4-FFF2-40B4-BE49-F238E27FC236}">
                <a16:creationId xmlns:a16="http://schemas.microsoft.com/office/drawing/2014/main" id="{21C95320-FED1-4FC7-9794-9B233253EC4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B71B0B1-7352-41CC-94B2-9477706A627D}" type="slidenum">
              <a:rPr lang="en-US" altLang="en-US" sz="1400"/>
              <a:pPr>
                <a:spcBef>
                  <a:spcPct val="0"/>
                </a:spcBef>
                <a:buFontTx/>
                <a:buNone/>
              </a:pPr>
              <a:t>54</a:t>
            </a:fld>
            <a:endParaRPr lang="en-US" altLang="en-US" sz="1400"/>
          </a:p>
        </p:txBody>
      </p:sp>
      <p:sp>
        <p:nvSpPr>
          <p:cNvPr id="69635" name="Rectangle 1026">
            <a:extLst>
              <a:ext uri="{FF2B5EF4-FFF2-40B4-BE49-F238E27FC236}">
                <a16:creationId xmlns:a16="http://schemas.microsoft.com/office/drawing/2014/main" id="{519A8AB5-613C-464F-AFF8-B2E4746F9B0E}"/>
              </a:ext>
            </a:extLst>
          </p:cNvPr>
          <p:cNvSpPr>
            <a:spLocks noGrp="1" noChangeArrowheads="1"/>
          </p:cNvSpPr>
          <p:nvPr>
            <p:ph type="title"/>
          </p:nvPr>
        </p:nvSpPr>
        <p:spPr>
          <a:xfrm>
            <a:off x="2209800" y="304800"/>
            <a:ext cx="7772400" cy="838200"/>
          </a:xfrm>
          <a:ln>
            <a:solidFill>
              <a:srgbClr val="CC0000"/>
            </a:solidFill>
            <a:miter lim="800000"/>
            <a:headEnd/>
            <a:tailEnd/>
          </a:ln>
        </p:spPr>
        <p:txBody>
          <a:bodyPr>
            <a:normAutofit/>
          </a:bodyPr>
          <a:lstStyle/>
          <a:p>
            <a:pPr algn="ctr" eaLnBrk="1" hangingPunct="1"/>
            <a:r>
              <a:rPr lang="en-US" altLang="en-US" sz="3200" b="1" dirty="0">
                <a:solidFill>
                  <a:srgbClr val="CC0000"/>
                </a:solidFill>
              </a:rPr>
              <a:t>The beam gas method</a:t>
            </a:r>
          </a:p>
        </p:txBody>
      </p:sp>
      <p:sp>
        <p:nvSpPr>
          <p:cNvPr id="69636" name="Text Box 1027">
            <a:extLst>
              <a:ext uri="{FF2B5EF4-FFF2-40B4-BE49-F238E27FC236}">
                <a16:creationId xmlns:a16="http://schemas.microsoft.com/office/drawing/2014/main" id="{F5BCF5EF-F51D-46F3-A409-C7028AD43A3B}"/>
              </a:ext>
            </a:extLst>
          </p:cNvPr>
          <p:cNvSpPr txBox="1">
            <a:spLocks noChangeArrowheads="1"/>
          </p:cNvSpPr>
          <p:nvPr/>
        </p:nvSpPr>
        <p:spPr bwMode="auto">
          <a:xfrm>
            <a:off x="1965326" y="1260476"/>
            <a:ext cx="809307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In this method the two beams were first separated vertically from each other. The charged prongs produced in their interactions on the residual gas were tracked in telescopes at right angle on the horizontal plane.</a:t>
            </a:r>
          </a:p>
          <a:p>
            <a:pPr eaLnBrk="1" hangingPunct="1">
              <a:spcBef>
                <a:spcPct val="0"/>
              </a:spcBef>
              <a:buFontTx/>
              <a:buNone/>
            </a:pPr>
            <a:r>
              <a:rPr lang="en-US" altLang="en-US" sz="2400"/>
              <a:t>A small Ti sphere inside the pipe was heated to create as much Ti gas as needed for a speedy measurement. By projecting on the median machine plane the tracks detected in the telescope one measured the convolution of the unknown beam densities with the known (</a:t>
            </a:r>
            <a:r>
              <a:rPr lang="en-US" altLang="en-US" sz="2400">
                <a:sym typeface="Symbol" panose="05050102010706020507" pitchFamily="18" charset="2"/>
              </a:rPr>
              <a:t>1/r</a:t>
            </a:r>
            <a:r>
              <a:rPr lang="en-US" altLang="en-US" sz="2400" baseline="30000">
                <a:sym typeface="Symbol" panose="05050102010706020507" pitchFamily="18" charset="2"/>
              </a:rPr>
              <a:t>2</a:t>
            </a:r>
            <a:r>
              <a:rPr lang="en-US" altLang="en-US" sz="2400">
                <a:sym typeface="Symbol" panose="05050102010706020507" pitchFamily="18" charset="2"/>
              </a:rPr>
              <a:t>) density of the Ti gas.</a:t>
            </a:r>
            <a:r>
              <a:rPr lang="en-US" altLang="en-US" sz="2400"/>
              <a:t> The densities </a:t>
            </a:r>
            <a:r>
              <a:rPr lang="en-US" altLang="en-US" sz="2400">
                <a:sym typeface="Symbol" panose="05050102010706020507" pitchFamily="18" charset="2"/>
              </a:rPr>
              <a:t></a:t>
            </a:r>
            <a:r>
              <a:rPr lang="en-US" altLang="en-US" sz="2400" baseline="-25000">
                <a:sym typeface="Symbol" panose="05050102010706020507" pitchFamily="18" charset="2"/>
              </a:rPr>
              <a:t>1</a:t>
            </a:r>
            <a:r>
              <a:rPr lang="en-US" altLang="en-US" sz="2400">
                <a:sym typeface="Symbol" panose="05050102010706020507" pitchFamily="18" charset="2"/>
              </a:rPr>
              <a:t>(z), </a:t>
            </a:r>
            <a:r>
              <a:rPr lang="en-US" altLang="en-US" sz="2400" baseline="-25000">
                <a:sym typeface="Symbol" panose="05050102010706020507" pitchFamily="18" charset="2"/>
              </a:rPr>
              <a:t>2</a:t>
            </a:r>
            <a:r>
              <a:rPr lang="en-US" altLang="en-US" sz="2400">
                <a:sym typeface="Symbol" panose="05050102010706020507" pitchFamily="18" charset="2"/>
              </a:rPr>
              <a:t>(z) were then obtained by a suitable de-convolution. </a:t>
            </a:r>
            <a:endParaRPr lang="en-US" altLang="en-US" sz="2400"/>
          </a:p>
          <a:p>
            <a:pPr eaLnBrk="1" hangingPunct="1">
              <a:spcBef>
                <a:spcPct val="0"/>
              </a:spcBef>
              <a:buFontTx/>
              <a:buNone/>
            </a:pPr>
            <a:r>
              <a:rPr lang="en-US" altLang="en-US" sz="2400">
                <a:sym typeface="Symbol" panose="05050102010706020507" pitchFamily="18" charset="2"/>
              </a:rPr>
              <a:t>A correction based on the known machine optics was applied to compute the small </a:t>
            </a:r>
            <a:r>
              <a:rPr lang="en-US" altLang="en-US" sz="2400" baseline="-25000">
                <a:sym typeface="Symbol" panose="05050102010706020507" pitchFamily="18" charset="2"/>
              </a:rPr>
              <a:t>1</a:t>
            </a:r>
            <a:r>
              <a:rPr lang="en-US" altLang="en-US" sz="2400">
                <a:sym typeface="Symbol" panose="05050102010706020507" pitchFamily="18" charset="2"/>
              </a:rPr>
              <a:t>(z),  </a:t>
            </a:r>
            <a:r>
              <a:rPr lang="en-US" altLang="en-US" sz="2400" baseline="-25000">
                <a:sym typeface="Symbol" panose="05050102010706020507" pitchFamily="18" charset="2"/>
              </a:rPr>
              <a:t>2</a:t>
            </a:r>
            <a:r>
              <a:rPr lang="en-US" altLang="en-US" sz="2400">
                <a:sym typeface="Symbol" panose="05050102010706020507" pitchFamily="18" charset="2"/>
              </a:rPr>
              <a:t>(z) changes when the beams were displaced back to the proper position for running.</a:t>
            </a:r>
            <a:r>
              <a:rPr lang="en-US" altLang="en-US" sz="2400"/>
              <a:t>    </a:t>
            </a:r>
          </a:p>
        </p:txBody>
      </p:sp>
      <p:sp>
        <p:nvSpPr>
          <p:cNvPr id="2" name="Date Placeholder 1">
            <a:extLst>
              <a:ext uri="{FF2B5EF4-FFF2-40B4-BE49-F238E27FC236}">
                <a16:creationId xmlns:a16="http://schemas.microsoft.com/office/drawing/2014/main" id="{ADD8D9B8-CFEE-4284-84A0-2B4FA0DAAA4F}"/>
              </a:ext>
            </a:extLst>
          </p:cNvPr>
          <p:cNvSpPr>
            <a:spLocks noGrp="1"/>
          </p:cNvSpPr>
          <p:nvPr>
            <p:ph type="dt" sz="half" idx="10"/>
          </p:nvPr>
        </p:nvSpPr>
        <p:spPr/>
        <p:txBody>
          <a:bodyPr/>
          <a:lstStyle/>
          <a:p>
            <a:fld id="{B864582B-8DEC-40D4-9055-A54CF5E6D4F4}" type="datetime1">
              <a:rPr lang="en-US" smtClean="0"/>
              <a:t>10/18/2018</a:t>
            </a:fld>
            <a:endParaRPr lang="en-US"/>
          </a:p>
        </p:txBody>
      </p:sp>
      <p:sp>
        <p:nvSpPr>
          <p:cNvPr id="3" name="Footer Placeholder 2">
            <a:extLst>
              <a:ext uri="{FF2B5EF4-FFF2-40B4-BE49-F238E27FC236}">
                <a16:creationId xmlns:a16="http://schemas.microsoft.com/office/drawing/2014/main" id="{84E0EAE5-42AD-4C9A-ADFD-7CF7C519AF7B}"/>
              </a:ext>
            </a:extLst>
          </p:cNvPr>
          <p:cNvSpPr>
            <a:spLocks noGrp="1"/>
          </p:cNvSpPr>
          <p:nvPr>
            <p:ph type="ftr" sz="quarter" idx="11"/>
          </p:nvPr>
        </p:nvSpPr>
        <p:spPr/>
        <p:txBody>
          <a:bodyPr/>
          <a:lstStyle/>
          <a:p>
            <a:r>
              <a:rPr lang="en-US"/>
              <a:t>Dan Green ceremony, 2018</a:t>
            </a:r>
          </a:p>
        </p:txBody>
      </p:sp>
    </p:spTree>
    <p:extLst>
      <p:ext uri="{BB962C8B-B14F-4D97-AF65-F5344CB8AC3E}">
        <p14:creationId xmlns:p14="http://schemas.microsoft.com/office/powerpoint/2010/main" val="3239772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4">
            <a:extLst>
              <a:ext uri="{FF2B5EF4-FFF2-40B4-BE49-F238E27FC236}">
                <a16:creationId xmlns:a16="http://schemas.microsoft.com/office/drawing/2014/main" id="{7B2AC69E-7935-4EEA-BEC4-28497505CC1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F09EB48-F3AA-491C-A1E2-556A4AC52946}" type="slidenum">
              <a:rPr lang="en-US" altLang="en-US" sz="1400"/>
              <a:pPr>
                <a:spcBef>
                  <a:spcPct val="0"/>
                </a:spcBef>
                <a:buFontTx/>
                <a:buNone/>
              </a:pPr>
              <a:t>55</a:t>
            </a:fld>
            <a:endParaRPr lang="en-US" altLang="en-US" sz="1400"/>
          </a:p>
        </p:txBody>
      </p:sp>
      <p:sp>
        <p:nvSpPr>
          <p:cNvPr id="68611" name="Rectangle 2">
            <a:extLst>
              <a:ext uri="{FF2B5EF4-FFF2-40B4-BE49-F238E27FC236}">
                <a16:creationId xmlns:a16="http://schemas.microsoft.com/office/drawing/2014/main" id="{08D58AB3-A07C-4B33-B077-D350400A0E6B}"/>
              </a:ext>
            </a:extLst>
          </p:cNvPr>
          <p:cNvSpPr>
            <a:spLocks noGrp="1" noChangeArrowheads="1"/>
          </p:cNvSpPr>
          <p:nvPr>
            <p:ph type="title"/>
          </p:nvPr>
        </p:nvSpPr>
        <p:spPr>
          <a:xfrm>
            <a:off x="2161156" y="419675"/>
            <a:ext cx="7772400" cy="914400"/>
          </a:xfrm>
          <a:ln>
            <a:solidFill>
              <a:srgbClr val="CC0000"/>
            </a:solidFill>
            <a:miter lim="800000"/>
            <a:headEnd/>
            <a:tailEnd/>
          </a:ln>
        </p:spPr>
        <p:txBody>
          <a:bodyPr>
            <a:normAutofit/>
          </a:bodyPr>
          <a:lstStyle/>
          <a:p>
            <a:pPr algn="ctr" eaLnBrk="1" hangingPunct="1"/>
            <a:r>
              <a:rPr lang="en-US" altLang="en-US" sz="3200" b="1" dirty="0">
                <a:solidFill>
                  <a:srgbClr val="CC0000"/>
                </a:solidFill>
              </a:rPr>
              <a:t>The sweeping wire method</a:t>
            </a:r>
          </a:p>
        </p:txBody>
      </p:sp>
      <p:sp>
        <p:nvSpPr>
          <p:cNvPr id="68612" name="Text Box 3">
            <a:extLst>
              <a:ext uri="{FF2B5EF4-FFF2-40B4-BE49-F238E27FC236}">
                <a16:creationId xmlns:a16="http://schemas.microsoft.com/office/drawing/2014/main" id="{6181F0F0-81C5-4458-9148-C41B3C839736}"/>
              </a:ext>
            </a:extLst>
          </p:cNvPr>
          <p:cNvSpPr txBox="1">
            <a:spLocks noChangeArrowheads="1"/>
          </p:cNvSpPr>
          <p:nvPr/>
        </p:nvSpPr>
        <p:spPr bwMode="auto">
          <a:xfrm>
            <a:off x="2117726" y="1641475"/>
            <a:ext cx="794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68613" name="Rectangle 4">
            <a:extLst>
              <a:ext uri="{FF2B5EF4-FFF2-40B4-BE49-F238E27FC236}">
                <a16:creationId xmlns:a16="http://schemas.microsoft.com/office/drawing/2014/main" id="{E0494BE9-7B15-48D5-AF19-0555C499C85C}"/>
              </a:ext>
            </a:extLst>
          </p:cNvPr>
          <p:cNvSpPr>
            <a:spLocks noChangeArrowheads="1"/>
          </p:cNvSpPr>
          <p:nvPr/>
        </p:nvSpPr>
        <p:spPr bwMode="auto">
          <a:xfrm>
            <a:off x="1030514" y="1641475"/>
            <a:ext cx="10130971"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dirty="0"/>
              <a:t>In this method a thin metal wire was shot at known speed vertically across the beam overlap region in such a way that the wire position z was known as a function of time. The left-right </a:t>
            </a:r>
            <a:r>
              <a:rPr lang="en-US" altLang="en-US" sz="2400" b="1" dirty="0"/>
              <a:t>random</a:t>
            </a:r>
            <a:r>
              <a:rPr lang="en-US" altLang="en-US" sz="2400" dirty="0"/>
              <a:t> coincidence rate N</a:t>
            </a:r>
            <a:r>
              <a:rPr lang="en-US" altLang="en-US" sz="2400" baseline="-25000" dirty="0"/>
              <a:t>1x2</a:t>
            </a:r>
            <a:r>
              <a:rPr lang="en-US" altLang="en-US" sz="2400" dirty="0"/>
              <a:t>(z) and the single-side rates N</a:t>
            </a:r>
            <a:r>
              <a:rPr lang="en-US" altLang="en-US" sz="2400" baseline="-25000" dirty="0"/>
              <a:t>1</a:t>
            </a:r>
            <a:r>
              <a:rPr lang="en-US" altLang="en-US" sz="2400" dirty="0"/>
              <a:t>(z), N</a:t>
            </a:r>
            <a:r>
              <a:rPr lang="en-US" altLang="en-US" sz="2400" baseline="-25000" dirty="0"/>
              <a:t>2</a:t>
            </a:r>
            <a:r>
              <a:rPr lang="en-US" altLang="en-US" sz="2400" dirty="0"/>
              <a:t>(z) downstream each beam were measured in two telescopes as a function of z. The integral single-side rates are proportional to the beam currents I</a:t>
            </a:r>
            <a:r>
              <a:rPr lang="en-US" altLang="en-US" sz="2400" baseline="-25000" dirty="0"/>
              <a:t>1</a:t>
            </a:r>
            <a:r>
              <a:rPr lang="en-US" altLang="en-US" sz="2400" dirty="0"/>
              <a:t> , I</a:t>
            </a:r>
            <a:r>
              <a:rPr lang="en-US" altLang="en-US" sz="2400" baseline="-25000" dirty="0"/>
              <a:t>2</a:t>
            </a:r>
            <a:r>
              <a:rPr lang="en-US" altLang="en-US" sz="2400" dirty="0"/>
              <a:t>. The random coincidence rate is proportional to the product of beam densities at the same z and its integral is proportional to I</a:t>
            </a:r>
            <a:r>
              <a:rPr lang="en-US" altLang="en-US" sz="2400" baseline="-25000" dirty="0"/>
              <a:t>1x2</a:t>
            </a:r>
            <a:r>
              <a:rPr lang="en-US" altLang="en-US" sz="2400" dirty="0"/>
              <a:t>. In these measurements geometrical and time acceptances of the telescopes are the same and are cancelled when computing the  luminosity. One could thus obtain the effective height as </a:t>
            </a:r>
          </a:p>
          <a:p>
            <a:pPr eaLnBrk="1" hangingPunct="1">
              <a:spcBef>
                <a:spcPct val="50000"/>
              </a:spcBef>
              <a:buFontTx/>
              <a:buNone/>
            </a:pPr>
            <a:endParaRPr lang="en-US" altLang="en-US" sz="2400" dirty="0"/>
          </a:p>
        </p:txBody>
      </p:sp>
      <p:graphicFrame>
        <p:nvGraphicFramePr>
          <p:cNvPr id="68614" name="Object 2048">
            <a:extLst>
              <a:ext uri="{FF2B5EF4-FFF2-40B4-BE49-F238E27FC236}">
                <a16:creationId xmlns:a16="http://schemas.microsoft.com/office/drawing/2014/main" id="{6393A65C-52CE-45E8-A467-2297502DAED4}"/>
              </a:ext>
            </a:extLst>
          </p:cNvPr>
          <p:cNvGraphicFramePr>
            <a:graphicFrameLocks noChangeAspect="1"/>
          </p:cNvGraphicFramePr>
          <p:nvPr>
            <p:extLst/>
          </p:nvPr>
        </p:nvGraphicFramePr>
        <p:xfrm>
          <a:off x="5043715" y="5308880"/>
          <a:ext cx="1436688" cy="947738"/>
        </p:xfrm>
        <a:graphic>
          <a:graphicData uri="http://schemas.openxmlformats.org/presentationml/2006/ole">
            <mc:AlternateContent xmlns:mc="http://schemas.openxmlformats.org/markup-compatibility/2006">
              <mc:Choice xmlns:v="urn:schemas-microsoft-com:vml" Requires="v">
                <p:oleObj spid="_x0000_s59395" name="Equation" r:id="rId3" imgW="672808" imgH="444307" progId="Equation.3">
                  <p:embed/>
                </p:oleObj>
              </mc:Choice>
              <mc:Fallback>
                <p:oleObj name="Equation" r:id="rId3" imgW="672808" imgH="444307" progId="Equation.3">
                  <p:embed/>
                  <p:pic>
                    <p:nvPicPr>
                      <p:cNvPr id="68614" name="Object 2048">
                        <a:extLst>
                          <a:ext uri="{FF2B5EF4-FFF2-40B4-BE49-F238E27FC236}">
                            <a16:creationId xmlns:a16="http://schemas.microsoft.com/office/drawing/2014/main" id="{6393A65C-52CE-45E8-A467-2297502DAE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3715" y="5308880"/>
                        <a:ext cx="1436688" cy="947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Date Placeholder 1">
            <a:extLst>
              <a:ext uri="{FF2B5EF4-FFF2-40B4-BE49-F238E27FC236}">
                <a16:creationId xmlns:a16="http://schemas.microsoft.com/office/drawing/2014/main" id="{5F64B4DF-6E62-47CB-A54F-D2CA2601F029}"/>
              </a:ext>
            </a:extLst>
          </p:cNvPr>
          <p:cNvSpPr>
            <a:spLocks noGrp="1"/>
          </p:cNvSpPr>
          <p:nvPr>
            <p:ph type="dt" sz="half" idx="10"/>
          </p:nvPr>
        </p:nvSpPr>
        <p:spPr/>
        <p:txBody>
          <a:bodyPr/>
          <a:lstStyle/>
          <a:p>
            <a:fld id="{F1C68B62-7871-4886-9022-F34ECC0E12AC}" type="datetime1">
              <a:rPr lang="en-US" smtClean="0"/>
              <a:t>10/18/2018</a:t>
            </a:fld>
            <a:endParaRPr lang="en-US"/>
          </a:p>
        </p:txBody>
      </p:sp>
      <p:sp>
        <p:nvSpPr>
          <p:cNvPr id="3" name="Footer Placeholder 2">
            <a:extLst>
              <a:ext uri="{FF2B5EF4-FFF2-40B4-BE49-F238E27FC236}">
                <a16:creationId xmlns:a16="http://schemas.microsoft.com/office/drawing/2014/main" id="{11253BB3-A56D-422F-8E71-A5F9320C7F3A}"/>
              </a:ext>
            </a:extLst>
          </p:cNvPr>
          <p:cNvSpPr>
            <a:spLocks noGrp="1"/>
          </p:cNvSpPr>
          <p:nvPr>
            <p:ph type="ftr" sz="quarter" idx="11"/>
          </p:nvPr>
        </p:nvSpPr>
        <p:spPr/>
        <p:txBody>
          <a:bodyPr/>
          <a:lstStyle/>
          <a:p>
            <a:r>
              <a:rPr lang="en-US"/>
              <a:t>Dan Green ceremony, 2018</a:t>
            </a:r>
          </a:p>
        </p:txBody>
      </p:sp>
    </p:spTree>
    <p:extLst>
      <p:ext uri="{BB962C8B-B14F-4D97-AF65-F5344CB8AC3E}">
        <p14:creationId xmlns:p14="http://schemas.microsoft.com/office/powerpoint/2010/main" val="21541037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11413F-EB0D-4FEC-93A0-DB9BC09E0A1F}"/>
              </a:ext>
            </a:extLst>
          </p:cNvPr>
          <p:cNvSpPr/>
          <p:nvPr/>
        </p:nvSpPr>
        <p:spPr>
          <a:xfrm>
            <a:off x="1088571" y="1233714"/>
            <a:ext cx="9593943" cy="5262979"/>
          </a:xfrm>
          <a:prstGeom prst="rect">
            <a:avLst/>
          </a:prstGeom>
        </p:spPr>
        <p:txBody>
          <a:bodyPr wrap="square">
            <a:spAutoFit/>
          </a:bodyPr>
          <a:lstStyle/>
          <a:p>
            <a:pPr>
              <a:spcBef>
                <a:spcPct val="0"/>
              </a:spcBef>
            </a:pPr>
            <a:r>
              <a:rPr lang="en-US" altLang="en-US" sz="2800" dirty="0">
                <a:sym typeface="Symbol" panose="05050102010706020507" pitchFamily="18" charset="2"/>
              </a:rPr>
              <a:t>At t  10</a:t>
            </a:r>
            <a:r>
              <a:rPr lang="en-US" altLang="en-US" sz="2800" baseline="30000" dirty="0">
                <a:sym typeface="Symbol" panose="05050102010706020507" pitchFamily="18" charset="2"/>
              </a:rPr>
              <a:t>-3</a:t>
            </a:r>
            <a:r>
              <a:rPr lang="en-US" altLang="en-US" sz="2800" dirty="0">
                <a:sym typeface="Symbol" panose="05050102010706020507" pitchFamily="18" charset="2"/>
              </a:rPr>
              <a:t> (GeV/c)</a:t>
            </a:r>
            <a:r>
              <a:rPr lang="en-US" altLang="en-US" sz="2800" baseline="30000" dirty="0">
                <a:sym typeface="Symbol" panose="05050102010706020507" pitchFamily="18" charset="2"/>
              </a:rPr>
              <a:t>2 </a:t>
            </a:r>
            <a:r>
              <a:rPr lang="en-US" altLang="en-US" sz="2800" dirty="0">
                <a:sym typeface="Symbol" panose="05050102010706020507" pitchFamily="18" charset="2"/>
              </a:rPr>
              <a:t>the cross section is dominated by </a:t>
            </a:r>
            <a:r>
              <a:rPr lang="en-US" altLang="en-US" sz="2800" i="1" dirty="0">
                <a:sym typeface="Symbol" panose="05050102010706020507" pitchFamily="18" charset="2"/>
              </a:rPr>
              <a:t>f</a:t>
            </a:r>
            <a:r>
              <a:rPr lang="en-US" altLang="en-US" sz="2800" i="1" baseline="-25000" dirty="0">
                <a:sym typeface="Symbol" panose="05050102010706020507" pitchFamily="18" charset="2"/>
              </a:rPr>
              <a:t>coul</a:t>
            </a:r>
            <a:r>
              <a:rPr lang="en-US" altLang="en-US" sz="2800" baseline="30000" dirty="0">
                <a:sym typeface="Symbol" panose="05050102010706020507" pitchFamily="18" charset="2"/>
              </a:rPr>
              <a:t>2</a:t>
            </a:r>
            <a:r>
              <a:rPr lang="en-US" altLang="en-US" sz="2800" dirty="0">
                <a:sym typeface="Symbol" panose="05050102010706020507" pitchFamily="18" charset="2"/>
              </a:rPr>
              <a:t>, which is well known in absolute units. The experimental rate determines L;</a:t>
            </a:r>
          </a:p>
          <a:p>
            <a:pPr>
              <a:spcBef>
                <a:spcPct val="0"/>
              </a:spcBef>
            </a:pPr>
            <a:endParaRPr lang="en-US" altLang="en-US" sz="2800" dirty="0">
              <a:sym typeface="Symbol" panose="05050102010706020507" pitchFamily="18" charset="2"/>
            </a:endParaRPr>
          </a:p>
          <a:p>
            <a:pPr>
              <a:spcBef>
                <a:spcPct val="0"/>
              </a:spcBef>
            </a:pPr>
            <a:r>
              <a:rPr lang="en-US" altLang="en-US" sz="2800" dirty="0">
                <a:sym typeface="Symbol" panose="05050102010706020507" pitchFamily="18" charset="2"/>
              </a:rPr>
              <a:t>At 10</a:t>
            </a:r>
            <a:r>
              <a:rPr lang="en-US" altLang="en-US" sz="2800" baseline="30000" dirty="0">
                <a:sym typeface="Symbol" panose="05050102010706020507" pitchFamily="18" charset="2"/>
              </a:rPr>
              <a:t>-3 </a:t>
            </a:r>
            <a:r>
              <a:rPr lang="en-US" altLang="en-US" sz="2800" dirty="0">
                <a:sym typeface="Symbol" panose="05050102010706020507" pitchFamily="18" charset="2"/>
              </a:rPr>
              <a:t> t  10</a:t>
            </a:r>
            <a:r>
              <a:rPr lang="en-US" altLang="en-US" sz="2800" baseline="30000" dirty="0">
                <a:sym typeface="Symbol" panose="05050102010706020507" pitchFamily="18" charset="2"/>
              </a:rPr>
              <a:t>-2 </a:t>
            </a:r>
            <a:r>
              <a:rPr lang="en-US" altLang="en-US" sz="2800" dirty="0">
                <a:sym typeface="Symbol" panose="05050102010706020507" pitchFamily="18" charset="2"/>
              </a:rPr>
              <a:t>(GeV/c)</a:t>
            </a:r>
            <a:r>
              <a:rPr lang="en-US" altLang="en-US" sz="2800" baseline="30000" dirty="0">
                <a:sym typeface="Symbol" panose="05050102010706020507" pitchFamily="18" charset="2"/>
              </a:rPr>
              <a:t>2  </a:t>
            </a:r>
            <a:r>
              <a:rPr lang="en-US" altLang="en-US" sz="2800" dirty="0">
                <a:sym typeface="Symbol" panose="05050102010706020507" pitchFamily="18" charset="2"/>
              </a:rPr>
              <a:t>the interference between </a:t>
            </a:r>
            <a:r>
              <a:rPr lang="en-US" altLang="en-US" sz="2800" i="1" dirty="0" err="1">
                <a:sym typeface="Symbol" panose="05050102010706020507" pitchFamily="18" charset="2"/>
              </a:rPr>
              <a:t>f</a:t>
            </a:r>
            <a:r>
              <a:rPr lang="en-US" altLang="en-US" sz="2800" i="1" baseline="-25000" dirty="0" err="1">
                <a:sym typeface="Symbol" panose="05050102010706020507" pitchFamily="18" charset="2"/>
              </a:rPr>
              <a:t>coul</a:t>
            </a:r>
            <a:r>
              <a:rPr lang="en-US" altLang="en-US" sz="2800" baseline="-25000" dirty="0">
                <a:sym typeface="Symbol" panose="05050102010706020507" pitchFamily="18" charset="2"/>
              </a:rPr>
              <a:t> </a:t>
            </a:r>
            <a:r>
              <a:rPr lang="en-US" altLang="en-US" sz="2800" dirty="0">
                <a:sym typeface="Symbol" panose="05050102010706020507" pitchFamily="18" charset="2"/>
              </a:rPr>
              <a:t>and </a:t>
            </a:r>
            <a:r>
              <a:rPr lang="en-US" altLang="en-US" sz="2800" dirty="0" err="1">
                <a:sym typeface="Symbol" panose="05050102010706020507" pitchFamily="18" charset="2"/>
              </a:rPr>
              <a:t>Re</a:t>
            </a:r>
            <a:r>
              <a:rPr lang="en-US" altLang="en-US" sz="2800" i="1" dirty="0" err="1">
                <a:sym typeface="Symbol" panose="05050102010706020507" pitchFamily="18" charset="2"/>
              </a:rPr>
              <a:t>f</a:t>
            </a:r>
            <a:r>
              <a:rPr lang="en-US" altLang="en-US" sz="2800" i="1" baseline="-25000" dirty="0" err="1">
                <a:sym typeface="Symbol" panose="05050102010706020507" pitchFamily="18" charset="2"/>
              </a:rPr>
              <a:t>n</a:t>
            </a:r>
            <a:r>
              <a:rPr lang="en-US" altLang="en-US" sz="2800" dirty="0">
                <a:sym typeface="Symbol" panose="05050102010706020507" pitchFamily="18" charset="2"/>
              </a:rPr>
              <a:t> is largest and the data are most sensitive to  (a 10% effect);</a:t>
            </a:r>
          </a:p>
          <a:p>
            <a:pPr>
              <a:spcBef>
                <a:spcPct val="0"/>
              </a:spcBef>
            </a:pPr>
            <a:endParaRPr lang="en-US" altLang="en-US" sz="2800" dirty="0">
              <a:sym typeface="Symbol" panose="05050102010706020507" pitchFamily="18" charset="2"/>
            </a:endParaRPr>
          </a:p>
          <a:p>
            <a:pPr>
              <a:spcBef>
                <a:spcPct val="0"/>
              </a:spcBef>
              <a:buNone/>
            </a:pPr>
            <a:r>
              <a:rPr lang="en-US" altLang="en-US" sz="2800" dirty="0">
                <a:sym typeface="Symbol" panose="05050102010706020507" pitchFamily="18" charset="2"/>
              </a:rPr>
              <a:t>At 10</a:t>
            </a:r>
            <a:r>
              <a:rPr lang="en-US" altLang="en-US" sz="2800" baseline="30000" dirty="0">
                <a:sym typeface="Symbol" panose="05050102010706020507" pitchFamily="18" charset="2"/>
              </a:rPr>
              <a:t>-1 </a:t>
            </a:r>
            <a:r>
              <a:rPr lang="en-US" altLang="en-US" sz="2800" dirty="0">
                <a:sym typeface="Symbol" panose="05050102010706020507" pitchFamily="18" charset="2"/>
              </a:rPr>
              <a:t> t &lt; 1 (GeV/c)</a:t>
            </a:r>
            <a:r>
              <a:rPr lang="en-US" altLang="en-US" sz="2800" baseline="30000" dirty="0">
                <a:sym typeface="Symbol" panose="05050102010706020507" pitchFamily="18" charset="2"/>
              </a:rPr>
              <a:t>2</a:t>
            </a:r>
            <a:r>
              <a:rPr lang="en-US" altLang="en-US" sz="2800" dirty="0">
                <a:sym typeface="Symbol" panose="05050102010706020507" pitchFamily="18" charset="2"/>
              </a:rPr>
              <a:t> the cross section is fully nuclear and can be fit to an exponential that can be extrapolated to t=0. A correction is applied to allow for the value of  and the optical theorem is used to find </a:t>
            </a:r>
            <a:r>
              <a:rPr lang="el-GR" altLang="en-US" sz="2800" dirty="0">
                <a:sym typeface="Symbol" panose="05050102010706020507" pitchFamily="18" charset="2"/>
              </a:rPr>
              <a:t>σ</a:t>
            </a:r>
            <a:r>
              <a:rPr lang="en-US" altLang="en-US" sz="2800" baseline="-25000" dirty="0">
                <a:sym typeface="Symbol" panose="05050102010706020507" pitchFamily="18" charset="2"/>
              </a:rPr>
              <a:t>t, nuclear</a:t>
            </a:r>
            <a:r>
              <a:rPr lang="en-US" altLang="en-US" sz="2800" dirty="0">
                <a:sym typeface="Symbol" panose="05050102010706020507" pitchFamily="18" charset="2"/>
              </a:rPr>
              <a:t>. The result was fully consistent with Pisa-Stony Brook.</a:t>
            </a:r>
            <a:endParaRPr lang="en-US" sz="2800" dirty="0"/>
          </a:p>
        </p:txBody>
      </p:sp>
      <p:sp>
        <p:nvSpPr>
          <p:cNvPr id="4" name="Rectangle 2">
            <a:extLst>
              <a:ext uri="{FF2B5EF4-FFF2-40B4-BE49-F238E27FC236}">
                <a16:creationId xmlns:a16="http://schemas.microsoft.com/office/drawing/2014/main" id="{393A3771-C122-48EC-8CF1-59C685653016}"/>
              </a:ext>
            </a:extLst>
          </p:cNvPr>
          <p:cNvSpPr txBox="1">
            <a:spLocks noChangeArrowheads="1"/>
          </p:cNvSpPr>
          <p:nvPr/>
        </p:nvSpPr>
        <p:spPr>
          <a:xfrm>
            <a:off x="1852385" y="227239"/>
            <a:ext cx="8487229" cy="643618"/>
          </a:xfrm>
          <a:prstGeom prst="rect">
            <a:avLst/>
          </a:prstGeom>
          <a:ln>
            <a:solidFill>
              <a:srgbClr val="CC0000"/>
            </a:solidFill>
            <a:miter lim="800000"/>
            <a:headEnd/>
            <a:tailEnd/>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CC0000"/>
                </a:solidFill>
              </a:rPr>
              <a:t>The CERN-Rome cross section analysis</a:t>
            </a:r>
          </a:p>
        </p:txBody>
      </p:sp>
      <p:sp>
        <p:nvSpPr>
          <p:cNvPr id="2" name="Date Placeholder 1">
            <a:extLst>
              <a:ext uri="{FF2B5EF4-FFF2-40B4-BE49-F238E27FC236}">
                <a16:creationId xmlns:a16="http://schemas.microsoft.com/office/drawing/2014/main" id="{2A7FAA3C-4062-4AB3-A066-CC2EB915096E}"/>
              </a:ext>
            </a:extLst>
          </p:cNvPr>
          <p:cNvSpPr>
            <a:spLocks noGrp="1"/>
          </p:cNvSpPr>
          <p:nvPr>
            <p:ph type="dt" sz="half" idx="10"/>
          </p:nvPr>
        </p:nvSpPr>
        <p:spPr/>
        <p:txBody>
          <a:bodyPr/>
          <a:lstStyle/>
          <a:p>
            <a:fld id="{BB75B411-B422-4F8D-BC34-12DA5AFD7F0A}" type="datetime1">
              <a:rPr lang="en-US" smtClean="0"/>
              <a:t>10/18/2018</a:t>
            </a:fld>
            <a:endParaRPr lang="en-US"/>
          </a:p>
        </p:txBody>
      </p:sp>
      <p:sp>
        <p:nvSpPr>
          <p:cNvPr id="5" name="Footer Placeholder 4">
            <a:extLst>
              <a:ext uri="{FF2B5EF4-FFF2-40B4-BE49-F238E27FC236}">
                <a16:creationId xmlns:a16="http://schemas.microsoft.com/office/drawing/2014/main" id="{D89622DE-1BF0-42E2-9605-526E2691F88B}"/>
              </a:ext>
            </a:extLst>
          </p:cNvPr>
          <p:cNvSpPr>
            <a:spLocks noGrp="1"/>
          </p:cNvSpPr>
          <p:nvPr>
            <p:ph type="ftr" sz="quarter" idx="11"/>
          </p:nvPr>
        </p:nvSpPr>
        <p:spPr/>
        <p:txBody>
          <a:bodyPr/>
          <a:lstStyle/>
          <a:p>
            <a:r>
              <a:rPr lang="en-US"/>
              <a:t>Dan Green ceremony, 2018</a:t>
            </a:r>
          </a:p>
        </p:txBody>
      </p:sp>
      <p:sp>
        <p:nvSpPr>
          <p:cNvPr id="6" name="Slide Number Placeholder 5">
            <a:extLst>
              <a:ext uri="{FF2B5EF4-FFF2-40B4-BE49-F238E27FC236}">
                <a16:creationId xmlns:a16="http://schemas.microsoft.com/office/drawing/2014/main" id="{CE62A81D-879B-4234-80AF-DBB630458535}"/>
              </a:ext>
            </a:extLst>
          </p:cNvPr>
          <p:cNvSpPr>
            <a:spLocks noGrp="1"/>
          </p:cNvSpPr>
          <p:nvPr>
            <p:ph type="sldNum" sz="quarter" idx="12"/>
          </p:nvPr>
        </p:nvSpPr>
        <p:spPr/>
        <p:txBody>
          <a:bodyPr/>
          <a:lstStyle/>
          <a:p>
            <a:fld id="{CD72701D-970D-40E8-B6DF-03238B3E7D54}" type="slidenum">
              <a:rPr lang="en-US" smtClean="0"/>
              <a:t>56</a:t>
            </a:fld>
            <a:endParaRPr lang="en-US"/>
          </a:p>
        </p:txBody>
      </p:sp>
    </p:spTree>
    <p:extLst>
      <p:ext uri="{BB962C8B-B14F-4D97-AF65-F5344CB8AC3E}">
        <p14:creationId xmlns:p14="http://schemas.microsoft.com/office/powerpoint/2010/main" val="18124362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normAutofit/>
          </a:bodyPr>
          <a:lstStyle/>
          <a:p>
            <a:pPr algn="ctr"/>
            <a:r>
              <a:rPr lang="en-US" sz="3600" b="1" dirty="0">
                <a:solidFill>
                  <a:srgbClr val="CC0000"/>
                </a:solidFill>
              </a:rPr>
              <a:t>Coulomb scattering amplitude</a:t>
            </a:r>
            <a:endParaRPr lang="en-US" sz="3600" dirty="0"/>
          </a:p>
        </p:txBody>
      </p:sp>
      <p:sp>
        <p:nvSpPr>
          <p:cNvPr id="4" name="TextBox 3"/>
          <p:cNvSpPr txBox="1"/>
          <p:nvPr/>
        </p:nvSpPr>
        <p:spPr>
          <a:xfrm>
            <a:off x="838200" y="2311521"/>
            <a:ext cx="10159999" cy="3385542"/>
          </a:xfrm>
          <a:prstGeom prst="rect">
            <a:avLst/>
          </a:prstGeom>
          <a:noFill/>
        </p:spPr>
        <p:txBody>
          <a:bodyPr wrap="square" rtlCol="0">
            <a:spAutoFit/>
          </a:bodyPr>
          <a:lstStyle/>
          <a:p>
            <a:r>
              <a:rPr lang="en-US" sz="2800" dirty="0"/>
              <a:t>The interaction between the particle electrical charges contribute to forward scattering with amplitude, which to a good approximation is purely real </a:t>
            </a:r>
          </a:p>
          <a:p>
            <a:endParaRPr lang="en-US" sz="2800" dirty="0"/>
          </a:p>
          <a:p>
            <a:endParaRPr lang="en-US" sz="2800" i="1" dirty="0"/>
          </a:p>
          <a:p>
            <a:r>
              <a:rPr lang="en-US" sz="2800" dirty="0"/>
              <a:t>where </a:t>
            </a:r>
            <a:r>
              <a:rPr lang="el-GR" sz="2800" dirty="0"/>
              <a:t>α</a:t>
            </a:r>
            <a:r>
              <a:rPr lang="en-US" sz="2800" dirty="0"/>
              <a:t> is the fine structure constant and t the squared four-momentum transfer. </a:t>
            </a:r>
          </a:p>
          <a:p>
            <a:endParaRPr lang="en-US" dirty="0"/>
          </a:p>
        </p:txBody>
      </p:sp>
      <p:graphicFrame>
        <p:nvGraphicFramePr>
          <p:cNvPr id="156675" name="Object 3"/>
          <p:cNvGraphicFramePr>
            <a:graphicFrameLocks noChangeAspect="1"/>
          </p:cNvGraphicFramePr>
          <p:nvPr>
            <p:extLst>
              <p:ext uri="{D42A27DB-BD31-4B8C-83A1-F6EECF244321}">
                <p14:modId xmlns:p14="http://schemas.microsoft.com/office/powerpoint/2010/main" val="3802126425"/>
              </p:ext>
            </p:extLst>
          </p:nvPr>
        </p:nvGraphicFramePr>
        <p:xfrm>
          <a:off x="4256314" y="3212649"/>
          <a:ext cx="2148115" cy="1279728"/>
        </p:xfrm>
        <a:graphic>
          <a:graphicData uri="http://schemas.openxmlformats.org/presentationml/2006/ole">
            <mc:AlternateContent xmlns:mc="http://schemas.openxmlformats.org/markup-compatibility/2006">
              <mc:Choice xmlns:v="urn:schemas-microsoft-com:vml" Requires="v">
                <p:oleObj spid="_x0000_s25636" name="Equation" r:id="rId3" imgW="660240" imgH="393480" progId="Equation.3">
                  <p:embed/>
                </p:oleObj>
              </mc:Choice>
              <mc:Fallback>
                <p:oleObj name="Equation" r:id="rId3" imgW="660240" imgH="393480" progId="Equation.3">
                  <p:embed/>
                  <p:pic>
                    <p:nvPicPr>
                      <p:cNvPr id="15667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6314" y="3212649"/>
                        <a:ext cx="2148115" cy="1279728"/>
                      </a:xfrm>
                      <a:prstGeom prst="rect">
                        <a:avLst/>
                      </a:prstGeom>
                      <a:noFill/>
                      <a:ln>
                        <a:noFill/>
                      </a:ln>
                      <a:effectLst/>
                      <a:extLst/>
                    </p:spPr>
                  </p:pic>
                </p:oleObj>
              </mc:Fallback>
            </mc:AlternateContent>
          </a:graphicData>
        </a:graphic>
      </p:graphicFrame>
      <p:sp>
        <p:nvSpPr>
          <p:cNvPr id="3" name="Date Placeholder 2">
            <a:extLst>
              <a:ext uri="{FF2B5EF4-FFF2-40B4-BE49-F238E27FC236}">
                <a16:creationId xmlns:a16="http://schemas.microsoft.com/office/drawing/2014/main" id="{29754D98-1F5B-4D6A-8D02-15ECF464EB4E}"/>
              </a:ext>
            </a:extLst>
          </p:cNvPr>
          <p:cNvSpPr>
            <a:spLocks noGrp="1"/>
          </p:cNvSpPr>
          <p:nvPr>
            <p:ph type="dt" sz="half" idx="10"/>
          </p:nvPr>
        </p:nvSpPr>
        <p:spPr/>
        <p:txBody>
          <a:bodyPr/>
          <a:lstStyle/>
          <a:p>
            <a:fld id="{9A52B4E3-0D3C-451C-AC38-DDBC8099C99D}" type="datetime1">
              <a:rPr lang="en-US" smtClean="0"/>
              <a:t>10/18/2018</a:t>
            </a:fld>
            <a:endParaRPr lang="en-US"/>
          </a:p>
        </p:txBody>
      </p:sp>
      <p:sp>
        <p:nvSpPr>
          <p:cNvPr id="5" name="Footer Placeholder 4">
            <a:extLst>
              <a:ext uri="{FF2B5EF4-FFF2-40B4-BE49-F238E27FC236}">
                <a16:creationId xmlns:a16="http://schemas.microsoft.com/office/drawing/2014/main" id="{8F573C47-821B-4C22-9718-83CC53B9D29B}"/>
              </a:ext>
            </a:extLst>
          </p:cNvPr>
          <p:cNvSpPr>
            <a:spLocks noGrp="1"/>
          </p:cNvSpPr>
          <p:nvPr>
            <p:ph type="ftr" sz="quarter" idx="11"/>
          </p:nvPr>
        </p:nvSpPr>
        <p:spPr/>
        <p:txBody>
          <a:bodyPr/>
          <a:lstStyle/>
          <a:p>
            <a:r>
              <a:rPr lang="en-US"/>
              <a:t>Dan Green ceremony, 2018</a:t>
            </a:r>
          </a:p>
        </p:txBody>
      </p:sp>
      <p:sp>
        <p:nvSpPr>
          <p:cNvPr id="6" name="Slide Number Placeholder 5">
            <a:extLst>
              <a:ext uri="{FF2B5EF4-FFF2-40B4-BE49-F238E27FC236}">
                <a16:creationId xmlns:a16="http://schemas.microsoft.com/office/drawing/2014/main" id="{F276FBFE-A654-4E8C-97EF-52A09B1D816B}"/>
              </a:ext>
            </a:extLst>
          </p:cNvPr>
          <p:cNvSpPr>
            <a:spLocks noGrp="1"/>
          </p:cNvSpPr>
          <p:nvPr>
            <p:ph type="sldNum" sz="quarter" idx="12"/>
          </p:nvPr>
        </p:nvSpPr>
        <p:spPr/>
        <p:txBody>
          <a:bodyPr/>
          <a:lstStyle/>
          <a:p>
            <a:fld id="{CD72701D-970D-40E8-B6DF-03238B3E7D54}" type="slidenum">
              <a:rPr lang="en-US" smtClean="0"/>
              <a:t>57</a:t>
            </a:fld>
            <a:endParaRPr lang="en-US"/>
          </a:p>
        </p:txBody>
      </p:sp>
    </p:spTree>
    <p:extLst>
      <p:ext uri="{BB962C8B-B14F-4D97-AF65-F5344CB8AC3E}">
        <p14:creationId xmlns:p14="http://schemas.microsoft.com/office/powerpoint/2010/main" val="28263625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4">
            <a:extLst>
              <a:ext uri="{FF2B5EF4-FFF2-40B4-BE49-F238E27FC236}">
                <a16:creationId xmlns:a16="http://schemas.microsoft.com/office/drawing/2014/main" id="{C7C28D09-66AB-4058-A0C9-F7AC67D45AC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81F3993-5ABC-4C6C-900D-8AB615C64A37}" type="slidenum">
              <a:rPr lang="en-US" altLang="en-US" sz="1400"/>
              <a:pPr>
                <a:spcBef>
                  <a:spcPct val="0"/>
                </a:spcBef>
                <a:buFontTx/>
                <a:buNone/>
              </a:pPr>
              <a:t>58</a:t>
            </a:fld>
            <a:endParaRPr lang="en-US" altLang="en-US" sz="1400"/>
          </a:p>
        </p:txBody>
      </p:sp>
      <p:sp>
        <p:nvSpPr>
          <p:cNvPr id="83971" name="Rectangle 2">
            <a:extLst>
              <a:ext uri="{FF2B5EF4-FFF2-40B4-BE49-F238E27FC236}">
                <a16:creationId xmlns:a16="http://schemas.microsoft.com/office/drawing/2014/main" id="{4C7C8016-BDDA-4ECF-91BA-CF4A6A09093B}"/>
              </a:ext>
            </a:extLst>
          </p:cNvPr>
          <p:cNvSpPr>
            <a:spLocks noGrp="1" noChangeArrowheads="1"/>
          </p:cNvSpPr>
          <p:nvPr>
            <p:ph type="title"/>
          </p:nvPr>
        </p:nvSpPr>
        <p:spPr>
          <a:xfrm>
            <a:off x="1852385" y="227239"/>
            <a:ext cx="8487229" cy="685800"/>
          </a:xfrm>
          <a:ln>
            <a:solidFill>
              <a:srgbClr val="CC0000"/>
            </a:solidFill>
            <a:miter lim="800000"/>
            <a:headEnd/>
            <a:tailEnd/>
          </a:ln>
        </p:spPr>
        <p:txBody>
          <a:bodyPr>
            <a:normAutofit/>
          </a:bodyPr>
          <a:lstStyle/>
          <a:p>
            <a:pPr algn="ctr" eaLnBrk="1" hangingPunct="1"/>
            <a:r>
              <a:rPr lang="en-US" altLang="en-US" sz="3200" b="1" dirty="0">
                <a:solidFill>
                  <a:srgbClr val="CC0000"/>
                </a:solidFill>
              </a:rPr>
              <a:t>The CERN-Rome measurement of the real part</a:t>
            </a:r>
          </a:p>
        </p:txBody>
      </p:sp>
      <p:sp>
        <p:nvSpPr>
          <p:cNvPr id="83972" name="Text Box 3">
            <a:extLst>
              <a:ext uri="{FF2B5EF4-FFF2-40B4-BE49-F238E27FC236}">
                <a16:creationId xmlns:a16="http://schemas.microsoft.com/office/drawing/2014/main" id="{47072CC7-7562-471B-9BBB-7D974A734EB9}"/>
              </a:ext>
            </a:extLst>
          </p:cNvPr>
          <p:cNvSpPr txBox="1">
            <a:spLocks noChangeArrowheads="1"/>
          </p:cNvSpPr>
          <p:nvPr/>
        </p:nvSpPr>
        <p:spPr bwMode="auto">
          <a:xfrm>
            <a:off x="1905000" y="990600"/>
            <a:ext cx="8305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The </a:t>
            </a:r>
            <a:r>
              <a:rPr lang="en-US" altLang="en-US" sz="2400" dirty="0">
                <a:sym typeface="Symbol" panose="05050102010706020507" pitchFamily="18" charset="2"/>
              </a:rPr>
              <a:t></a:t>
            </a:r>
            <a:r>
              <a:rPr lang="en-US" altLang="en-US" sz="2400" baseline="-25000" dirty="0">
                <a:sym typeface="Symbol" panose="05050102010706020507" pitchFamily="18" charset="2"/>
              </a:rPr>
              <a:t>t</a:t>
            </a:r>
            <a:r>
              <a:rPr lang="en-US" altLang="en-US" sz="2400" dirty="0">
                <a:sym typeface="Symbol" panose="05050102010706020507" pitchFamily="18" charset="2"/>
              </a:rPr>
              <a:t> result was fully consistent with R801. The measurement of  was unique to this experiment. </a:t>
            </a:r>
          </a:p>
          <a:p>
            <a:pPr eaLnBrk="1" hangingPunct="1">
              <a:spcBef>
                <a:spcPct val="0"/>
              </a:spcBef>
              <a:buFontTx/>
              <a:buNone/>
            </a:pPr>
            <a:r>
              <a:rPr lang="en-US" altLang="en-US" sz="2400" dirty="0">
                <a:sym typeface="Symbol" panose="05050102010706020507" pitchFamily="18" charset="2"/>
              </a:rPr>
              <a:t> was found to be positive and to generate a negative interference term with the real nuclear amplitude reducing the cross section by about 10% in the interference region. </a:t>
            </a:r>
          </a:p>
        </p:txBody>
      </p:sp>
      <p:pic>
        <p:nvPicPr>
          <p:cNvPr id="83973" name="Picture 4" descr="U:\giorgiob\Coulomb interference.tif">
            <a:extLst>
              <a:ext uri="{FF2B5EF4-FFF2-40B4-BE49-F238E27FC236}">
                <a16:creationId xmlns:a16="http://schemas.microsoft.com/office/drawing/2014/main" id="{84D2FF48-481D-4CA8-B035-7A58AD1603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916238"/>
            <a:ext cx="6096000"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06819F37-FEF1-4174-B16F-7F39E40FFF70}"/>
              </a:ext>
            </a:extLst>
          </p:cNvPr>
          <p:cNvSpPr>
            <a:spLocks noGrp="1"/>
          </p:cNvSpPr>
          <p:nvPr>
            <p:ph type="dt" sz="half" idx="10"/>
          </p:nvPr>
        </p:nvSpPr>
        <p:spPr/>
        <p:txBody>
          <a:bodyPr/>
          <a:lstStyle/>
          <a:p>
            <a:fld id="{FD2BAD36-8C12-47DA-8B04-17880E7630DC}" type="datetime1">
              <a:rPr lang="en-US" smtClean="0"/>
              <a:t>10/18/2018</a:t>
            </a:fld>
            <a:endParaRPr lang="en-US"/>
          </a:p>
        </p:txBody>
      </p:sp>
      <p:sp>
        <p:nvSpPr>
          <p:cNvPr id="3" name="Footer Placeholder 2">
            <a:extLst>
              <a:ext uri="{FF2B5EF4-FFF2-40B4-BE49-F238E27FC236}">
                <a16:creationId xmlns:a16="http://schemas.microsoft.com/office/drawing/2014/main" id="{C20E98FD-650B-4A5E-9475-DE6112308BE8}"/>
              </a:ext>
            </a:extLst>
          </p:cNvPr>
          <p:cNvSpPr>
            <a:spLocks noGrp="1"/>
          </p:cNvSpPr>
          <p:nvPr>
            <p:ph type="ftr" sz="quarter" idx="11"/>
          </p:nvPr>
        </p:nvSpPr>
        <p:spPr/>
        <p:txBody>
          <a:bodyPr/>
          <a:lstStyle/>
          <a:p>
            <a:r>
              <a:rPr lang="en-US"/>
              <a:t>Dan Green ceremony, 2018</a:t>
            </a:r>
          </a:p>
        </p:txBody>
      </p:sp>
    </p:spTree>
    <p:extLst>
      <p:ext uri="{BB962C8B-B14F-4D97-AF65-F5344CB8AC3E}">
        <p14:creationId xmlns:p14="http://schemas.microsoft.com/office/powerpoint/2010/main" val="28625740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Slide Number Placeholder 4">
            <a:extLst>
              <a:ext uri="{FF2B5EF4-FFF2-40B4-BE49-F238E27FC236}">
                <a16:creationId xmlns:a16="http://schemas.microsoft.com/office/drawing/2014/main" id="{6B8AF6FA-29F0-429E-AE42-A08707ED9785}"/>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2309905-18AE-499A-9781-79647D287F4F}" type="slidenum">
              <a:rPr lang="en-US" altLang="en-US">
                <a:solidFill>
                  <a:srgbClr val="898989"/>
                </a:solidFill>
                <a:latin typeface="Calibri" panose="020F0502020204030204" pitchFamily="34" charset="0"/>
              </a:rPr>
              <a:pPr eaLnBrk="1" hangingPunct="1"/>
              <a:t>59</a:t>
            </a:fld>
            <a:endParaRPr lang="en-US" altLang="en-US">
              <a:solidFill>
                <a:srgbClr val="898989"/>
              </a:solidFill>
              <a:latin typeface="Calibri" panose="020F0502020204030204" pitchFamily="34" charset="0"/>
            </a:endParaRPr>
          </a:p>
        </p:txBody>
      </p:sp>
      <p:sp>
        <p:nvSpPr>
          <p:cNvPr id="14340" name="Rectangle 1026">
            <a:extLst>
              <a:ext uri="{FF2B5EF4-FFF2-40B4-BE49-F238E27FC236}">
                <a16:creationId xmlns:a16="http://schemas.microsoft.com/office/drawing/2014/main" id="{B27E8CFF-53E0-4D8E-884A-7748963A78C7}"/>
              </a:ext>
            </a:extLst>
          </p:cNvPr>
          <p:cNvSpPr>
            <a:spLocks noGrp="1" noChangeArrowheads="1"/>
          </p:cNvSpPr>
          <p:nvPr>
            <p:ph type="title"/>
          </p:nvPr>
        </p:nvSpPr>
        <p:spPr>
          <a:xfrm>
            <a:off x="2362200" y="304800"/>
            <a:ext cx="7772400" cy="1143000"/>
          </a:xfrm>
          <a:ln>
            <a:solidFill>
              <a:srgbClr val="C00000"/>
            </a:solidFill>
            <a:miter lim="800000"/>
            <a:headEnd/>
            <a:tailEnd/>
          </a:ln>
        </p:spPr>
        <p:txBody>
          <a:bodyPr/>
          <a:lstStyle/>
          <a:p>
            <a:pPr eaLnBrk="1" hangingPunct="1"/>
            <a:r>
              <a:rPr lang="en-US" altLang="en-US" sz="2400" b="1" dirty="0">
                <a:solidFill>
                  <a:srgbClr val="CC0000"/>
                </a:solidFill>
              </a:rPr>
              <a:t>    USING THE TOTAL RATE AS A LUMINOSITY MEASUREMENT </a:t>
            </a:r>
          </a:p>
        </p:txBody>
      </p:sp>
      <p:sp>
        <p:nvSpPr>
          <p:cNvPr id="14341" name="Text Box 1027">
            <a:extLst>
              <a:ext uri="{FF2B5EF4-FFF2-40B4-BE49-F238E27FC236}">
                <a16:creationId xmlns:a16="http://schemas.microsoft.com/office/drawing/2014/main" id="{F0134469-AB44-4CB6-AFD9-A64D2805B2D4}"/>
              </a:ext>
            </a:extLst>
          </p:cNvPr>
          <p:cNvSpPr txBox="1">
            <a:spLocks noChangeArrowheads="1"/>
          </p:cNvSpPr>
          <p:nvPr/>
        </p:nvSpPr>
        <p:spPr bwMode="auto">
          <a:xfrm>
            <a:off x="2041526" y="1565276"/>
            <a:ext cx="83216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eaLnBrk="1" hangingPunct="1"/>
            <a:r>
              <a:rPr lang="en-US" altLang="en-US" sz="2400" dirty="0">
                <a:latin typeface="Calibri" panose="020F0502020204030204" pitchFamily="34" charset="0"/>
                <a:sym typeface="Symbol" panose="05050102010706020507" pitchFamily="18" charset="2"/>
              </a:rPr>
              <a:t>Measure t</a:t>
            </a:r>
            <a:r>
              <a:rPr lang="en-US" altLang="en-US" sz="2400" dirty="0">
                <a:latin typeface="Calibri" panose="020F0502020204030204" pitchFamily="34" charset="0"/>
              </a:rPr>
              <a:t>he total interaction rate </a:t>
            </a:r>
            <a:r>
              <a:rPr lang="en-US" altLang="en-US" sz="2400" dirty="0" err="1">
                <a:latin typeface="Calibri" panose="020F0502020204030204" pitchFamily="34" charset="0"/>
              </a:rPr>
              <a:t>R</a:t>
            </a:r>
            <a:r>
              <a:rPr lang="en-US" altLang="en-US" sz="2400" baseline="-25000" dirty="0" err="1">
                <a:latin typeface="Calibri" panose="020F0502020204030204" pitchFamily="34" charset="0"/>
              </a:rPr>
              <a:t>tot</a:t>
            </a:r>
            <a:r>
              <a:rPr lang="en-US" altLang="en-US" sz="2400" dirty="0">
                <a:latin typeface="Calibri" panose="020F0502020204030204" pitchFamily="34" charset="0"/>
              </a:rPr>
              <a:t> and at the same time d</a:t>
            </a:r>
            <a:r>
              <a:rPr lang="en-US" altLang="en-US" sz="2400" dirty="0">
                <a:latin typeface="Calibri" panose="020F0502020204030204" pitchFamily="34" charset="0"/>
                <a:sym typeface="Symbol" panose="05050102010706020507" pitchFamily="18" charset="2"/>
              </a:rPr>
              <a:t>/</a:t>
            </a:r>
            <a:r>
              <a:rPr lang="en-US" altLang="en-US" sz="2400" dirty="0" err="1">
                <a:latin typeface="Calibri" panose="020F0502020204030204" pitchFamily="34" charset="0"/>
                <a:sym typeface="Symbol" panose="05050102010706020507" pitchFamily="18" charset="2"/>
              </a:rPr>
              <a:t>dt</a:t>
            </a:r>
            <a:r>
              <a:rPr lang="en-US" altLang="en-US" sz="2400" dirty="0">
                <a:latin typeface="Calibri" panose="020F0502020204030204" pitchFamily="34" charset="0"/>
                <a:sym typeface="Symbol" panose="05050102010706020507" pitchFamily="18" charset="2"/>
              </a:rPr>
              <a:t> </a:t>
            </a:r>
            <a:r>
              <a:rPr lang="en-US" altLang="en-US" sz="2400" dirty="0">
                <a:latin typeface="Calibri" panose="020F0502020204030204" pitchFamily="34" charset="0"/>
              </a:rPr>
              <a:t>in the exponential region d</a:t>
            </a:r>
            <a:r>
              <a:rPr lang="en-US" altLang="en-US" sz="2400" dirty="0">
                <a:latin typeface="Calibri" panose="020F0502020204030204" pitchFamily="34" charset="0"/>
                <a:sym typeface="Symbol" panose="05050102010706020507" pitchFamily="18" charset="2"/>
              </a:rPr>
              <a:t>/</a:t>
            </a:r>
            <a:r>
              <a:rPr lang="en-US" altLang="en-US" sz="2400" dirty="0" err="1">
                <a:latin typeface="Calibri" panose="020F0502020204030204" pitchFamily="34" charset="0"/>
                <a:sym typeface="Symbol" panose="05050102010706020507" pitchFamily="18" charset="2"/>
              </a:rPr>
              <a:t>dt</a:t>
            </a:r>
            <a:r>
              <a:rPr lang="en-US" altLang="en-US" sz="2400" dirty="0">
                <a:latin typeface="Calibri" panose="020F0502020204030204" pitchFamily="34" charset="0"/>
                <a:sym typeface="Symbol" panose="05050102010706020507" pitchFamily="18" charset="2"/>
              </a:rPr>
              <a:t> , to be extrapolated to </a:t>
            </a:r>
            <a:r>
              <a:rPr lang="en-US" altLang="en-US" sz="2400" dirty="0">
                <a:latin typeface="Calibri" panose="020F0502020204030204" pitchFamily="34" charset="0"/>
              </a:rPr>
              <a:t>t=0. This was a combined Pisa-Stony Brook and CERN-Rome measurement.  </a:t>
            </a:r>
          </a:p>
          <a:p>
            <a:pPr eaLnBrk="1" hangingPunct="1"/>
            <a:r>
              <a:rPr lang="en-US" altLang="en-US" sz="2400" dirty="0">
                <a:latin typeface="Calibri" panose="020F0502020204030204" pitchFamily="34" charset="0"/>
              </a:rPr>
              <a:t>       </a:t>
            </a:r>
          </a:p>
          <a:p>
            <a:pPr eaLnBrk="1" hangingPunct="1"/>
            <a:r>
              <a:rPr lang="en-US" altLang="en-US" sz="2400" dirty="0">
                <a:latin typeface="Calibri" panose="020F0502020204030204" pitchFamily="34" charset="0"/>
              </a:rPr>
              <a:t>This method is </a:t>
            </a:r>
            <a:r>
              <a:rPr lang="en-US" altLang="en-US" sz="2400" i="1" dirty="0">
                <a:latin typeface="Calibri" panose="020F0502020204030204" pitchFamily="34" charset="0"/>
              </a:rPr>
              <a:t>luminosity independent</a:t>
            </a:r>
            <a:r>
              <a:rPr lang="en-US" altLang="en-US" sz="2400" dirty="0">
                <a:latin typeface="Calibri" panose="020F0502020204030204" pitchFamily="34" charset="0"/>
              </a:rPr>
              <a:t>:  L is replaced by </a:t>
            </a:r>
            <a:r>
              <a:rPr lang="en-US" altLang="en-US" sz="2400" dirty="0" err="1">
                <a:latin typeface="Calibri" panose="020F0502020204030204" pitchFamily="34" charset="0"/>
              </a:rPr>
              <a:t>R</a:t>
            </a:r>
            <a:r>
              <a:rPr lang="en-US" altLang="en-US" sz="2400" baseline="-25000" dirty="0" err="1">
                <a:latin typeface="Calibri" panose="020F0502020204030204" pitchFamily="34" charset="0"/>
              </a:rPr>
              <a:t>tot</a:t>
            </a:r>
            <a:r>
              <a:rPr lang="en-US" altLang="en-US" sz="2400" dirty="0">
                <a:latin typeface="Calibri" panose="020F0502020204030204" pitchFamily="34" charset="0"/>
              </a:rPr>
              <a:t>.  </a:t>
            </a:r>
          </a:p>
        </p:txBody>
      </p:sp>
      <p:graphicFrame>
        <p:nvGraphicFramePr>
          <p:cNvPr id="14338" name="Object 1024">
            <a:extLst>
              <a:ext uri="{FF2B5EF4-FFF2-40B4-BE49-F238E27FC236}">
                <a16:creationId xmlns:a16="http://schemas.microsoft.com/office/drawing/2014/main" id="{ECDF851A-7E66-48D0-B088-566110903D39}"/>
              </a:ext>
            </a:extLst>
          </p:cNvPr>
          <p:cNvGraphicFramePr>
            <a:graphicFrameLocks noChangeAspect="1"/>
          </p:cNvGraphicFramePr>
          <p:nvPr>
            <p:extLst>
              <p:ext uri="{D42A27DB-BD31-4B8C-83A1-F6EECF244321}">
                <p14:modId xmlns:p14="http://schemas.microsoft.com/office/powerpoint/2010/main" val="126134955"/>
              </p:ext>
            </p:extLst>
          </p:nvPr>
        </p:nvGraphicFramePr>
        <p:xfrm>
          <a:off x="391885" y="4264027"/>
          <a:ext cx="11464699" cy="1130070"/>
        </p:xfrm>
        <a:graphic>
          <a:graphicData uri="http://schemas.openxmlformats.org/presentationml/2006/ole">
            <mc:AlternateContent xmlns:mc="http://schemas.openxmlformats.org/markup-compatibility/2006">
              <mc:Choice xmlns:v="urn:schemas-microsoft-com:vml" Requires="v">
                <p:oleObj spid="_x0000_s19478" name="Equation" r:id="rId3" imgW="4381200" imgH="431640" progId="Equation.3">
                  <p:embed/>
                </p:oleObj>
              </mc:Choice>
              <mc:Fallback>
                <p:oleObj name="Equation" r:id="rId3" imgW="4381200" imgH="431640" progId="Equation.3">
                  <p:embed/>
                  <p:pic>
                    <p:nvPicPr>
                      <p:cNvPr id="14338" name="Object 1024">
                        <a:extLst>
                          <a:ext uri="{FF2B5EF4-FFF2-40B4-BE49-F238E27FC236}">
                            <a16:creationId xmlns:a16="http://schemas.microsoft.com/office/drawing/2014/main" id="{ECDF851A-7E66-48D0-B088-566110903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885" y="4264027"/>
                        <a:ext cx="11464699" cy="1130070"/>
                      </a:xfrm>
                      <a:prstGeom prst="rect">
                        <a:avLst/>
                      </a:prstGeom>
                      <a:noFill/>
                      <a:ln w="9525">
                        <a:solidFill>
                          <a:srgbClr val="FF3399"/>
                        </a:solidFill>
                        <a:miter lim="800000"/>
                        <a:headEnd/>
                        <a:tailEnd/>
                      </a:ln>
                      <a:extLst/>
                    </p:spPr>
                  </p:pic>
                </p:oleObj>
              </mc:Fallback>
            </mc:AlternateContent>
          </a:graphicData>
        </a:graphic>
      </p:graphicFrame>
      <p:sp>
        <p:nvSpPr>
          <p:cNvPr id="6" name="Date Placeholder 5">
            <a:extLst>
              <a:ext uri="{FF2B5EF4-FFF2-40B4-BE49-F238E27FC236}">
                <a16:creationId xmlns:a16="http://schemas.microsoft.com/office/drawing/2014/main" id="{9335EF0B-2F20-4D26-95EB-370D6B8AD937}"/>
              </a:ext>
            </a:extLst>
          </p:cNvPr>
          <p:cNvSpPr>
            <a:spLocks noGrp="1"/>
          </p:cNvSpPr>
          <p:nvPr>
            <p:ph type="dt" sz="quarter" idx="10"/>
          </p:nvPr>
        </p:nvSpPr>
        <p:spPr/>
        <p:txBody>
          <a:bodyPr/>
          <a:lstStyle/>
          <a:p>
            <a:pPr>
              <a:defRPr/>
            </a:pPr>
            <a:fld id="{7E058A37-C78A-4D47-ACF9-BAF34D3DFA8C}" type="datetime1">
              <a:rPr lang="en-US" smtClean="0"/>
              <a:t>10/18/2018</a:t>
            </a:fld>
            <a:endParaRPr lang="en-US"/>
          </a:p>
        </p:txBody>
      </p:sp>
      <p:sp>
        <p:nvSpPr>
          <p:cNvPr id="7" name="Footer Placeholder 6">
            <a:extLst>
              <a:ext uri="{FF2B5EF4-FFF2-40B4-BE49-F238E27FC236}">
                <a16:creationId xmlns:a16="http://schemas.microsoft.com/office/drawing/2014/main" id="{BFC53401-4794-4013-BA2F-0B20393036D7}"/>
              </a:ext>
            </a:extLst>
          </p:cNvPr>
          <p:cNvSpPr>
            <a:spLocks noGrp="1"/>
          </p:cNvSpPr>
          <p:nvPr>
            <p:ph type="ftr" sz="quarter" idx="11"/>
          </p:nvPr>
        </p:nvSpPr>
        <p:spPr/>
        <p:txBody>
          <a:bodyPr/>
          <a:lstStyle/>
          <a:p>
            <a:pPr>
              <a:defRPr/>
            </a:pPr>
            <a:r>
              <a:rPr lang="en-US"/>
              <a:t>Dan Green ceremony, 2018</a:t>
            </a:r>
          </a:p>
        </p:txBody>
      </p:sp>
    </p:spTree>
    <p:extLst>
      <p:ext uri="{BB962C8B-B14F-4D97-AF65-F5344CB8AC3E}">
        <p14:creationId xmlns:p14="http://schemas.microsoft.com/office/powerpoint/2010/main" val="4047787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4">
            <a:extLst>
              <a:ext uri="{FF2B5EF4-FFF2-40B4-BE49-F238E27FC236}">
                <a16:creationId xmlns:a16="http://schemas.microsoft.com/office/drawing/2014/main" id="{731196F8-6E42-49E3-A2C6-A4B1A41EF61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6C99005-B5BB-4097-B67E-3F53DF594876}" type="slidenum">
              <a:rPr lang="en-US" altLang="en-US" sz="1400"/>
              <a:pPr>
                <a:spcBef>
                  <a:spcPct val="0"/>
                </a:spcBef>
                <a:buFontTx/>
                <a:buNone/>
              </a:pPr>
              <a:t>6</a:t>
            </a:fld>
            <a:endParaRPr lang="en-US" altLang="en-US" sz="1400"/>
          </a:p>
        </p:txBody>
      </p:sp>
      <p:sp>
        <p:nvSpPr>
          <p:cNvPr id="49155" name="Rectangle 2">
            <a:extLst>
              <a:ext uri="{FF2B5EF4-FFF2-40B4-BE49-F238E27FC236}">
                <a16:creationId xmlns:a16="http://schemas.microsoft.com/office/drawing/2014/main" id="{6F905062-83D1-4028-BA0C-C148C3833838}"/>
              </a:ext>
            </a:extLst>
          </p:cNvPr>
          <p:cNvSpPr>
            <a:spLocks noGrp="1" noChangeArrowheads="1"/>
          </p:cNvSpPr>
          <p:nvPr>
            <p:ph type="title"/>
          </p:nvPr>
        </p:nvSpPr>
        <p:spPr>
          <a:xfrm>
            <a:off x="1981200" y="228600"/>
            <a:ext cx="7772400" cy="685800"/>
          </a:xfrm>
          <a:ln>
            <a:solidFill>
              <a:srgbClr val="CC0000"/>
            </a:solidFill>
            <a:miter lim="800000"/>
            <a:headEnd/>
            <a:tailEnd/>
          </a:ln>
        </p:spPr>
        <p:txBody>
          <a:bodyPr>
            <a:normAutofit/>
          </a:bodyPr>
          <a:lstStyle/>
          <a:p>
            <a:pPr algn="ctr" eaLnBrk="1" hangingPunct="1"/>
            <a:r>
              <a:rPr lang="en-US" altLang="en-US" sz="3200" b="1" dirty="0">
                <a:solidFill>
                  <a:srgbClr val="CC0000"/>
                </a:solidFill>
              </a:rPr>
              <a:t>ISR parameters</a:t>
            </a:r>
          </a:p>
        </p:txBody>
      </p:sp>
      <p:sp>
        <p:nvSpPr>
          <p:cNvPr id="49156" name="Text Box 3">
            <a:extLst>
              <a:ext uri="{FF2B5EF4-FFF2-40B4-BE49-F238E27FC236}">
                <a16:creationId xmlns:a16="http://schemas.microsoft.com/office/drawing/2014/main" id="{1C0894C7-007A-4302-A2F4-AC9A4CE7642A}"/>
              </a:ext>
            </a:extLst>
          </p:cNvPr>
          <p:cNvSpPr txBox="1">
            <a:spLocks noChangeArrowheads="1"/>
          </p:cNvSpPr>
          <p:nvPr/>
        </p:nvSpPr>
        <p:spPr bwMode="auto">
          <a:xfrm>
            <a:off x="1889126" y="1260475"/>
            <a:ext cx="816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49157" name="Text Box 4">
            <a:extLst>
              <a:ext uri="{FF2B5EF4-FFF2-40B4-BE49-F238E27FC236}">
                <a16:creationId xmlns:a16="http://schemas.microsoft.com/office/drawing/2014/main" id="{D1D8CC6B-1A0A-43C3-BBCC-C70DE7223AB7}"/>
              </a:ext>
            </a:extLst>
          </p:cNvPr>
          <p:cNvSpPr txBox="1">
            <a:spLocks noChangeArrowheads="1"/>
          </p:cNvSpPr>
          <p:nvPr/>
        </p:nvSpPr>
        <p:spPr bwMode="auto">
          <a:xfrm>
            <a:off x="1773238" y="1056438"/>
            <a:ext cx="8285163" cy="529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pPr>
            <a:r>
              <a:rPr lang="en-US" altLang="en-US" sz="2400" dirty="0"/>
              <a:t>Proton-Proton with beam energy from E=11.6 to E=31.3 GeV </a:t>
            </a:r>
          </a:p>
          <a:p>
            <a:pPr eaLnBrk="1" hangingPunct="1">
              <a:lnSpc>
                <a:spcPct val="90000"/>
              </a:lnSpc>
            </a:pPr>
            <a:r>
              <a:rPr lang="en-US" altLang="en-US" sz="2400" dirty="0"/>
              <a:t>Beams crossing at 15</a:t>
            </a:r>
            <a:r>
              <a:rPr lang="en-US" altLang="en-US" sz="2400" dirty="0">
                <a:sym typeface="Symbol" panose="05050102010706020507" pitchFamily="18" charset="2"/>
              </a:rPr>
              <a:t> on the horizontal plane</a:t>
            </a:r>
            <a:endParaRPr lang="en-US" altLang="en-US" sz="2400" dirty="0"/>
          </a:p>
          <a:p>
            <a:pPr eaLnBrk="1" hangingPunct="1">
              <a:lnSpc>
                <a:spcPct val="90000"/>
              </a:lnSpc>
            </a:pPr>
            <a:r>
              <a:rPr lang="en-US" altLang="en-US" sz="2400" dirty="0"/>
              <a:t>8 crossing points with </a:t>
            </a:r>
            <a:r>
              <a:rPr lang="en-US" altLang="en-US" sz="2400" dirty="0" err="1"/>
              <a:t>c.m.s</a:t>
            </a:r>
            <a:r>
              <a:rPr lang="en-US" altLang="en-US" sz="2400" dirty="0"/>
              <a:t>. radial velocity </a:t>
            </a:r>
            <a:r>
              <a:rPr lang="en-US" altLang="en-US" sz="2400" dirty="0">
                <a:sym typeface="Symbol" panose="05050102010706020507" pitchFamily="18" charset="2"/>
              </a:rPr>
              <a:t></a:t>
            </a:r>
            <a:r>
              <a:rPr lang="en-US" altLang="en-US" sz="2400" baseline="-25000" dirty="0">
                <a:sym typeface="Symbol" panose="05050102010706020507" pitchFamily="18" charset="2"/>
              </a:rPr>
              <a:t>cm</a:t>
            </a:r>
            <a:r>
              <a:rPr lang="en-US" altLang="en-US" sz="2400" dirty="0">
                <a:sym typeface="Symbol" panose="05050102010706020507" pitchFamily="18" charset="2"/>
              </a:rPr>
              <a:t>= sin7,5</a:t>
            </a:r>
            <a:r>
              <a:rPr lang="en-US" altLang="en-US" sz="2400" dirty="0">
                <a:cs typeface="Times New Roman" panose="02020603050405020304" pitchFamily="18" charset="0"/>
                <a:sym typeface="Symbol" panose="05050102010706020507" pitchFamily="18" charset="2"/>
              </a:rPr>
              <a:t>° = 0,265 </a:t>
            </a:r>
            <a:endParaRPr lang="en-US" altLang="en-US" sz="2400" dirty="0"/>
          </a:p>
          <a:p>
            <a:pPr eaLnBrk="1" hangingPunct="1">
              <a:lnSpc>
                <a:spcPct val="90000"/>
              </a:lnSpc>
            </a:pPr>
            <a:r>
              <a:rPr lang="en-US" altLang="en-US" sz="2400" dirty="0"/>
              <a:t>20A/beam design current (4.10</a:t>
            </a:r>
            <a:r>
              <a:rPr lang="en-US" altLang="en-US" sz="2400" baseline="30000" dirty="0"/>
              <a:t>14 </a:t>
            </a:r>
            <a:r>
              <a:rPr lang="en-US" altLang="en-US" sz="2400" dirty="0"/>
              <a:t>protons), 50A achieved</a:t>
            </a:r>
          </a:p>
          <a:p>
            <a:pPr eaLnBrk="1" hangingPunct="1">
              <a:lnSpc>
                <a:spcPct val="90000"/>
              </a:lnSpc>
            </a:pPr>
            <a:r>
              <a:rPr lang="en-US" altLang="en-US" sz="2400" dirty="0"/>
              <a:t>Beam width w </a:t>
            </a:r>
            <a:r>
              <a:rPr lang="en-US" altLang="en-US" sz="2400" dirty="0">
                <a:sym typeface="Symbol" panose="05050102010706020507" pitchFamily="18" charset="2"/>
              </a:rPr>
              <a:t> </a:t>
            </a:r>
            <a:r>
              <a:rPr lang="en-US" altLang="en-US" sz="2400" dirty="0"/>
              <a:t>6 cm, height h </a:t>
            </a:r>
            <a:r>
              <a:rPr lang="en-US" altLang="en-US" sz="2400" dirty="0">
                <a:sym typeface="Symbol" panose="05050102010706020507" pitchFamily="18" charset="2"/>
              </a:rPr>
              <a:t></a:t>
            </a:r>
            <a:r>
              <a:rPr lang="en-US" altLang="en-US" sz="2400" dirty="0"/>
              <a:t> 5 mm</a:t>
            </a:r>
          </a:p>
          <a:p>
            <a:pPr eaLnBrk="1" hangingPunct="1">
              <a:lnSpc>
                <a:spcPct val="90000"/>
              </a:lnSpc>
            </a:pPr>
            <a:r>
              <a:rPr lang="en-US" altLang="en-US" sz="2400" dirty="0">
                <a:cs typeface="Times New Roman" panose="02020603050405020304" pitchFamily="18" charset="0"/>
                <a:sym typeface="Symbol" panose="05050102010706020507" pitchFamily="18" charset="2"/>
              </a:rPr>
              <a:t>Proton density in the beams </a:t>
            </a:r>
            <a:r>
              <a:rPr lang="en-US" altLang="en-US" sz="2400" dirty="0">
                <a:sym typeface="Symbol" panose="05050102010706020507" pitchFamily="18" charset="2"/>
              </a:rPr>
              <a:t></a:t>
            </a:r>
            <a:r>
              <a:rPr lang="en-US" altLang="en-US" sz="2400" dirty="0">
                <a:cs typeface="Times New Roman" panose="02020603050405020304" pitchFamily="18" charset="0"/>
                <a:sym typeface="Symbol" panose="05050102010706020507" pitchFamily="18" charset="2"/>
              </a:rPr>
              <a:t> 5.10</a:t>
            </a:r>
            <a:r>
              <a:rPr lang="en-US" altLang="en-US" sz="2400" baseline="30000" dirty="0">
                <a:cs typeface="Times New Roman" panose="02020603050405020304" pitchFamily="18" charset="0"/>
                <a:sym typeface="Symbol" panose="05050102010706020507" pitchFamily="18" charset="2"/>
              </a:rPr>
              <a:t>8</a:t>
            </a:r>
            <a:r>
              <a:rPr lang="en-US" altLang="en-US" sz="2400" dirty="0">
                <a:cs typeface="Times New Roman" panose="02020603050405020304" pitchFamily="18" charset="0"/>
                <a:sym typeface="Symbol" panose="05050102010706020507" pitchFamily="18" charset="2"/>
              </a:rPr>
              <a:t> p/cm</a:t>
            </a:r>
            <a:r>
              <a:rPr lang="en-US" altLang="en-US" sz="2400" baseline="30000" dirty="0">
                <a:cs typeface="Times New Roman" panose="02020603050405020304" pitchFamily="18" charset="0"/>
                <a:sym typeface="Symbol" panose="05050102010706020507" pitchFamily="18" charset="2"/>
              </a:rPr>
              <a:t>3</a:t>
            </a:r>
            <a:endParaRPr lang="en-US" altLang="en-US" sz="2400" dirty="0">
              <a:cs typeface="Times New Roman" panose="02020603050405020304" pitchFamily="18" charset="0"/>
              <a:sym typeface="Symbol" panose="05050102010706020507" pitchFamily="18" charset="2"/>
            </a:endParaRPr>
          </a:p>
          <a:p>
            <a:pPr eaLnBrk="1" hangingPunct="1">
              <a:lnSpc>
                <a:spcPct val="90000"/>
              </a:lnSpc>
            </a:pPr>
            <a:r>
              <a:rPr lang="en-US" altLang="en-US" sz="2400" dirty="0">
                <a:cs typeface="Times New Roman" panose="02020603050405020304" pitchFamily="18" charset="0"/>
                <a:sym typeface="Symbol" panose="05050102010706020507" pitchFamily="18" charset="2"/>
              </a:rPr>
              <a:t>Collision energy W = </a:t>
            </a:r>
            <a:r>
              <a:rPr lang="en-US" altLang="en-US" sz="2400" dirty="0">
                <a:latin typeface="Arial" panose="020B0604020202020204" pitchFamily="34" charset="0"/>
                <a:cs typeface="Times New Roman" panose="02020603050405020304" pitchFamily="18" charset="0"/>
                <a:sym typeface="Symbol" panose="05050102010706020507" pitchFamily="18" charset="2"/>
              </a:rPr>
              <a:t>2Ecos(/2) ≈</a:t>
            </a:r>
            <a:r>
              <a:rPr lang="en-US" altLang="en-US" sz="2400" dirty="0">
                <a:cs typeface="Times New Roman" panose="02020603050405020304" pitchFamily="18" charset="0"/>
                <a:sym typeface="Symbol" panose="05050102010706020507" pitchFamily="18" charset="2"/>
              </a:rPr>
              <a:t> 2E</a:t>
            </a:r>
            <a:endParaRPr lang="en-US" altLang="en-US" sz="2400" dirty="0">
              <a:cs typeface="Times New Roman" panose="02020603050405020304" pitchFamily="18" charset="0"/>
            </a:endParaRPr>
          </a:p>
          <a:p>
            <a:pPr eaLnBrk="1" hangingPunct="1">
              <a:lnSpc>
                <a:spcPct val="90000"/>
              </a:lnSpc>
            </a:pPr>
            <a:r>
              <a:rPr lang="en-US" altLang="en-US" sz="2400" dirty="0">
                <a:cs typeface="Times New Roman" panose="02020603050405020304" pitchFamily="18" charset="0"/>
              </a:rPr>
              <a:t>Luminosity lifetime </a:t>
            </a:r>
            <a:r>
              <a:rPr lang="en-US" altLang="en-US" sz="2400" dirty="0">
                <a:latin typeface="Arial" panose="020B0604020202020204" pitchFamily="34" charset="0"/>
                <a:cs typeface="Times New Roman" panose="02020603050405020304" pitchFamily="18" charset="0"/>
                <a:sym typeface="Symbol" panose="05050102010706020507" pitchFamily="18" charset="2"/>
              </a:rPr>
              <a:t></a:t>
            </a:r>
            <a:r>
              <a:rPr lang="en-US" altLang="en-US" sz="2400" dirty="0">
                <a:cs typeface="Times New Roman" panose="02020603050405020304" pitchFamily="18" charset="0"/>
                <a:sym typeface="Symbol" panose="05050102010706020507" pitchFamily="18" charset="2"/>
              </a:rPr>
              <a:t> </a:t>
            </a:r>
            <a:r>
              <a:rPr lang="en-US" altLang="en-US" sz="2400" dirty="0">
                <a:cs typeface="Times New Roman" panose="02020603050405020304" pitchFamily="18" charset="0"/>
              </a:rPr>
              <a:t>70h</a:t>
            </a:r>
          </a:p>
          <a:p>
            <a:pPr eaLnBrk="1" hangingPunct="1">
              <a:lnSpc>
                <a:spcPct val="90000"/>
              </a:lnSpc>
            </a:pPr>
            <a:r>
              <a:rPr lang="en-US" altLang="en-US" sz="2400" dirty="0">
                <a:cs typeface="Times New Roman" panose="02020603050405020304" pitchFamily="18" charset="0"/>
              </a:rPr>
              <a:t>Design p-p luminosity 4.10</a:t>
            </a:r>
            <a:r>
              <a:rPr lang="en-US" altLang="en-US" sz="2400" baseline="30000" dirty="0">
                <a:cs typeface="Times New Roman" panose="02020603050405020304" pitchFamily="18" charset="0"/>
              </a:rPr>
              <a:t>30</a:t>
            </a:r>
            <a:r>
              <a:rPr lang="en-US" altLang="en-US" sz="2400" dirty="0">
                <a:cs typeface="Times New Roman" panose="02020603050405020304" pitchFamily="18" charset="0"/>
              </a:rPr>
              <a:t> cm</a:t>
            </a:r>
            <a:r>
              <a:rPr lang="en-US" altLang="en-US" sz="2400" baseline="30000" dirty="0">
                <a:cs typeface="Times New Roman" panose="02020603050405020304" pitchFamily="18" charset="0"/>
              </a:rPr>
              <a:t>-2</a:t>
            </a:r>
            <a:r>
              <a:rPr lang="en-US" altLang="en-US" sz="2400" dirty="0">
                <a:cs typeface="Times New Roman" panose="02020603050405020304" pitchFamily="18" charset="0"/>
              </a:rPr>
              <a:t> s</a:t>
            </a:r>
            <a:r>
              <a:rPr lang="en-US" altLang="en-US" sz="2400" baseline="30000" dirty="0">
                <a:cs typeface="Times New Roman" panose="02020603050405020304" pitchFamily="18" charset="0"/>
              </a:rPr>
              <a:t>-1</a:t>
            </a:r>
            <a:r>
              <a:rPr lang="en-US" altLang="en-US" sz="2400" dirty="0">
                <a:cs typeface="Times New Roman" panose="02020603050405020304" pitchFamily="18" charset="0"/>
              </a:rPr>
              <a:t>, 5.10</a:t>
            </a:r>
            <a:r>
              <a:rPr lang="en-US" altLang="en-US" sz="2400" baseline="30000" dirty="0">
                <a:cs typeface="Times New Roman" panose="02020603050405020304" pitchFamily="18" charset="0"/>
              </a:rPr>
              <a:t>31 </a:t>
            </a:r>
            <a:r>
              <a:rPr lang="en-US" altLang="en-US" sz="2400" dirty="0">
                <a:cs typeface="Times New Roman" panose="02020603050405020304" pitchFamily="18" charset="0"/>
              </a:rPr>
              <a:t>cm</a:t>
            </a:r>
            <a:r>
              <a:rPr lang="en-US" altLang="en-US" sz="2400" baseline="30000" dirty="0">
                <a:cs typeface="Times New Roman" panose="02020603050405020304" pitchFamily="18" charset="0"/>
              </a:rPr>
              <a:t>-2</a:t>
            </a:r>
            <a:r>
              <a:rPr lang="en-US" altLang="en-US" sz="2400" dirty="0">
                <a:cs typeface="Times New Roman" panose="02020603050405020304" pitchFamily="18" charset="0"/>
              </a:rPr>
              <a:t> s</a:t>
            </a:r>
            <a:r>
              <a:rPr lang="en-US" altLang="en-US" sz="2400" baseline="30000" dirty="0">
                <a:cs typeface="Times New Roman" panose="02020603050405020304" pitchFamily="18" charset="0"/>
              </a:rPr>
              <a:t>-1 </a:t>
            </a:r>
            <a:r>
              <a:rPr lang="en-US" altLang="en-US" sz="2400" dirty="0">
                <a:cs typeface="Times New Roman" panose="02020603050405020304" pitchFamily="18" charset="0"/>
              </a:rPr>
              <a:t>achieved</a:t>
            </a:r>
          </a:p>
          <a:p>
            <a:pPr eaLnBrk="1" hangingPunct="1">
              <a:lnSpc>
                <a:spcPct val="90000"/>
              </a:lnSpc>
            </a:pPr>
            <a:r>
              <a:rPr lang="en-US" altLang="en-US" sz="2400" dirty="0">
                <a:cs typeface="Times New Roman" panose="02020603050405020304" pitchFamily="18" charset="0"/>
              </a:rPr>
              <a:t>Run also as pbar-p (L = 2.10</a:t>
            </a:r>
            <a:r>
              <a:rPr lang="en-US" altLang="en-US" sz="2400" baseline="30000" dirty="0">
                <a:cs typeface="Times New Roman" panose="02020603050405020304" pitchFamily="18" charset="0"/>
              </a:rPr>
              <a:t>28</a:t>
            </a:r>
            <a:r>
              <a:rPr lang="en-US" altLang="en-US" sz="2400" dirty="0">
                <a:cs typeface="Times New Roman" panose="02020603050405020304" pitchFamily="18" charset="0"/>
              </a:rPr>
              <a:t> cm</a:t>
            </a:r>
            <a:r>
              <a:rPr lang="en-US" altLang="en-US" sz="2400" baseline="30000" dirty="0">
                <a:cs typeface="Times New Roman" panose="02020603050405020304" pitchFamily="18" charset="0"/>
              </a:rPr>
              <a:t>-2</a:t>
            </a:r>
            <a:r>
              <a:rPr lang="en-US" altLang="en-US" sz="2400" dirty="0">
                <a:cs typeface="Times New Roman" panose="02020603050405020304" pitchFamily="18" charset="0"/>
              </a:rPr>
              <a:t>s</a:t>
            </a:r>
            <a:r>
              <a:rPr lang="en-US" altLang="en-US" sz="2400" baseline="30000" dirty="0">
                <a:cs typeface="Times New Roman" panose="02020603050405020304" pitchFamily="18" charset="0"/>
              </a:rPr>
              <a:t>-1</a:t>
            </a:r>
            <a:r>
              <a:rPr lang="en-US" altLang="en-US" sz="2400" dirty="0">
                <a:cs typeface="Times New Roman" panose="02020603050405020304" pitchFamily="18" charset="0"/>
              </a:rPr>
              <a:t>), p-d, d-d (4,3.10</a:t>
            </a:r>
            <a:r>
              <a:rPr lang="en-US" altLang="en-US" sz="2400" baseline="30000" dirty="0">
                <a:cs typeface="Times New Roman" panose="02020603050405020304" pitchFamily="18" charset="0"/>
              </a:rPr>
              <a:t>30</a:t>
            </a:r>
            <a:r>
              <a:rPr lang="en-US" altLang="en-US" sz="2400" dirty="0">
                <a:cs typeface="Times New Roman" panose="02020603050405020304" pitchFamily="18" charset="0"/>
              </a:rPr>
              <a:t>), </a:t>
            </a:r>
            <a:r>
              <a:rPr lang="en-US" altLang="en-US" sz="2400" dirty="0">
                <a:cs typeface="Times New Roman" panose="02020603050405020304" pitchFamily="18" charset="0"/>
                <a:sym typeface="Symbol" panose="05050102010706020507" pitchFamily="18" charset="2"/>
              </a:rPr>
              <a:t></a:t>
            </a:r>
            <a:r>
              <a:rPr lang="en-US" altLang="en-US" sz="2400" dirty="0">
                <a:cs typeface="Times New Roman" panose="02020603050405020304" pitchFamily="18" charset="0"/>
              </a:rPr>
              <a:t>.</a:t>
            </a:r>
          </a:p>
          <a:p>
            <a:pPr eaLnBrk="1" hangingPunct="1">
              <a:lnSpc>
                <a:spcPct val="90000"/>
              </a:lnSpc>
            </a:pPr>
            <a:r>
              <a:rPr lang="en-US" altLang="en-US" sz="2400" dirty="0">
                <a:cs typeface="Times New Roman" panose="02020603050405020304" pitchFamily="18" charset="0"/>
              </a:rPr>
              <a:t>==============================================</a:t>
            </a:r>
          </a:p>
          <a:p>
            <a:pPr eaLnBrk="1" hangingPunct="1">
              <a:lnSpc>
                <a:spcPct val="90000"/>
              </a:lnSpc>
            </a:pPr>
            <a:r>
              <a:rPr lang="en-US" altLang="en-US" sz="2400" dirty="0" err="1">
                <a:cs typeface="Times New Roman" panose="02020603050405020304" pitchFamily="18" charset="0"/>
              </a:rPr>
              <a:t>W.Schnell</a:t>
            </a:r>
            <a:r>
              <a:rPr lang="en-US" altLang="en-US" sz="2400" dirty="0">
                <a:cs typeface="Times New Roman" panose="02020603050405020304" pitchFamily="18" charset="0"/>
              </a:rPr>
              <a:t>, The CERN Intersecting Storage Rings, ISR-RF/68-29</a:t>
            </a:r>
          </a:p>
          <a:p>
            <a:pPr eaLnBrk="1" hangingPunct="1">
              <a:lnSpc>
                <a:spcPct val="90000"/>
              </a:lnSpc>
            </a:pPr>
            <a:r>
              <a:rPr lang="en-US" altLang="en-US" sz="2400" dirty="0" err="1">
                <a:cs typeface="Times New Roman" panose="02020603050405020304" pitchFamily="18" charset="0"/>
              </a:rPr>
              <a:t>K.Hubner</a:t>
            </a:r>
            <a:r>
              <a:rPr lang="en-US" altLang="en-US" sz="2400" dirty="0">
                <a:cs typeface="Times New Roman" panose="02020603050405020304" pitchFamily="18" charset="0"/>
              </a:rPr>
              <a:t>, ISR Performance for Pedestrians, CERN 77-15</a:t>
            </a:r>
            <a:endParaRPr lang="en-US" altLang="en-US" sz="2400" dirty="0"/>
          </a:p>
        </p:txBody>
      </p:sp>
      <p:sp>
        <p:nvSpPr>
          <p:cNvPr id="2" name="Date Placeholder 1">
            <a:extLst>
              <a:ext uri="{FF2B5EF4-FFF2-40B4-BE49-F238E27FC236}">
                <a16:creationId xmlns:a16="http://schemas.microsoft.com/office/drawing/2014/main" id="{B14012ED-7F38-42B4-BDDE-0CE8F471514A}"/>
              </a:ext>
            </a:extLst>
          </p:cNvPr>
          <p:cNvSpPr>
            <a:spLocks noGrp="1"/>
          </p:cNvSpPr>
          <p:nvPr>
            <p:ph type="dt" sz="half" idx="10"/>
          </p:nvPr>
        </p:nvSpPr>
        <p:spPr/>
        <p:txBody>
          <a:bodyPr/>
          <a:lstStyle/>
          <a:p>
            <a:fld id="{CDCA0F65-C4F3-4EDA-8ADF-40957CB1E82B}" type="datetime1">
              <a:rPr lang="en-US" smtClean="0"/>
              <a:t>10/18/2018</a:t>
            </a:fld>
            <a:endParaRPr lang="en-US"/>
          </a:p>
        </p:txBody>
      </p:sp>
      <p:sp>
        <p:nvSpPr>
          <p:cNvPr id="3" name="Footer Placeholder 2">
            <a:extLst>
              <a:ext uri="{FF2B5EF4-FFF2-40B4-BE49-F238E27FC236}">
                <a16:creationId xmlns:a16="http://schemas.microsoft.com/office/drawing/2014/main" id="{9191A32F-FEAA-4846-9E13-537894C8174C}"/>
              </a:ext>
            </a:extLst>
          </p:cNvPr>
          <p:cNvSpPr>
            <a:spLocks noGrp="1"/>
          </p:cNvSpPr>
          <p:nvPr>
            <p:ph type="ftr" sz="quarter" idx="11"/>
          </p:nvPr>
        </p:nvSpPr>
        <p:spPr/>
        <p:txBody>
          <a:bodyPr/>
          <a:lstStyle/>
          <a:p>
            <a:r>
              <a:rPr lang="en-US"/>
              <a:t>Dan Green ceremony, 2018</a:t>
            </a:r>
          </a:p>
        </p:txBody>
      </p:sp>
    </p:spTree>
    <p:extLst>
      <p:ext uri="{BB962C8B-B14F-4D97-AF65-F5344CB8AC3E}">
        <p14:creationId xmlns:p14="http://schemas.microsoft.com/office/powerpoint/2010/main" val="3720773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Slide Number Placeholder 4">
            <a:extLst>
              <a:ext uri="{FF2B5EF4-FFF2-40B4-BE49-F238E27FC236}">
                <a16:creationId xmlns:a16="http://schemas.microsoft.com/office/drawing/2014/main" id="{F287348E-DB69-4FEB-AA5E-0B025392D4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7E1DC28-EFDE-4369-B043-C4FF5BC5E423}" type="slidenum">
              <a:rPr lang="en-US" altLang="en-US" sz="1400"/>
              <a:pPr eaLnBrk="1" hangingPunct="1"/>
              <a:t>60</a:t>
            </a:fld>
            <a:endParaRPr lang="en-US" altLang="en-US" sz="1400"/>
          </a:p>
        </p:txBody>
      </p:sp>
      <p:sp>
        <p:nvSpPr>
          <p:cNvPr id="52228" name="Rectangle 2">
            <a:extLst>
              <a:ext uri="{FF2B5EF4-FFF2-40B4-BE49-F238E27FC236}">
                <a16:creationId xmlns:a16="http://schemas.microsoft.com/office/drawing/2014/main" id="{1D39A1CB-CDBB-4259-BA99-4501D2ADB122}"/>
              </a:ext>
            </a:extLst>
          </p:cNvPr>
          <p:cNvSpPr>
            <a:spLocks noGrp="1" noChangeArrowheads="1"/>
          </p:cNvSpPr>
          <p:nvPr>
            <p:ph type="title"/>
          </p:nvPr>
        </p:nvSpPr>
        <p:spPr>
          <a:xfrm>
            <a:off x="2133600" y="228600"/>
            <a:ext cx="7772400" cy="762000"/>
          </a:xfrm>
          <a:ln>
            <a:solidFill>
              <a:srgbClr val="CC0000"/>
            </a:solidFill>
            <a:miter lim="800000"/>
            <a:headEnd/>
            <a:tailEnd/>
          </a:ln>
        </p:spPr>
        <p:txBody>
          <a:bodyPr/>
          <a:lstStyle/>
          <a:p>
            <a:pPr algn="ctr" eaLnBrk="1" hangingPunct="1"/>
            <a:r>
              <a:rPr lang="en-US" altLang="en-US" sz="2400" b="1" dirty="0">
                <a:solidFill>
                  <a:srgbClr val="CC0000"/>
                </a:solidFill>
              </a:rPr>
              <a:t>DIFFRACTION AS SEEN IN R801</a:t>
            </a:r>
          </a:p>
        </p:txBody>
      </p:sp>
      <p:sp>
        <p:nvSpPr>
          <p:cNvPr id="52229" name="Text Box 3">
            <a:extLst>
              <a:ext uri="{FF2B5EF4-FFF2-40B4-BE49-F238E27FC236}">
                <a16:creationId xmlns:a16="http://schemas.microsoft.com/office/drawing/2014/main" id="{22295617-F0B8-4F7C-A246-C6960D84EA32}"/>
              </a:ext>
            </a:extLst>
          </p:cNvPr>
          <p:cNvSpPr txBox="1">
            <a:spLocks noChangeArrowheads="1"/>
          </p:cNvSpPr>
          <p:nvPr/>
        </p:nvSpPr>
        <p:spPr bwMode="auto">
          <a:xfrm>
            <a:off x="838200" y="1153333"/>
            <a:ext cx="10515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dirty="0"/>
              <a:t>In R801 the correlations among fragments of the diffracted proton were seen in a simple way.</a:t>
            </a:r>
          </a:p>
          <a:p>
            <a:pPr eaLnBrk="1" hangingPunct="1"/>
            <a:endParaRPr lang="en-US" altLang="en-US" dirty="0"/>
          </a:p>
          <a:p>
            <a:pPr eaLnBrk="1" hangingPunct="1"/>
            <a:r>
              <a:rPr lang="en-US" altLang="en-US" dirty="0"/>
              <a:t>In inelastic events the smallest angle tracks on both sides (likely to be the scattered primaries) were removed. The dispersion </a:t>
            </a:r>
            <a:r>
              <a:rPr lang="en-US" altLang="en-US" dirty="0">
                <a:sym typeface="Symbol" panose="05050102010706020507" pitchFamily="18" charset="2"/>
              </a:rPr>
              <a:t></a:t>
            </a:r>
            <a:r>
              <a:rPr lang="en-US" altLang="en-US" baseline="-25000" dirty="0">
                <a:sym typeface="Symbol" panose="05050102010706020507" pitchFamily="18" charset="2"/>
              </a:rPr>
              <a:t>2</a:t>
            </a:r>
            <a:r>
              <a:rPr lang="en-US" altLang="en-US" dirty="0">
                <a:sym typeface="Symbol" panose="05050102010706020507" pitchFamily="18" charset="2"/>
              </a:rPr>
              <a:t>() </a:t>
            </a:r>
            <a:r>
              <a:rPr lang="en-US" altLang="en-US" dirty="0"/>
              <a:t>of the remaining tracks was displayed versus their average </a:t>
            </a:r>
            <a:r>
              <a:rPr lang="en-US" altLang="en-US" dirty="0" err="1"/>
              <a:t>pseudorapidity</a:t>
            </a:r>
            <a:r>
              <a:rPr lang="en-US" altLang="en-US" dirty="0"/>
              <a:t> in events of fixed multiplicity:</a:t>
            </a:r>
          </a:p>
        </p:txBody>
      </p:sp>
      <p:graphicFrame>
        <p:nvGraphicFramePr>
          <p:cNvPr id="52226" name="Object 1024">
            <a:extLst>
              <a:ext uri="{FF2B5EF4-FFF2-40B4-BE49-F238E27FC236}">
                <a16:creationId xmlns:a16="http://schemas.microsoft.com/office/drawing/2014/main" id="{8E5EE070-DB2C-4CE2-AC6D-A3268D2DF389}"/>
              </a:ext>
            </a:extLst>
          </p:cNvPr>
          <p:cNvGraphicFramePr>
            <a:graphicFrameLocks noChangeAspect="1"/>
          </p:cNvGraphicFramePr>
          <p:nvPr>
            <p:extLst>
              <p:ext uri="{D42A27DB-BD31-4B8C-83A1-F6EECF244321}">
                <p14:modId xmlns:p14="http://schemas.microsoft.com/office/powerpoint/2010/main" val="520166371"/>
              </p:ext>
            </p:extLst>
          </p:nvPr>
        </p:nvGraphicFramePr>
        <p:xfrm>
          <a:off x="3416300" y="3461657"/>
          <a:ext cx="5335536" cy="2885169"/>
        </p:xfrm>
        <a:graphic>
          <a:graphicData uri="http://schemas.openxmlformats.org/presentationml/2006/ole">
            <mc:AlternateContent xmlns:mc="http://schemas.openxmlformats.org/markup-compatibility/2006">
              <mc:Choice xmlns:v="urn:schemas-microsoft-com:vml" Requires="v">
                <p:oleObj spid="_x0000_s48133" name="Equation" r:id="rId3" imgW="2958840" imgH="1600200" progId="Equation.3">
                  <p:embed/>
                </p:oleObj>
              </mc:Choice>
              <mc:Fallback>
                <p:oleObj name="Equation" r:id="rId3" imgW="2958840" imgH="1600200" progId="Equation.3">
                  <p:embed/>
                  <p:pic>
                    <p:nvPicPr>
                      <p:cNvPr id="52226" name="Object 1024">
                        <a:extLst>
                          <a:ext uri="{FF2B5EF4-FFF2-40B4-BE49-F238E27FC236}">
                            <a16:creationId xmlns:a16="http://schemas.microsoft.com/office/drawing/2014/main" id="{8E5EE070-DB2C-4CE2-AC6D-A3268D2DF3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6300" y="3461657"/>
                        <a:ext cx="5335536" cy="2885169"/>
                      </a:xfrm>
                      <a:prstGeom prst="rect">
                        <a:avLst/>
                      </a:prstGeom>
                      <a:noFill/>
                      <a:ln>
                        <a:noFill/>
                      </a:ln>
                      <a:effectLst/>
                      <a:extLst/>
                    </p:spPr>
                  </p:pic>
                </p:oleObj>
              </mc:Fallback>
            </mc:AlternateContent>
          </a:graphicData>
        </a:graphic>
      </p:graphicFrame>
      <p:sp>
        <p:nvSpPr>
          <p:cNvPr id="2" name="Date Placeholder 1">
            <a:extLst>
              <a:ext uri="{FF2B5EF4-FFF2-40B4-BE49-F238E27FC236}">
                <a16:creationId xmlns:a16="http://schemas.microsoft.com/office/drawing/2014/main" id="{BB612079-8AE6-493B-BAF7-E270964CDB9B}"/>
              </a:ext>
            </a:extLst>
          </p:cNvPr>
          <p:cNvSpPr>
            <a:spLocks noGrp="1"/>
          </p:cNvSpPr>
          <p:nvPr>
            <p:ph type="dt" sz="half" idx="10"/>
          </p:nvPr>
        </p:nvSpPr>
        <p:spPr/>
        <p:txBody>
          <a:bodyPr/>
          <a:lstStyle/>
          <a:p>
            <a:fld id="{94174E5D-6C4A-4DB2-97D0-17357E03433E}" type="datetime1">
              <a:rPr lang="en-US" smtClean="0"/>
              <a:t>10/18/2018</a:t>
            </a:fld>
            <a:endParaRPr lang="en-US"/>
          </a:p>
        </p:txBody>
      </p:sp>
      <p:sp>
        <p:nvSpPr>
          <p:cNvPr id="3" name="Footer Placeholder 2">
            <a:extLst>
              <a:ext uri="{FF2B5EF4-FFF2-40B4-BE49-F238E27FC236}">
                <a16:creationId xmlns:a16="http://schemas.microsoft.com/office/drawing/2014/main" id="{DA2B7E8A-7949-4017-A1B4-C8C22C973A39}"/>
              </a:ext>
            </a:extLst>
          </p:cNvPr>
          <p:cNvSpPr>
            <a:spLocks noGrp="1"/>
          </p:cNvSpPr>
          <p:nvPr>
            <p:ph type="ftr" sz="quarter" idx="11"/>
          </p:nvPr>
        </p:nvSpPr>
        <p:spPr/>
        <p:txBody>
          <a:bodyPr/>
          <a:lstStyle/>
          <a:p>
            <a:r>
              <a:rPr lang="en-US"/>
              <a:t>Dan Green ceremony, 2018</a:t>
            </a:r>
          </a:p>
        </p:txBody>
      </p:sp>
    </p:spTree>
    <p:extLst>
      <p:ext uri="{BB962C8B-B14F-4D97-AF65-F5344CB8AC3E}">
        <p14:creationId xmlns:p14="http://schemas.microsoft.com/office/powerpoint/2010/main" val="15953932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4">
            <a:extLst>
              <a:ext uri="{FF2B5EF4-FFF2-40B4-BE49-F238E27FC236}">
                <a16:creationId xmlns:a16="http://schemas.microsoft.com/office/drawing/2014/main" id="{D6DCDF5B-1D6E-463F-9E7C-2F1683C2AED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B6CB97C-F7F7-4E08-91D0-A9CD83849453}" type="slidenum">
              <a:rPr lang="en-US" altLang="en-US" sz="1400"/>
              <a:pPr>
                <a:spcBef>
                  <a:spcPct val="0"/>
                </a:spcBef>
                <a:buFontTx/>
                <a:buNone/>
              </a:pPr>
              <a:t>61</a:t>
            </a:fld>
            <a:endParaRPr lang="en-US" altLang="en-US" sz="1400"/>
          </a:p>
        </p:txBody>
      </p:sp>
      <p:sp>
        <p:nvSpPr>
          <p:cNvPr id="107523" name="Rectangle 2">
            <a:extLst>
              <a:ext uri="{FF2B5EF4-FFF2-40B4-BE49-F238E27FC236}">
                <a16:creationId xmlns:a16="http://schemas.microsoft.com/office/drawing/2014/main" id="{2291E1F8-29A3-4FE5-9796-65359805D2FF}"/>
              </a:ext>
            </a:extLst>
          </p:cNvPr>
          <p:cNvSpPr>
            <a:spLocks noGrp="1" noChangeArrowheads="1"/>
          </p:cNvSpPr>
          <p:nvPr>
            <p:ph type="title"/>
          </p:nvPr>
        </p:nvSpPr>
        <p:spPr>
          <a:xfrm>
            <a:off x="7315200" y="304800"/>
            <a:ext cx="3124200" cy="1143000"/>
          </a:xfrm>
          <a:ln>
            <a:solidFill>
              <a:srgbClr val="CC0000"/>
            </a:solidFill>
            <a:miter lim="800000"/>
            <a:headEnd/>
            <a:tailEnd/>
          </a:ln>
        </p:spPr>
        <p:txBody>
          <a:bodyPr/>
          <a:lstStyle/>
          <a:p>
            <a:pPr algn="l" eaLnBrk="1" hangingPunct="1"/>
            <a:r>
              <a:rPr lang="en-US" altLang="en-US" sz="2400" b="1" dirty="0"/>
              <a:t>R801 DIFFRACTION STRUCTURES</a:t>
            </a:r>
          </a:p>
        </p:txBody>
      </p:sp>
      <p:pic>
        <p:nvPicPr>
          <p:cNvPr id="107524" name="Picture 3" descr="U:\giorgiob\puppe_neg.jpg">
            <a:extLst>
              <a:ext uri="{FF2B5EF4-FFF2-40B4-BE49-F238E27FC236}">
                <a16:creationId xmlns:a16="http://schemas.microsoft.com/office/drawing/2014/main" id="{E43FC064-7049-4CA0-908E-B1ACF1EA0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762000"/>
            <a:ext cx="44878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 Box 4">
            <a:extLst>
              <a:ext uri="{FF2B5EF4-FFF2-40B4-BE49-F238E27FC236}">
                <a16:creationId xmlns:a16="http://schemas.microsoft.com/office/drawing/2014/main" id="{EBC024D8-5AE6-4E4D-B7B2-DB4FED5C20B8}"/>
              </a:ext>
            </a:extLst>
          </p:cNvPr>
          <p:cNvSpPr txBox="1">
            <a:spLocks noChangeArrowheads="1"/>
          </p:cNvSpPr>
          <p:nvPr/>
        </p:nvSpPr>
        <p:spPr bwMode="auto">
          <a:xfrm>
            <a:off x="6400800" y="1717675"/>
            <a:ext cx="42672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At low multiplicity a two-bump structure was found with small </a:t>
            </a:r>
            <a:r>
              <a:rPr lang="en-US" altLang="en-US" sz="2400">
                <a:sym typeface="Symbol" panose="05050102010706020507" pitchFamily="18" charset="2"/>
              </a:rPr>
              <a:t></a:t>
            </a:r>
            <a:r>
              <a:rPr lang="en-US" altLang="en-US" sz="2400"/>
              <a:t> at small angle relative to the beams. </a:t>
            </a:r>
          </a:p>
          <a:p>
            <a:pPr eaLnBrk="1" hangingPunct="1">
              <a:spcBef>
                <a:spcPct val="0"/>
              </a:spcBef>
              <a:buFontTx/>
              <a:buNone/>
            </a:pPr>
            <a:r>
              <a:rPr lang="en-US" altLang="en-US" sz="2400"/>
              <a:t>The total diffractive cross section would be naturally defined as the total volume of the bumps added over n. These operation could not be performed without a substantial uncertainty and the result was never published.  </a:t>
            </a:r>
          </a:p>
        </p:txBody>
      </p:sp>
    </p:spTree>
    <p:extLst>
      <p:ext uri="{BB962C8B-B14F-4D97-AF65-F5344CB8AC3E}">
        <p14:creationId xmlns:p14="http://schemas.microsoft.com/office/powerpoint/2010/main" val="21816140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a:extLst>
              <a:ext uri="{FF2B5EF4-FFF2-40B4-BE49-F238E27FC236}">
                <a16:creationId xmlns:a16="http://schemas.microsoft.com/office/drawing/2014/main" id="{44C2DB4B-298D-4B00-B1F1-BF7A217C0649}"/>
              </a:ext>
            </a:extLst>
          </p:cNvPr>
          <p:cNvSpPr>
            <a:spLocks noGrp="1" noChangeArrowheads="1"/>
          </p:cNvSpPr>
          <p:nvPr>
            <p:ph type="title"/>
          </p:nvPr>
        </p:nvSpPr>
        <p:spPr>
          <a:xfrm>
            <a:off x="2209800" y="228600"/>
            <a:ext cx="7772400" cy="838200"/>
          </a:xfrm>
          <a:ln>
            <a:solidFill>
              <a:srgbClr val="CC0000"/>
            </a:solidFill>
            <a:miter lim="800000"/>
            <a:headEnd/>
            <a:tailEnd/>
          </a:ln>
        </p:spPr>
        <p:txBody>
          <a:bodyPr>
            <a:normAutofit/>
          </a:bodyPr>
          <a:lstStyle/>
          <a:p>
            <a:pPr algn="ctr" eaLnBrk="1" hangingPunct="1"/>
            <a:r>
              <a:rPr lang="en-US" altLang="en-US" sz="3200" b="1" dirty="0">
                <a:solidFill>
                  <a:srgbClr val="CC0000"/>
                </a:solidFill>
              </a:rPr>
              <a:t>Diffraction prongs in R801</a:t>
            </a:r>
          </a:p>
        </p:txBody>
      </p:sp>
      <p:pic>
        <p:nvPicPr>
          <p:cNvPr id="91140" name="Picture 3" descr="\\cdfserver1\CDFUsers\giorgiob\Two-body correlation contours.bmp">
            <a:extLst>
              <a:ext uri="{FF2B5EF4-FFF2-40B4-BE49-F238E27FC236}">
                <a16:creationId xmlns:a16="http://schemas.microsoft.com/office/drawing/2014/main" id="{FD7A15CE-CE98-4CA1-B6C3-D3EEA296C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829" y="1144610"/>
            <a:ext cx="412908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Text Box 4">
            <a:extLst>
              <a:ext uri="{FF2B5EF4-FFF2-40B4-BE49-F238E27FC236}">
                <a16:creationId xmlns:a16="http://schemas.microsoft.com/office/drawing/2014/main" id="{63B28AF4-FBFF-47B6-BFF5-1D0210C933A5}"/>
              </a:ext>
            </a:extLst>
          </p:cNvPr>
          <p:cNvSpPr txBox="1">
            <a:spLocks noChangeArrowheads="1"/>
          </p:cNvSpPr>
          <p:nvPr/>
        </p:nvSpPr>
        <p:spPr bwMode="auto">
          <a:xfrm>
            <a:off x="6003926" y="1489075"/>
            <a:ext cx="42830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Calibri" panose="020F0502020204030204" pitchFamily="34" charset="0"/>
              </a:rPr>
              <a:t>The constant dispersion contours in the &lt;</a:t>
            </a:r>
            <a:r>
              <a:rPr lang="en-US" altLang="en-US">
                <a:latin typeface="Calibri" panose="020F0502020204030204" pitchFamily="34" charset="0"/>
                <a:sym typeface="Symbol" panose="05050102010706020507" pitchFamily="18" charset="2"/>
              </a:rPr>
              <a:t>&gt;, plane </a:t>
            </a:r>
            <a:r>
              <a:rPr lang="en-US" altLang="en-US">
                <a:latin typeface="Calibri" panose="020F0502020204030204" pitchFamily="34" charset="0"/>
              </a:rPr>
              <a:t>show clearly that at small multiplicities particle production is concentrated in two particle jets downstream the beams.</a:t>
            </a:r>
          </a:p>
        </p:txBody>
      </p:sp>
      <p:sp>
        <p:nvSpPr>
          <p:cNvPr id="2" name="TextBox 1">
            <a:extLst>
              <a:ext uri="{FF2B5EF4-FFF2-40B4-BE49-F238E27FC236}">
                <a16:creationId xmlns:a16="http://schemas.microsoft.com/office/drawing/2014/main" id="{5F20B442-670A-4651-BDC2-16305D3C68A3}"/>
              </a:ext>
            </a:extLst>
          </p:cNvPr>
          <p:cNvSpPr txBox="1"/>
          <p:nvPr/>
        </p:nvSpPr>
        <p:spPr>
          <a:xfrm>
            <a:off x="5744029" y="3187246"/>
            <a:ext cx="5733142" cy="1477328"/>
          </a:xfrm>
          <a:prstGeom prst="rect">
            <a:avLst/>
          </a:prstGeom>
          <a:noFill/>
        </p:spPr>
        <p:txBody>
          <a:bodyPr wrap="square" rtlCol="0">
            <a:spAutoFit/>
          </a:bodyPr>
          <a:lstStyle/>
          <a:p>
            <a:r>
              <a:rPr lang="en-US"/>
              <a:t>Downstream both beams the track at the smallest angle (likely to be the scattered primary) was removed. In events of small multiplicity, in a two-dimensional plot of track azimuth versus pseudorapidty, the remaining tracks grouped in bumps at a small angle. </a:t>
            </a:r>
            <a:endParaRPr lang="en-US" dirty="0"/>
          </a:p>
        </p:txBody>
      </p:sp>
      <p:sp>
        <p:nvSpPr>
          <p:cNvPr id="3" name="Date Placeholder 2">
            <a:extLst>
              <a:ext uri="{FF2B5EF4-FFF2-40B4-BE49-F238E27FC236}">
                <a16:creationId xmlns:a16="http://schemas.microsoft.com/office/drawing/2014/main" id="{7710F44D-7142-4743-9B90-5DB6F547A019}"/>
              </a:ext>
            </a:extLst>
          </p:cNvPr>
          <p:cNvSpPr>
            <a:spLocks noGrp="1"/>
          </p:cNvSpPr>
          <p:nvPr>
            <p:ph type="dt" sz="half" idx="10"/>
          </p:nvPr>
        </p:nvSpPr>
        <p:spPr/>
        <p:txBody>
          <a:bodyPr/>
          <a:lstStyle/>
          <a:p>
            <a:fld id="{B3920BA1-9364-4E90-909B-AC7835AB661A}" type="datetime1">
              <a:rPr lang="en-US" smtClean="0"/>
              <a:t>10/18/2018</a:t>
            </a:fld>
            <a:endParaRPr lang="en-US"/>
          </a:p>
        </p:txBody>
      </p:sp>
      <p:sp>
        <p:nvSpPr>
          <p:cNvPr id="4" name="Footer Placeholder 3">
            <a:extLst>
              <a:ext uri="{FF2B5EF4-FFF2-40B4-BE49-F238E27FC236}">
                <a16:creationId xmlns:a16="http://schemas.microsoft.com/office/drawing/2014/main" id="{AC4249CC-2B26-490E-9EAF-987D1208B4EF}"/>
              </a:ext>
            </a:extLst>
          </p:cNvPr>
          <p:cNvSpPr>
            <a:spLocks noGrp="1"/>
          </p:cNvSpPr>
          <p:nvPr>
            <p:ph type="ftr" sz="quarter" idx="11"/>
          </p:nvPr>
        </p:nvSpPr>
        <p:spPr/>
        <p:txBody>
          <a:bodyPr/>
          <a:lstStyle/>
          <a:p>
            <a:r>
              <a:rPr lang="en-US"/>
              <a:t>Dan Green ceremony, 2018</a:t>
            </a:r>
          </a:p>
        </p:txBody>
      </p:sp>
      <p:sp>
        <p:nvSpPr>
          <p:cNvPr id="5" name="Slide Number Placeholder 4">
            <a:extLst>
              <a:ext uri="{FF2B5EF4-FFF2-40B4-BE49-F238E27FC236}">
                <a16:creationId xmlns:a16="http://schemas.microsoft.com/office/drawing/2014/main" id="{2CDC58DA-0761-4416-9AAB-D5C415DF35D5}"/>
              </a:ext>
            </a:extLst>
          </p:cNvPr>
          <p:cNvSpPr>
            <a:spLocks noGrp="1"/>
          </p:cNvSpPr>
          <p:nvPr>
            <p:ph type="sldNum" sz="quarter" idx="12"/>
          </p:nvPr>
        </p:nvSpPr>
        <p:spPr/>
        <p:txBody>
          <a:bodyPr/>
          <a:lstStyle/>
          <a:p>
            <a:fld id="{CD72701D-970D-40E8-B6DF-03238B3E7D54}" type="slidenum">
              <a:rPr lang="en-US" smtClean="0"/>
              <a:t>62</a:t>
            </a:fld>
            <a:endParaRPr lang="en-US"/>
          </a:p>
        </p:txBody>
      </p:sp>
    </p:spTree>
    <p:extLst>
      <p:ext uri="{BB962C8B-B14F-4D97-AF65-F5344CB8AC3E}">
        <p14:creationId xmlns:p14="http://schemas.microsoft.com/office/powerpoint/2010/main" val="30010496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normAutofit/>
          </a:bodyPr>
          <a:lstStyle/>
          <a:p>
            <a:pPr algn="ctr"/>
            <a:r>
              <a:rPr lang="en-US" sz="3200" b="1" dirty="0">
                <a:solidFill>
                  <a:srgbClr val="C00000"/>
                </a:solidFill>
              </a:rPr>
              <a:t>R801 </a:t>
            </a:r>
            <a:r>
              <a:rPr lang="en-US" sz="3200" b="1" dirty="0" err="1">
                <a:solidFill>
                  <a:srgbClr val="C00000"/>
                </a:solidFill>
              </a:rPr>
              <a:t>hodoscopes</a:t>
            </a:r>
            <a:endParaRPr lang="en-US" sz="3200" b="1" dirty="0">
              <a:solidFill>
                <a:srgbClr val="C00000"/>
              </a:solidFill>
            </a:endParaRPr>
          </a:p>
        </p:txBody>
      </p:sp>
      <p:pic>
        <p:nvPicPr>
          <p:cNvPr id="3" name="Picture 3" descr="G:\scanner\foto6.jpg"/>
          <p:cNvPicPr>
            <a:picLocks noChangeAspect="1" noChangeArrowheads="1"/>
          </p:cNvPicPr>
          <p:nvPr/>
        </p:nvPicPr>
        <p:blipFill>
          <a:blip r:embed="rId2"/>
          <a:srcRect/>
          <a:stretch>
            <a:fillRect/>
          </a:stretch>
        </p:blipFill>
        <p:spPr bwMode="auto">
          <a:xfrm>
            <a:off x="3323772" y="1929039"/>
            <a:ext cx="5287056" cy="4210533"/>
          </a:xfrm>
          <a:prstGeom prst="rect">
            <a:avLst/>
          </a:prstGeom>
          <a:noFill/>
        </p:spPr>
      </p:pic>
      <p:sp>
        <p:nvSpPr>
          <p:cNvPr id="4" name="Date Placeholder 3">
            <a:extLst>
              <a:ext uri="{FF2B5EF4-FFF2-40B4-BE49-F238E27FC236}">
                <a16:creationId xmlns:a16="http://schemas.microsoft.com/office/drawing/2014/main" id="{25E26B33-4C57-4C06-BE33-35F100EA7D89}"/>
              </a:ext>
            </a:extLst>
          </p:cNvPr>
          <p:cNvSpPr>
            <a:spLocks noGrp="1"/>
          </p:cNvSpPr>
          <p:nvPr>
            <p:ph type="dt" sz="half" idx="10"/>
          </p:nvPr>
        </p:nvSpPr>
        <p:spPr/>
        <p:txBody>
          <a:bodyPr/>
          <a:lstStyle/>
          <a:p>
            <a:fld id="{21102308-2B39-4D43-B095-3D0BB69C3023}" type="datetime1">
              <a:rPr lang="en-US" smtClean="0"/>
              <a:t>10/18/2018</a:t>
            </a:fld>
            <a:endParaRPr lang="en-US"/>
          </a:p>
        </p:txBody>
      </p:sp>
      <p:sp>
        <p:nvSpPr>
          <p:cNvPr id="5" name="Footer Placeholder 4">
            <a:extLst>
              <a:ext uri="{FF2B5EF4-FFF2-40B4-BE49-F238E27FC236}">
                <a16:creationId xmlns:a16="http://schemas.microsoft.com/office/drawing/2014/main" id="{F42CAB40-EE3E-49EB-8357-7B0C97B66B05}"/>
              </a:ext>
            </a:extLst>
          </p:cNvPr>
          <p:cNvSpPr>
            <a:spLocks noGrp="1"/>
          </p:cNvSpPr>
          <p:nvPr>
            <p:ph type="ftr" sz="quarter" idx="11"/>
          </p:nvPr>
        </p:nvSpPr>
        <p:spPr/>
        <p:txBody>
          <a:bodyPr/>
          <a:lstStyle/>
          <a:p>
            <a:r>
              <a:rPr lang="en-US"/>
              <a:t>Dan Green ceremony, 2018</a:t>
            </a:r>
          </a:p>
        </p:txBody>
      </p:sp>
      <p:sp>
        <p:nvSpPr>
          <p:cNvPr id="6" name="Slide Number Placeholder 5">
            <a:extLst>
              <a:ext uri="{FF2B5EF4-FFF2-40B4-BE49-F238E27FC236}">
                <a16:creationId xmlns:a16="http://schemas.microsoft.com/office/drawing/2014/main" id="{CD52D292-BC17-447F-8342-80E0962F21CD}"/>
              </a:ext>
            </a:extLst>
          </p:cNvPr>
          <p:cNvSpPr>
            <a:spLocks noGrp="1"/>
          </p:cNvSpPr>
          <p:nvPr>
            <p:ph type="sldNum" sz="quarter" idx="12"/>
          </p:nvPr>
        </p:nvSpPr>
        <p:spPr/>
        <p:txBody>
          <a:bodyPr/>
          <a:lstStyle/>
          <a:p>
            <a:fld id="{CD72701D-970D-40E8-B6DF-03238B3E7D54}" type="slidenum">
              <a:rPr lang="en-US" smtClean="0"/>
              <a:t>63</a:t>
            </a:fld>
            <a:endParaRPr lang="en-US"/>
          </a:p>
        </p:txBody>
      </p:sp>
    </p:spTree>
    <p:extLst>
      <p:ext uri="{BB962C8B-B14F-4D97-AF65-F5344CB8AC3E}">
        <p14:creationId xmlns:p14="http://schemas.microsoft.com/office/powerpoint/2010/main" val="31262501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C69C9-C840-4B38-BB63-F7233B12E27B}"/>
              </a:ext>
            </a:extLst>
          </p:cNvPr>
          <p:cNvSpPr>
            <a:spLocks noGrp="1"/>
          </p:cNvSpPr>
          <p:nvPr>
            <p:ph type="title"/>
          </p:nvPr>
        </p:nvSpPr>
        <p:spPr>
          <a:ln>
            <a:solidFill>
              <a:srgbClr val="FF0000"/>
            </a:solidFill>
          </a:ln>
        </p:spPr>
        <p:txBody>
          <a:bodyPr>
            <a:normAutofit/>
          </a:bodyPr>
          <a:lstStyle/>
          <a:p>
            <a:pPr algn="ctr"/>
            <a:r>
              <a:rPr lang="en-US" sz="3600" b="1" dirty="0">
                <a:solidFill>
                  <a:srgbClr val="C00000"/>
                </a:solidFill>
              </a:rPr>
              <a:t>Second generation SFM arrangement</a:t>
            </a:r>
          </a:p>
        </p:txBody>
      </p:sp>
      <p:pic>
        <p:nvPicPr>
          <p:cNvPr id="3" name="Picture 2">
            <a:extLst>
              <a:ext uri="{FF2B5EF4-FFF2-40B4-BE49-F238E27FC236}">
                <a16:creationId xmlns:a16="http://schemas.microsoft.com/office/drawing/2014/main" id="{784B9194-F6A4-412F-B49B-513B07A42C4C}"/>
              </a:ext>
            </a:extLst>
          </p:cNvPr>
          <p:cNvPicPr>
            <a:picLocks noChangeAspect="1"/>
          </p:cNvPicPr>
          <p:nvPr/>
        </p:nvPicPr>
        <p:blipFill>
          <a:blip r:embed="rId2"/>
          <a:stretch>
            <a:fillRect/>
          </a:stretch>
        </p:blipFill>
        <p:spPr>
          <a:xfrm>
            <a:off x="1407912" y="2045329"/>
            <a:ext cx="5149424" cy="4092188"/>
          </a:xfrm>
          <a:prstGeom prst="rect">
            <a:avLst/>
          </a:prstGeom>
        </p:spPr>
      </p:pic>
      <p:sp>
        <p:nvSpPr>
          <p:cNvPr id="4" name="TextBox 3">
            <a:extLst>
              <a:ext uri="{FF2B5EF4-FFF2-40B4-BE49-F238E27FC236}">
                <a16:creationId xmlns:a16="http://schemas.microsoft.com/office/drawing/2014/main" id="{9A0A42F0-E68C-4C7A-A22F-E4B619B1E68A}"/>
              </a:ext>
            </a:extLst>
          </p:cNvPr>
          <p:cNvSpPr txBox="1"/>
          <p:nvPr/>
        </p:nvSpPr>
        <p:spPr>
          <a:xfrm>
            <a:off x="6665206" y="2873829"/>
            <a:ext cx="5149424" cy="1077218"/>
          </a:xfrm>
          <a:prstGeom prst="rect">
            <a:avLst/>
          </a:prstGeom>
          <a:noFill/>
        </p:spPr>
        <p:txBody>
          <a:bodyPr wrap="square" rtlCol="0">
            <a:spAutoFit/>
          </a:bodyPr>
          <a:lstStyle/>
          <a:p>
            <a:r>
              <a:rPr lang="en-US" sz="3200" dirty="0"/>
              <a:t>SFM combined with a large angle magnetic spectrometer</a:t>
            </a:r>
          </a:p>
        </p:txBody>
      </p:sp>
      <p:sp>
        <p:nvSpPr>
          <p:cNvPr id="5" name="Date Placeholder 4">
            <a:extLst>
              <a:ext uri="{FF2B5EF4-FFF2-40B4-BE49-F238E27FC236}">
                <a16:creationId xmlns:a16="http://schemas.microsoft.com/office/drawing/2014/main" id="{7BBABBC6-CAAE-41BA-ABE5-5B256C62DF93}"/>
              </a:ext>
            </a:extLst>
          </p:cNvPr>
          <p:cNvSpPr>
            <a:spLocks noGrp="1"/>
          </p:cNvSpPr>
          <p:nvPr>
            <p:ph type="dt" sz="half" idx="10"/>
          </p:nvPr>
        </p:nvSpPr>
        <p:spPr/>
        <p:txBody>
          <a:bodyPr/>
          <a:lstStyle/>
          <a:p>
            <a:fld id="{8801AF86-A958-40C9-A60F-D36C1958E753}" type="datetime1">
              <a:rPr lang="en-US" smtClean="0"/>
              <a:t>10/18/2018</a:t>
            </a:fld>
            <a:endParaRPr lang="en-US"/>
          </a:p>
        </p:txBody>
      </p:sp>
      <p:sp>
        <p:nvSpPr>
          <p:cNvPr id="6" name="Footer Placeholder 5">
            <a:extLst>
              <a:ext uri="{FF2B5EF4-FFF2-40B4-BE49-F238E27FC236}">
                <a16:creationId xmlns:a16="http://schemas.microsoft.com/office/drawing/2014/main" id="{887C11D5-8E39-4598-84C9-0E6415D68CB5}"/>
              </a:ext>
            </a:extLst>
          </p:cNvPr>
          <p:cNvSpPr>
            <a:spLocks noGrp="1"/>
          </p:cNvSpPr>
          <p:nvPr>
            <p:ph type="ftr" sz="quarter" idx="11"/>
          </p:nvPr>
        </p:nvSpPr>
        <p:spPr/>
        <p:txBody>
          <a:bodyPr/>
          <a:lstStyle/>
          <a:p>
            <a:r>
              <a:rPr lang="en-US"/>
              <a:t>Dan Green ceremony, 2018</a:t>
            </a:r>
          </a:p>
        </p:txBody>
      </p:sp>
      <p:sp>
        <p:nvSpPr>
          <p:cNvPr id="7" name="Slide Number Placeholder 6">
            <a:extLst>
              <a:ext uri="{FF2B5EF4-FFF2-40B4-BE49-F238E27FC236}">
                <a16:creationId xmlns:a16="http://schemas.microsoft.com/office/drawing/2014/main" id="{6122E2E7-FF5F-4722-8420-A24EE23551DD}"/>
              </a:ext>
            </a:extLst>
          </p:cNvPr>
          <p:cNvSpPr>
            <a:spLocks noGrp="1"/>
          </p:cNvSpPr>
          <p:nvPr>
            <p:ph type="sldNum" sz="quarter" idx="12"/>
          </p:nvPr>
        </p:nvSpPr>
        <p:spPr/>
        <p:txBody>
          <a:bodyPr/>
          <a:lstStyle/>
          <a:p>
            <a:fld id="{CD72701D-970D-40E8-B6DF-03238B3E7D54}" type="slidenum">
              <a:rPr lang="en-US" smtClean="0"/>
              <a:t>64</a:t>
            </a:fld>
            <a:endParaRPr lang="en-US"/>
          </a:p>
        </p:txBody>
      </p:sp>
    </p:spTree>
    <p:extLst>
      <p:ext uri="{BB962C8B-B14F-4D97-AF65-F5344CB8AC3E}">
        <p14:creationId xmlns:p14="http://schemas.microsoft.com/office/powerpoint/2010/main" val="38051995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326C0-0261-49EE-8727-37128DA56642}"/>
              </a:ext>
            </a:extLst>
          </p:cNvPr>
          <p:cNvSpPr>
            <a:spLocks noGrp="1"/>
          </p:cNvSpPr>
          <p:nvPr>
            <p:ph type="title"/>
          </p:nvPr>
        </p:nvSpPr>
        <p:spPr>
          <a:ln>
            <a:solidFill>
              <a:srgbClr val="FF0000"/>
            </a:solidFill>
          </a:ln>
        </p:spPr>
        <p:txBody>
          <a:bodyPr>
            <a:normAutofit/>
          </a:bodyPr>
          <a:lstStyle/>
          <a:p>
            <a:pPr algn="ctr"/>
            <a:r>
              <a:rPr lang="en-US" sz="3600" b="1" dirty="0">
                <a:solidFill>
                  <a:srgbClr val="C00000"/>
                </a:solidFill>
              </a:rPr>
              <a:t>An electron detector</a:t>
            </a:r>
          </a:p>
        </p:txBody>
      </p:sp>
      <p:pic>
        <p:nvPicPr>
          <p:cNvPr id="3" name="Picture 2">
            <a:extLst>
              <a:ext uri="{FF2B5EF4-FFF2-40B4-BE49-F238E27FC236}">
                <a16:creationId xmlns:a16="http://schemas.microsoft.com/office/drawing/2014/main" id="{3881829E-EE01-4884-823D-92433B750886}"/>
              </a:ext>
            </a:extLst>
          </p:cNvPr>
          <p:cNvPicPr>
            <a:picLocks noChangeAspect="1"/>
          </p:cNvPicPr>
          <p:nvPr/>
        </p:nvPicPr>
        <p:blipFill>
          <a:blip r:embed="rId2"/>
          <a:stretch>
            <a:fillRect/>
          </a:stretch>
        </p:blipFill>
        <p:spPr>
          <a:xfrm>
            <a:off x="2370688" y="1804686"/>
            <a:ext cx="7450624" cy="3248627"/>
          </a:xfrm>
          <a:prstGeom prst="rect">
            <a:avLst/>
          </a:prstGeom>
        </p:spPr>
      </p:pic>
      <p:sp>
        <p:nvSpPr>
          <p:cNvPr id="4" name="TextBox 3">
            <a:extLst>
              <a:ext uri="{FF2B5EF4-FFF2-40B4-BE49-F238E27FC236}">
                <a16:creationId xmlns:a16="http://schemas.microsoft.com/office/drawing/2014/main" id="{E97C799D-4339-4378-A02A-556A50A02B00}"/>
              </a:ext>
            </a:extLst>
          </p:cNvPr>
          <p:cNvSpPr txBox="1"/>
          <p:nvPr/>
        </p:nvSpPr>
        <p:spPr>
          <a:xfrm>
            <a:off x="1407886" y="4969252"/>
            <a:ext cx="10276114" cy="1077218"/>
          </a:xfrm>
          <a:prstGeom prst="rect">
            <a:avLst/>
          </a:prstGeom>
          <a:noFill/>
        </p:spPr>
        <p:txBody>
          <a:bodyPr wrap="square" rtlCol="0">
            <a:spAutoFit/>
          </a:bodyPr>
          <a:lstStyle/>
          <a:p>
            <a:r>
              <a:rPr lang="en-US" sz="3200" dirty="0"/>
              <a:t>The CERN-Columbia-Rockefeller-</a:t>
            </a:r>
            <a:r>
              <a:rPr lang="en-US" sz="3200" dirty="0" err="1"/>
              <a:t>Saclay</a:t>
            </a:r>
            <a:r>
              <a:rPr lang="en-US" sz="3200" dirty="0"/>
              <a:t> experiment on large angle electron production, first and second generation.</a:t>
            </a:r>
          </a:p>
        </p:txBody>
      </p:sp>
      <p:sp>
        <p:nvSpPr>
          <p:cNvPr id="5" name="Date Placeholder 4">
            <a:extLst>
              <a:ext uri="{FF2B5EF4-FFF2-40B4-BE49-F238E27FC236}">
                <a16:creationId xmlns:a16="http://schemas.microsoft.com/office/drawing/2014/main" id="{B6CF2F2C-6A7F-45ED-AC95-3F8F63360F1A}"/>
              </a:ext>
            </a:extLst>
          </p:cNvPr>
          <p:cNvSpPr>
            <a:spLocks noGrp="1"/>
          </p:cNvSpPr>
          <p:nvPr>
            <p:ph type="dt" sz="half" idx="10"/>
          </p:nvPr>
        </p:nvSpPr>
        <p:spPr/>
        <p:txBody>
          <a:bodyPr/>
          <a:lstStyle/>
          <a:p>
            <a:fld id="{C7332291-7861-4443-9516-7531B7D6F5E9}" type="datetime1">
              <a:rPr lang="en-US" smtClean="0"/>
              <a:t>10/18/2018</a:t>
            </a:fld>
            <a:endParaRPr lang="en-US"/>
          </a:p>
        </p:txBody>
      </p:sp>
      <p:sp>
        <p:nvSpPr>
          <p:cNvPr id="6" name="Footer Placeholder 5">
            <a:extLst>
              <a:ext uri="{FF2B5EF4-FFF2-40B4-BE49-F238E27FC236}">
                <a16:creationId xmlns:a16="http://schemas.microsoft.com/office/drawing/2014/main" id="{7A2950EB-683A-4F83-9EBE-96B393F50BCE}"/>
              </a:ext>
            </a:extLst>
          </p:cNvPr>
          <p:cNvSpPr>
            <a:spLocks noGrp="1"/>
          </p:cNvSpPr>
          <p:nvPr>
            <p:ph type="ftr" sz="quarter" idx="11"/>
          </p:nvPr>
        </p:nvSpPr>
        <p:spPr/>
        <p:txBody>
          <a:bodyPr/>
          <a:lstStyle/>
          <a:p>
            <a:r>
              <a:rPr lang="en-US"/>
              <a:t>Dan Green ceremony, 2018</a:t>
            </a:r>
          </a:p>
        </p:txBody>
      </p:sp>
      <p:sp>
        <p:nvSpPr>
          <p:cNvPr id="7" name="Slide Number Placeholder 6">
            <a:extLst>
              <a:ext uri="{FF2B5EF4-FFF2-40B4-BE49-F238E27FC236}">
                <a16:creationId xmlns:a16="http://schemas.microsoft.com/office/drawing/2014/main" id="{152FF418-ED11-4032-8E60-7E3A52FD9D65}"/>
              </a:ext>
            </a:extLst>
          </p:cNvPr>
          <p:cNvSpPr>
            <a:spLocks noGrp="1"/>
          </p:cNvSpPr>
          <p:nvPr>
            <p:ph type="sldNum" sz="quarter" idx="12"/>
          </p:nvPr>
        </p:nvSpPr>
        <p:spPr/>
        <p:txBody>
          <a:bodyPr/>
          <a:lstStyle/>
          <a:p>
            <a:fld id="{CD72701D-970D-40E8-B6DF-03238B3E7D54}" type="slidenum">
              <a:rPr lang="en-US" smtClean="0"/>
              <a:t>65</a:t>
            </a:fld>
            <a:endParaRPr lang="en-US"/>
          </a:p>
        </p:txBody>
      </p:sp>
    </p:spTree>
    <p:extLst>
      <p:ext uri="{BB962C8B-B14F-4D97-AF65-F5344CB8AC3E}">
        <p14:creationId xmlns:p14="http://schemas.microsoft.com/office/powerpoint/2010/main" val="2919508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185B6B-AA54-4F5E-9B9E-A34BC8F802F0}"/>
              </a:ext>
            </a:extLst>
          </p:cNvPr>
          <p:cNvSpPr>
            <a:spLocks noGrp="1"/>
          </p:cNvSpPr>
          <p:nvPr>
            <p:ph type="sldNum" sz="quarter" idx="12"/>
          </p:nvPr>
        </p:nvSpPr>
        <p:spPr/>
        <p:txBody>
          <a:bodyPr/>
          <a:lstStyle/>
          <a:p>
            <a:fld id="{D73D6A11-77E1-4FE8-AB0A-5891A05B416D}" type="slidenum">
              <a:rPr lang="it-IT" altLang="en-US"/>
              <a:pPr/>
              <a:t>7</a:t>
            </a:fld>
            <a:endParaRPr lang="it-IT" altLang="en-US"/>
          </a:p>
        </p:txBody>
      </p:sp>
      <p:sp>
        <p:nvSpPr>
          <p:cNvPr id="302082" name="Rectangle 2">
            <a:extLst>
              <a:ext uri="{FF2B5EF4-FFF2-40B4-BE49-F238E27FC236}">
                <a16:creationId xmlns:a16="http://schemas.microsoft.com/office/drawing/2014/main" id="{DCE4C65B-0B30-4BCC-881C-22C9EBCBE9D2}"/>
              </a:ext>
            </a:extLst>
          </p:cNvPr>
          <p:cNvSpPr>
            <a:spLocks noGrp="1" noChangeArrowheads="1"/>
          </p:cNvSpPr>
          <p:nvPr>
            <p:ph type="title"/>
          </p:nvPr>
        </p:nvSpPr>
        <p:spPr>
          <a:ln>
            <a:solidFill>
              <a:srgbClr val="CC0000"/>
            </a:solidFill>
            <a:miter lim="800000"/>
            <a:headEnd/>
            <a:tailEnd/>
          </a:ln>
        </p:spPr>
        <p:txBody>
          <a:bodyPr>
            <a:normAutofit/>
          </a:bodyPr>
          <a:lstStyle/>
          <a:p>
            <a:pPr algn="ctr"/>
            <a:r>
              <a:rPr lang="it-IT" altLang="en-US" sz="3200" b="1" dirty="0">
                <a:solidFill>
                  <a:srgbClr val="CC0000"/>
                </a:solidFill>
              </a:rPr>
              <a:t> Downstream secondaries in an ISR event</a:t>
            </a:r>
          </a:p>
        </p:txBody>
      </p:sp>
      <p:pic>
        <p:nvPicPr>
          <p:cNvPr id="302084" name="Picture 4" descr="First ISR monitor">
            <a:extLst>
              <a:ext uri="{FF2B5EF4-FFF2-40B4-BE49-F238E27FC236}">
                <a16:creationId xmlns:a16="http://schemas.microsoft.com/office/drawing/2014/main" id="{9E647C2E-8BF1-4F84-A97D-631C67DD663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919288" y="2276476"/>
            <a:ext cx="8229600" cy="3152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a:extLst>
              <a:ext uri="{FF2B5EF4-FFF2-40B4-BE49-F238E27FC236}">
                <a16:creationId xmlns:a16="http://schemas.microsoft.com/office/drawing/2014/main" id="{8039DC7F-E6E3-4FE0-8C16-C0E117831FA4}"/>
              </a:ext>
            </a:extLst>
          </p:cNvPr>
          <p:cNvSpPr>
            <a:spLocks noGrp="1"/>
          </p:cNvSpPr>
          <p:nvPr>
            <p:ph type="dt" sz="half" idx="10"/>
          </p:nvPr>
        </p:nvSpPr>
        <p:spPr/>
        <p:txBody>
          <a:bodyPr/>
          <a:lstStyle/>
          <a:p>
            <a:fld id="{D27B04B0-16E7-4890-8AB5-DAD2B5F0B2FA}" type="datetime1">
              <a:rPr lang="en-US" smtClean="0"/>
              <a:t>10/18/2018</a:t>
            </a:fld>
            <a:endParaRPr lang="en-US"/>
          </a:p>
        </p:txBody>
      </p:sp>
      <p:sp>
        <p:nvSpPr>
          <p:cNvPr id="3" name="Footer Placeholder 2">
            <a:extLst>
              <a:ext uri="{FF2B5EF4-FFF2-40B4-BE49-F238E27FC236}">
                <a16:creationId xmlns:a16="http://schemas.microsoft.com/office/drawing/2014/main" id="{6C49B224-FAB7-4E81-B2B3-5817E7B0AEA5}"/>
              </a:ext>
            </a:extLst>
          </p:cNvPr>
          <p:cNvSpPr>
            <a:spLocks noGrp="1"/>
          </p:cNvSpPr>
          <p:nvPr>
            <p:ph type="ftr" sz="quarter" idx="11"/>
          </p:nvPr>
        </p:nvSpPr>
        <p:spPr/>
        <p:txBody>
          <a:bodyPr/>
          <a:lstStyle/>
          <a:p>
            <a:r>
              <a:rPr lang="en-US"/>
              <a:t>Dan Green ceremony, 2018</a:t>
            </a:r>
          </a:p>
        </p:txBody>
      </p:sp>
    </p:spTree>
    <p:extLst>
      <p:ext uri="{BB962C8B-B14F-4D97-AF65-F5344CB8AC3E}">
        <p14:creationId xmlns:p14="http://schemas.microsoft.com/office/powerpoint/2010/main" val="587311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DE06FE40-4291-43E8-9AAD-64F3175446BD}"/>
              </a:ext>
            </a:extLst>
          </p:cNvPr>
          <p:cNvSpPr>
            <a:spLocks noGrp="1"/>
          </p:cNvSpPr>
          <p:nvPr>
            <p:ph type="sldNum" sz="quarter" idx="12"/>
          </p:nvPr>
        </p:nvSpPr>
        <p:spPr/>
        <p:txBody>
          <a:bodyPr/>
          <a:lstStyle/>
          <a:p>
            <a:fld id="{C25D5F3C-7A9B-4D62-9E88-FC0C4173DFAF}" type="slidenum">
              <a:rPr lang="it-IT" altLang="en-US"/>
              <a:pPr/>
              <a:t>8</a:t>
            </a:fld>
            <a:endParaRPr lang="it-IT" altLang="en-US"/>
          </a:p>
        </p:txBody>
      </p:sp>
      <p:sp>
        <p:nvSpPr>
          <p:cNvPr id="219138" name="Rectangle 2">
            <a:extLst>
              <a:ext uri="{FF2B5EF4-FFF2-40B4-BE49-F238E27FC236}">
                <a16:creationId xmlns:a16="http://schemas.microsoft.com/office/drawing/2014/main" id="{7A1EDE54-D1BA-42F3-ABC4-A51AA4F2E9FF}"/>
              </a:ext>
            </a:extLst>
          </p:cNvPr>
          <p:cNvSpPr>
            <a:spLocks noGrp="1" noChangeArrowheads="1"/>
          </p:cNvSpPr>
          <p:nvPr>
            <p:ph type="title"/>
          </p:nvPr>
        </p:nvSpPr>
        <p:spPr>
          <a:xfrm>
            <a:off x="2209800" y="152400"/>
            <a:ext cx="7772400" cy="838200"/>
          </a:xfrm>
          <a:ln>
            <a:solidFill>
              <a:srgbClr val="CC0000"/>
            </a:solidFill>
            <a:miter lim="800000"/>
            <a:headEnd/>
            <a:tailEnd/>
          </a:ln>
        </p:spPr>
        <p:txBody>
          <a:bodyPr>
            <a:normAutofit/>
          </a:bodyPr>
          <a:lstStyle/>
          <a:p>
            <a:pPr algn="ctr"/>
            <a:r>
              <a:rPr lang="en-US" altLang="en-US" sz="3200" b="1" dirty="0">
                <a:solidFill>
                  <a:srgbClr val="CC0000"/>
                </a:solidFill>
              </a:rPr>
              <a:t>The first publication of the ISR Community</a:t>
            </a:r>
          </a:p>
        </p:txBody>
      </p:sp>
      <p:sp>
        <p:nvSpPr>
          <p:cNvPr id="219139" name="Text Box 3">
            <a:extLst>
              <a:ext uri="{FF2B5EF4-FFF2-40B4-BE49-F238E27FC236}">
                <a16:creationId xmlns:a16="http://schemas.microsoft.com/office/drawing/2014/main" id="{84D791CA-6BFC-4FCD-BFC7-64FCA0F1CCB5}"/>
              </a:ext>
            </a:extLst>
          </p:cNvPr>
          <p:cNvSpPr txBox="1">
            <a:spLocks noChangeArrowheads="1"/>
          </p:cNvSpPr>
          <p:nvPr/>
        </p:nvSpPr>
        <p:spPr bwMode="auto">
          <a:xfrm>
            <a:off x="2270125" y="1641476"/>
            <a:ext cx="25635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Times New Roman" panose="02020603050405020304" pitchFamily="18" charset="0"/>
              </a:rPr>
              <a:t>Received on May 8, 1971</a:t>
            </a:r>
          </a:p>
          <a:p>
            <a:r>
              <a:rPr lang="en-US" altLang="en-US" dirty="0">
                <a:latin typeface="Times New Roman" panose="02020603050405020304" pitchFamily="18" charset="0"/>
              </a:rPr>
              <a:t>CERN-ISR-BT/71-11</a:t>
            </a:r>
          </a:p>
        </p:txBody>
      </p:sp>
      <p:pic>
        <p:nvPicPr>
          <p:cNvPr id="219140" name="Picture 4" descr="First ISR collisioin paper">
            <a:extLst>
              <a:ext uri="{FF2B5EF4-FFF2-40B4-BE49-F238E27FC236}">
                <a16:creationId xmlns:a16="http://schemas.microsoft.com/office/drawing/2014/main" id="{74C4AA40-E8A3-4CD1-BC18-E4E485D61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408" y="1251857"/>
            <a:ext cx="3281674" cy="5104493"/>
          </a:xfrm>
          <a:prstGeom prst="rect">
            <a:avLst/>
          </a:prstGeom>
          <a:noFill/>
          <a:extLst>
            <a:ext uri="{909E8E84-426E-40DD-AFC4-6F175D3DCCD1}">
              <a14:hiddenFill xmlns:a14="http://schemas.microsoft.com/office/drawing/2010/main">
                <a:solidFill>
                  <a:srgbClr val="FFFFFF"/>
                </a:solidFill>
              </a14:hiddenFill>
            </a:ext>
          </a:extLst>
        </p:spPr>
      </p:pic>
      <p:pic>
        <p:nvPicPr>
          <p:cNvPr id="219141" name="Picture 5" descr="First ISR collisions, rotated">
            <a:extLst>
              <a:ext uri="{FF2B5EF4-FFF2-40B4-BE49-F238E27FC236}">
                <a16:creationId xmlns:a16="http://schemas.microsoft.com/office/drawing/2014/main" id="{28033762-704E-4825-AAF1-335CFB7A5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3179764"/>
            <a:ext cx="4043363" cy="3411537"/>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C90FEFBF-B8B5-4609-805F-F0F30ADDEB12}"/>
              </a:ext>
            </a:extLst>
          </p:cNvPr>
          <p:cNvSpPr>
            <a:spLocks noGrp="1"/>
          </p:cNvSpPr>
          <p:nvPr>
            <p:ph type="dt" sz="half" idx="10"/>
          </p:nvPr>
        </p:nvSpPr>
        <p:spPr/>
        <p:txBody>
          <a:bodyPr/>
          <a:lstStyle/>
          <a:p>
            <a:fld id="{0975F3E2-6A1E-4835-91F4-DDBFEFFD819C}" type="datetime1">
              <a:rPr lang="en-US" smtClean="0"/>
              <a:t>10/18/2018</a:t>
            </a:fld>
            <a:endParaRPr lang="en-US"/>
          </a:p>
        </p:txBody>
      </p:sp>
      <p:sp>
        <p:nvSpPr>
          <p:cNvPr id="3" name="Footer Placeholder 2">
            <a:extLst>
              <a:ext uri="{FF2B5EF4-FFF2-40B4-BE49-F238E27FC236}">
                <a16:creationId xmlns:a16="http://schemas.microsoft.com/office/drawing/2014/main" id="{9ED97BD4-C8BB-4E25-8685-43BAFCE158AE}"/>
              </a:ext>
            </a:extLst>
          </p:cNvPr>
          <p:cNvSpPr>
            <a:spLocks noGrp="1"/>
          </p:cNvSpPr>
          <p:nvPr>
            <p:ph type="ftr" sz="quarter" idx="11"/>
          </p:nvPr>
        </p:nvSpPr>
        <p:spPr/>
        <p:txBody>
          <a:bodyPr/>
          <a:lstStyle/>
          <a:p>
            <a:r>
              <a:rPr lang="en-US"/>
              <a:t>Dan Green ceremony, 2018</a:t>
            </a:r>
          </a:p>
        </p:txBody>
      </p:sp>
    </p:spTree>
    <p:extLst>
      <p:ext uri="{BB962C8B-B14F-4D97-AF65-F5344CB8AC3E}">
        <p14:creationId xmlns:p14="http://schemas.microsoft.com/office/powerpoint/2010/main" val="195688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5A556D38-9DD1-4846-B66A-B392A06899C3}"/>
              </a:ext>
            </a:extLst>
          </p:cNvPr>
          <p:cNvSpPr>
            <a:spLocks noGrp="1"/>
          </p:cNvSpPr>
          <p:nvPr>
            <p:ph type="sldNum" sz="quarter" idx="12"/>
          </p:nvPr>
        </p:nvSpPr>
        <p:spPr/>
        <p:txBody>
          <a:bodyPr/>
          <a:lstStyle/>
          <a:p>
            <a:fld id="{24CE36D3-AC61-4684-9338-3D6129B2DF09}" type="slidenum">
              <a:rPr lang="it-IT" altLang="en-US"/>
              <a:pPr/>
              <a:t>9</a:t>
            </a:fld>
            <a:endParaRPr lang="it-IT" altLang="en-US"/>
          </a:p>
        </p:txBody>
      </p:sp>
      <p:sp>
        <p:nvSpPr>
          <p:cNvPr id="221186" name="Rectangle 2">
            <a:extLst>
              <a:ext uri="{FF2B5EF4-FFF2-40B4-BE49-F238E27FC236}">
                <a16:creationId xmlns:a16="http://schemas.microsoft.com/office/drawing/2014/main" id="{B33D070E-0945-4647-99BE-E2CAA5B36DE2}"/>
              </a:ext>
            </a:extLst>
          </p:cNvPr>
          <p:cNvSpPr>
            <a:spLocks noGrp="1" noChangeArrowheads="1"/>
          </p:cNvSpPr>
          <p:nvPr>
            <p:ph type="title"/>
          </p:nvPr>
        </p:nvSpPr>
        <p:spPr>
          <a:xfrm>
            <a:off x="1905000" y="304800"/>
            <a:ext cx="8610600" cy="838200"/>
          </a:xfrm>
          <a:ln>
            <a:solidFill>
              <a:srgbClr val="CC0000"/>
            </a:solidFill>
            <a:miter lim="800000"/>
            <a:headEnd/>
            <a:tailEnd/>
          </a:ln>
        </p:spPr>
        <p:txBody>
          <a:bodyPr>
            <a:normAutofit/>
          </a:bodyPr>
          <a:lstStyle/>
          <a:p>
            <a:pPr algn="ctr"/>
            <a:r>
              <a:rPr lang="en-US" altLang="en-US" sz="3200" b="1" dirty="0">
                <a:solidFill>
                  <a:srgbClr val="CC0000"/>
                </a:solidFill>
              </a:rPr>
              <a:t>Main ISR results</a:t>
            </a:r>
          </a:p>
        </p:txBody>
      </p:sp>
      <p:sp>
        <p:nvSpPr>
          <p:cNvPr id="221187" name="Text Box 3">
            <a:extLst>
              <a:ext uri="{FF2B5EF4-FFF2-40B4-BE49-F238E27FC236}">
                <a16:creationId xmlns:a16="http://schemas.microsoft.com/office/drawing/2014/main" id="{3618D437-4BBB-47DB-9A2A-FCA49264814D}"/>
              </a:ext>
            </a:extLst>
          </p:cNvPr>
          <p:cNvSpPr txBox="1">
            <a:spLocks noChangeArrowheads="1"/>
          </p:cNvSpPr>
          <p:nvPr/>
        </p:nvSpPr>
        <p:spPr bwMode="auto">
          <a:xfrm>
            <a:off x="899886" y="1844676"/>
            <a:ext cx="9768113"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algn="ctr"/>
            <a:r>
              <a:rPr lang="en-US" altLang="en-US" sz="2400" dirty="0">
                <a:latin typeface="+mn-lt"/>
                <a:sym typeface="Symbol" panose="05050102010706020507" pitchFamily="18" charset="2"/>
              </a:rPr>
              <a:t>1) </a:t>
            </a:r>
            <a:r>
              <a:rPr lang="en-US" altLang="en-US" sz="2400" b="1" dirty="0">
                <a:latin typeface="+mn-lt"/>
                <a:sym typeface="Symbol" panose="05050102010706020507" pitchFamily="18" charset="2"/>
              </a:rPr>
              <a:t>ONE DISCOVERY</a:t>
            </a:r>
            <a:r>
              <a:rPr lang="en-US" altLang="en-US" sz="2400" dirty="0">
                <a:latin typeface="+mn-lt"/>
                <a:sym typeface="Symbol" panose="05050102010706020507" pitchFamily="18" charset="2"/>
              </a:rPr>
              <a:t>: </a:t>
            </a:r>
            <a:r>
              <a:rPr lang="en-US" altLang="en-US" sz="2400" dirty="0">
                <a:solidFill>
                  <a:srgbClr val="FF0000"/>
                </a:solidFill>
                <a:latin typeface="+mn-lt"/>
                <a:sym typeface="Symbol" panose="05050102010706020507" pitchFamily="18" charset="2"/>
              </a:rPr>
              <a:t></a:t>
            </a:r>
            <a:r>
              <a:rPr lang="en-US" altLang="en-US" sz="2400" baseline="-25000" dirty="0">
                <a:solidFill>
                  <a:srgbClr val="FF0000"/>
                </a:solidFill>
                <a:latin typeface="+mn-lt"/>
                <a:sym typeface="Symbol" panose="05050102010706020507" pitchFamily="18" charset="2"/>
              </a:rPr>
              <a:t>T</a:t>
            </a:r>
            <a:r>
              <a:rPr lang="en-US" altLang="en-US" sz="2400" dirty="0">
                <a:solidFill>
                  <a:srgbClr val="FF0000"/>
                </a:solidFill>
                <a:latin typeface="+mn-lt"/>
                <a:sym typeface="Symbol" panose="05050102010706020507" pitchFamily="18" charset="2"/>
              </a:rPr>
              <a:t>(pp) growing with energy </a:t>
            </a:r>
          </a:p>
          <a:p>
            <a:pPr algn="ctr"/>
            <a:r>
              <a:rPr lang="en-US" altLang="en-US" sz="2400" dirty="0">
                <a:latin typeface="+mn-lt"/>
                <a:sym typeface="Symbol" panose="05050102010706020507" pitchFamily="18" charset="2"/>
              </a:rPr>
              <a:t>(Pisa-Stony Brook and CERN-Rome)</a:t>
            </a:r>
            <a:endParaRPr lang="en-US" altLang="en-US" sz="2400" dirty="0">
              <a:latin typeface="+mn-lt"/>
            </a:endParaRPr>
          </a:p>
          <a:p>
            <a:endParaRPr lang="en-US" altLang="en-US" sz="2400" dirty="0">
              <a:latin typeface="+mn-lt"/>
            </a:endParaRPr>
          </a:p>
          <a:p>
            <a:pPr algn="ctr">
              <a:buAutoNum type="arabicParenR" startAt="2"/>
            </a:pPr>
            <a:r>
              <a:rPr lang="en-US" altLang="en-US" sz="2400" dirty="0">
                <a:latin typeface="+mn-lt"/>
              </a:rPr>
              <a:t>More than expected secondaries at large transverse momentum</a:t>
            </a:r>
          </a:p>
          <a:p>
            <a:pPr algn="ctr">
              <a:buAutoNum type="arabicParenR" startAt="2"/>
            </a:pPr>
            <a:endParaRPr lang="en-US" altLang="en-US" sz="2400" dirty="0">
              <a:latin typeface="+mn-lt"/>
            </a:endParaRPr>
          </a:p>
          <a:p>
            <a:pPr algn="ctr">
              <a:buAutoNum type="arabicParenR" startAt="3"/>
            </a:pPr>
            <a:r>
              <a:rPr lang="en-US" altLang="en-US" sz="2400" dirty="0">
                <a:latin typeface="+mn-lt"/>
              </a:rPr>
              <a:t>Larger than expected rate of high </a:t>
            </a:r>
            <a:r>
              <a:rPr lang="en-US" altLang="en-US" sz="2400" dirty="0" err="1">
                <a:latin typeface="+mn-lt"/>
              </a:rPr>
              <a:t>p</a:t>
            </a:r>
            <a:r>
              <a:rPr lang="en-US" altLang="en-US" sz="2400" baseline="-25000" dirty="0" err="1">
                <a:latin typeface="+mn-lt"/>
              </a:rPr>
              <a:t>t</a:t>
            </a:r>
            <a:r>
              <a:rPr lang="en-US" altLang="en-US" sz="2400" dirty="0">
                <a:latin typeface="+mn-lt"/>
              </a:rPr>
              <a:t> electrons and direct photons</a:t>
            </a:r>
          </a:p>
          <a:p>
            <a:pPr algn="ctr">
              <a:buAutoNum type="arabicParenR" startAt="3"/>
            </a:pPr>
            <a:endParaRPr lang="en-US" altLang="en-US" sz="2400" dirty="0">
              <a:latin typeface="+mn-lt"/>
            </a:endParaRPr>
          </a:p>
          <a:p>
            <a:pPr marL="0" indent="0" algn="ctr"/>
            <a:r>
              <a:rPr lang="en-US" altLang="en-US" sz="2400" dirty="0">
                <a:latin typeface="+mn-lt"/>
              </a:rPr>
              <a:t>4) </a:t>
            </a:r>
            <a:r>
              <a:rPr lang="en-US" altLang="en-US" sz="2400" dirty="0">
                <a:latin typeface="Calibri" panose="020F0502020204030204" pitchFamily="34" charset="0"/>
                <a:sym typeface="Symbol" panose="05050102010706020507" pitchFamily="18" charset="2"/>
              </a:rPr>
              <a:t></a:t>
            </a:r>
            <a:r>
              <a:rPr lang="en-US" altLang="en-US" sz="2400" baseline="-25000" dirty="0">
                <a:latin typeface="Calibri" panose="020F0502020204030204" pitchFamily="34" charset="0"/>
                <a:sym typeface="Symbol" panose="05050102010706020507" pitchFamily="18" charset="2"/>
              </a:rPr>
              <a:t>t</a:t>
            </a:r>
            <a:r>
              <a:rPr lang="en-US" altLang="en-US" sz="2400" dirty="0"/>
              <a:t>(pbar-p) ≈ </a:t>
            </a:r>
            <a:r>
              <a:rPr lang="en-US" altLang="en-US" sz="2400" dirty="0">
                <a:latin typeface="Calibri" panose="020F0502020204030204" pitchFamily="34" charset="0"/>
                <a:sym typeface="Symbol" panose="05050102010706020507" pitchFamily="18" charset="2"/>
              </a:rPr>
              <a:t></a:t>
            </a:r>
            <a:r>
              <a:rPr lang="en-US" altLang="en-US" sz="2400" baseline="-25000" dirty="0">
                <a:latin typeface="Calibri" panose="020F0502020204030204" pitchFamily="34" charset="0"/>
                <a:sym typeface="Symbol" panose="05050102010706020507" pitchFamily="18" charset="2"/>
              </a:rPr>
              <a:t>t</a:t>
            </a:r>
            <a:r>
              <a:rPr lang="en-US" altLang="en-US" sz="2400" dirty="0"/>
              <a:t>(p-p) (the death sentence for pbar-p colliders)</a:t>
            </a:r>
            <a:endParaRPr lang="en-US" altLang="en-US" sz="2400" dirty="0">
              <a:latin typeface="+mn-lt"/>
            </a:endParaRPr>
          </a:p>
          <a:p>
            <a:pPr marL="0" indent="0"/>
            <a:endParaRPr lang="en-US" altLang="en-US" dirty="0"/>
          </a:p>
          <a:p>
            <a:pPr>
              <a:buAutoNum type="arabicParenR" startAt="2"/>
            </a:pPr>
            <a:endParaRPr lang="en-US" altLang="en-US" dirty="0"/>
          </a:p>
        </p:txBody>
      </p:sp>
      <p:sp>
        <p:nvSpPr>
          <p:cNvPr id="2" name="Date Placeholder 1">
            <a:extLst>
              <a:ext uri="{FF2B5EF4-FFF2-40B4-BE49-F238E27FC236}">
                <a16:creationId xmlns:a16="http://schemas.microsoft.com/office/drawing/2014/main" id="{4E0CFE85-325A-49F1-9D86-884E7E146BFD}"/>
              </a:ext>
            </a:extLst>
          </p:cNvPr>
          <p:cNvSpPr>
            <a:spLocks noGrp="1"/>
          </p:cNvSpPr>
          <p:nvPr>
            <p:ph type="dt" sz="half" idx="10"/>
          </p:nvPr>
        </p:nvSpPr>
        <p:spPr/>
        <p:txBody>
          <a:bodyPr/>
          <a:lstStyle/>
          <a:p>
            <a:fld id="{EE7881C4-28F9-4AF9-8274-3CA391298EF3}" type="datetime1">
              <a:rPr lang="en-US" smtClean="0"/>
              <a:t>10/18/2018</a:t>
            </a:fld>
            <a:endParaRPr lang="en-US"/>
          </a:p>
        </p:txBody>
      </p:sp>
      <p:sp>
        <p:nvSpPr>
          <p:cNvPr id="3" name="Footer Placeholder 2">
            <a:extLst>
              <a:ext uri="{FF2B5EF4-FFF2-40B4-BE49-F238E27FC236}">
                <a16:creationId xmlns:a16="http://schemas.microsoft.com/office/drawing/2014/main" id="{035EE4E7-7B41-46FB-B2B8-DEE1556E030A}"/>
              </a:ext>
            </a:extLst>
          </p:cNvPr>
          <p:cNvSpPr>
            <a:spLocks noGrp="1"/>
          </p:cNvSpPr>
          <p:nvPr>
            <p:ph type="ftr" sz="quarter" idx="11"/>
          </p:nvPr>
        </p:nvSpPr>
        <p:spPr/>
        <p:txBody>
          <a:bodyPr/>
          <a:lstStyle/>
          <a:p>
            <a:r>
              <a:rPr lang="en-US"/>
              <a:t>Dan Green ceremony, 2018</a:t>
            </a:r>
          </a:p>
        </p:txBody>
      </p:sp>
    </p:spTree>
    <p:extLst>
      <p:ext uri="{BB962C8B-B14F-4D97-AF65-F5344CB8AC3E}">
        <p14:creationId xmlns:p14="http://schemas.microsoft.com/office/powerpoint/2010/main" val="3005270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2689</TotalTime>
  <Words>3541</Words>
  <Application>Microsoft Office PowerPoint</Application>
  <PresentationFormat>Widescreen</PresentationFormat>
  <Paragraphs>468</Paragraphs>
  <Slides>65</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65</vt:i4>
      </vt:variant>
    </vt:vector>
  </HeadingPairs>
  <TitlesOfParts>
    <vt:vector size="73" baseType="lpstr">
      <vt:lpstr>Arial</vt:lpstr>
      <vt:lpstr>Calibri</vt:lpstr>
      <vt:lpstr>Calibri Light</vt:lpstr>
      <vt:lpstr>Symbol</vt:lpstr>
      <vt:lpstr>Times New Roman</vt:lpstr>
      <vt:lpstr>Office Theme</vt:lpstr>
      <vt:lpstr>Equation</vt:lpstr>
      <vt:lpstr>Bitmap Image</vt:lpstr>
      <vt:lpstr>Physics at the ISR</vt:lpstr>
      <vt:lpstr>   Hadron physics in the 70`s</vt:lpstr>
      <vt:lpstr>      The first hadron collider</vt:lpstr>
      <vt:lpstr>PowerPoint Presentation</vt:lpstr>
      <vt:lpstr>An ISR intersection </vt:lpstr>
      <vt:lpstr>ISR parameters</vt:lpstr>
      <vt:lpstr> Downstream secondaries in an ISR event</vt:lpstr>
      <vt:lpstr>The first publication of the ISR Community</vt:lpstr>
      <vt:lpstr>Main ISR results</vt:lpstr>
      <vt:lpstr>Hadron cross sections before the ISR</vt:lpstr>
      <vt:lpstr>p-p total cross section measurements</vt:lpstr>
      <vt:lpstr>The birth of the Pisa-Stony Brook (PSB) collaboration</vt:lpstr>
      <vt:lpstr>The Pisa-Stony Brook method</vt:lpstr>
      <vt:lpstr>Layout of R801 </vt:lpstr>
      <vt:lpstr>Elements of the PSB counter hodoscopes </vt:lpstr>
      <vt:lpstr>The R801 detector</vt:lpstr>
      <vt:lpstr>Total event rate in Pisa-Stony Brook</vt:lpstr>
      <vt:lpstr>ISR luminosity</vt:lpstr>
      <vt:lpstr> Measuring heff  </vt:lpstr>
      <vt:lpstr>Beam sweeping method (“Terwilliger scheme”)</vt:lpstr>
      <vt:lpstr>The Pisa-Stony Brook total cross section paper </vt:lpstr>
      <vt:lpstr>               The Pisa-Stony Brook total cross section</vt:lpstr>
      <vt:lpstr>The growth of hadron cross sections at high energies</vt:lpstr>
      <vt:lpstr>                            The CERN-Rome detector</vt:lpstr>
      <vt:lpstr>Parametric expression of the small angle cross section</vt:lpstr>
      <vt:lpstr>Limiting fragmentation with R801</vt:lpstr>
      <vt:lpstr>Short range correlations </vt:lpstr>
      <vt:lpstr>Short range correlations in R801</vt:lpstr>
      <vt:lpstr>Second generation experiments (samples)</vt:lpstr>
      <vt:lpstr> The split field magnet</vt:lpstr>
      <vt:lpstr> Study of large angle electron events in the second generation SFM</vt:lpstr>
      <vt:lpstr>Large direct photons rate in R806</vt:lpstr>
      <vt:lpstr>The axial-field magnet of R807/808</vt:lpstr>
      <vt:lpstr>The upgraded R110 detector</vt:lpstr>
      <vt:lpstr>Z search with R209</vt:lpstr>
      <vt:lpstr>Antiprotons in the ISR</vt:lpstr>
      <vt:lpstr>Final remark</vt:lpstr>
      <vt:lpstr>SPARES</vt:lpstr>
      <vt:lpstr>The CERN-Rome measurement of d/dt </vt:lpstr>
      <vt:lpstr>PLANE WAVE AS A SUM OF SPHERICAL WAVES</vt:lpstr>
      <vt:lpstr>THE ELASTIC SCATTERING CROSS SECTION</vt:lpstr>
      <vt:lpstr>THE TOTAL ELASTIC CROSS SECTION</vt:lpstr>
      <vt:lpstr>THE INELASTIC CROSS SECTION</vt:lpstr>
      <vt:lpstr>THE TOTAL INELASTIC CROSS SECTION</vt:lpstr>
      <vt:lpstr>THE TOTAL CROSS SECTION</vt:lpstr>
      <vt:lpstr>                       The Optical Theorem</vt:lpstr>
      <vt:lpstr>THE LUMINOSITY FORMULA</vt:lpstr>
      <vt:lpstr>THE LUMINOSITY FORMULA, cont.1</vt:lpstr>
      <vt:lpstr>THE LUMINOSITY FORMULA, cont.2</vt:lpstr>
      <vt:lpstr>EFFECTIVE HEIGHT OF THE INTERACTION REGION</vt:lpstr>
      <vt:lpstr>                                     HOW TO MEASURE  heff</vt:lpstr>
      <vt:lpstr>PROVE OF THE TERWILLIGER SCHEME</vt:lpstr>
      <vt:lpstr>PROVE OF THE TERWILLIGER SCHEME, cont.</vt:lpstr>
      <vt:lpstr>The beam gas method</vt:lpstr>
      <vt:lpstr>The sweeping wire method</vt:lpstr>
      <vt:lpstr>PowerPoint Presentation</vt:lpstr>
      <vt:lpstr>Coulomb scattering amplitude</vt:lpstr>
      <vt:lpstr>The CERN-Rome measurement of the real part</vt:lpstr>
      <vt:lpstr>    USING THE TOTAL RATE AS A LUMINOSITY MEASUREMENT </vt:lpstr>
      <vt:lpstr>DIFFRACTION AS SEEN IN R801</vt:lpstr>
      <vt:lpstr>R801 DIFFRACTION STRUCTURES</vt:lpstr>
      <vt:lpstr>Diffraction prongs in R801</vt:lpstr>
      <vt:lpstr>R801 hodoscopes</vt:lpstr>
      <vt:lpstr>Second generation SFM arrangement</vt:lpstr>
      <vt:lpstr>An electron detector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 Green in the R801 experiment at the ISR</dc:title>
  <dc:creator>Giorgio Bellettini x2635 11222N</dc:creator>
  <cp:lastModifiedBy>Giorgio Bellettini x2635 11222N</cp:lastModifiedBy>
  <cp:revision>103</cp:revision>
  <dcterms:created xsi:type="dcterms:W3CDTF">2018-10-11T02:34:27Z</dcterms:created>
  <dcterms:modified xsi:type="dcterms:W3CDTF">2018-10-18T22:46:12Z</dcterms:modified>
</cp:coreProperties>
</file>