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12"/>
  </p:notesMasterIdLst>
  <p:handoutMasterIdLst>
    <p:handoutMasterId r:id="rId13"/>
  </p:handoutMasterIdLst>
  <p:sldIdLst>
    <p:sldId id="294" r:id="rId6"/>
    <p:sldId id="309" r:id="rId7"/>
    <p:sldId id="310" r:id="rId8"/>
    <p:sldId id="315" r:id="rId9"/>
    <p:sldId id="312" r:id="rId10"/>
    <p:sldId id="313" r:id="rId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snapToObjects="1" showGuides="1">
      <p:cViewPr varScale="1">
        <p:scale>
          <a:sx n="70" d="100"/>
          <a:sy n="70" d="100"/>
        </p:scale>
        <p:origin x="917" y="4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6158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8/28/2017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David Harding | Lab Status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David Harding | Lab Status Meeting</a:t>
            </a:r>
            <a:endParaRPr lang="en-US" b="1" dirty="0"/>
          </a:p>
        </p:txBody>
      </p:sp>
      <p:sp>
        <p:nvSpPr>
          <p:cNvPr id="6" name="Slide Number Placeholder 5"/>
          <p:cNvSpPr>
            <a:spLocks noGrp="1"/>
          </p:cNvSpPr>
          <p:nvPr>
            <p:ph type="sldNum" sz="quarter" idx="12"/>
          </p:nvPr>
        </p:nvSpPr>
        <p:spPr/>
        <p:txBody>
          <a:bodyPr/>
          <a:lstStyle>
            <a:lvl1pPr>
              <a:defRPr/>
            </a:lvl1pPr>
          </a:lstStyle>
          <a:p>
            <a:fld id="{032205FA-A580-4FB2-8E99-244EC8430E3C}" type="slidenum">
              <a:rPr lang="en-US" altLang="en-US"/>
              <a:pPr/>
              <a:t>‹#›</a:t>
            </a:fld>
            <a:endParaRPr lang="en-US" altLang="en-US"/>
          </a:p>
        </p:txBody>
      </p:sp>
    </p:spTree>
    <p:extLst>
      <p:ext uri="{BB962C8B-B14F-4D97-AF65-F5344CB8AC3E}">
        <p14:creationId xmlns:p14="http://schemas.microsoft.com/office/powerpoint/2010/main" val="17346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Vyacheslav Yakovlev</a:t>
            </a:r>
          </a:p>
          <a:p>
            <a:r>
              <a:rPr lang="en-US" dirty="0"/>
              <a:t>All Experimenters and Laboratory Status Meeting</a:t>
            </a:r>
          </a:p>
          <a:p>
            <a:r>
              <a:rPr lang="en-US" dirty="0"/>
              <a:t>April 16, 2018</a:t>
            </a:r>
          </a:p>
          <a:p>
            <a:endParaRPr lang="en-US" dirty="0"/>
          </a:p>
        </p:txBody>
      </p:sp>
      <p:sp>
        <p:nvSpPr>
          <p:cNvPr id="3" name="Text Placeholder 2"/>
          <p:cNvSpPr>
            <a:spLocks noGrp="1"/>
          </p:cNvSpPr>
          <p:nvPr>
            <p:ph type="body" sz="quarter" idx="11"/>
          </p:nvPr>
        </p:nvSpPr>
        <p:spPr/>
        <p:txBody>
          <a:bodyPr>
            <a:noAutofit/>
          </a:bodyPr>
          <a:lstStyle/>
          <a:p>
            <a:r>
              <a:rPr lang="en-US" dirty="0"/>
              <a:t>TD Operations Status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065BD1-FD43-4EC9-BA9A-616938209323}"/>
              </a:ext>
            </a:extLst>
          </p:cNvPr>
          <p:cNvPicPr>
            <a:picLocks noChangeAspect="1"/>
          </p:cNvPicPr>
          <p:nvPr/>
        </p:nvPicPr>
        <p:blipFill>
          <a:blip r:embed="rId2"/>
          <a:stretch>
            <a:fillRect/>
          </a:stretch>
        </p:blipFill>
        <p:spPr>
          <a:xfrm>
            <a:off x="1473699" y="3351346"/>
            <a:ext cx="4911453" cy="2958707"/>
          </a:xfrm>
          <a:prstGeom prst="rect">
            <a:avLst/>
          </a:prstGeom>
        </p:spPr>
      </p:pic>
      <p:sp>
        <p:nvSpPr>
          <p:cNvPr id="24577" name="Title 28"/>
          <p:cNvSpPr>
            <a:spLocks noGrp="1"/>
          </p:cNvSpPr>
          <p:nvPr>
            <p:ph type="title"/>
          </p:nvPr>
        </p:nvSpPr>
        <p:spPr bwMode="auto">
          <a:xfrm>
            <a:off x="234217" y="-13443"/>
            <a:ext cx="8686800" cy="642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a:t>
            </a:r>
          </a:p>
        </p:txBody>
      </p:sp>
      <p:sp>
        <p:nvSpPr>
          <p:cNvPr id="24578" name="Content Placeholder 29"/>
          <p:cNvSpPr>
            <a:spLocks noGrp="1"/>
          </p:cNvSpPr>
          <p:nvPr>
            <p:ph idx="1"/>
          </p:nvPr>
        </p:nvSpPr>
        <p:spPr bwMode="auto">
          <a:xfrm>
            <a:off x="-8626" y="629494"/>
            <a:ext cx="8869680" cy="548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344488" indent="0" eaLnBrk="1" hangingPunct="1">
              <a:buNone/>
            </a:pPr>
            <a:r>
              <a:rPr lang="en-US" altLang="en-US" sz="1200" b="1" dirty="0">
                <a:solidFill>
                  <a:schemeClr val="tx1"/>
                </a:solidFill>
                <a:latin typeface="Helvetica" panose="020B0604020202020204" pitchFamily="34" charset="0"/>
                <a:ea typeface="Geneva" pitchFamily="121" charset="-128"/>
              </a:rPr>
              <a:t>R&amp;D  </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Quantum computing measurement continues. </a:t>
            </a:r>
            <a:r>
              <a:rPr lang="en-US" altLang="en-US" sz="1400" dirty="0">
                <a:solidFill>
                  <a:srgbClr val="FF0000"/>
                </a:solidFill>
                <a:latin typeface="Helvetica" panose="020B0604020202020204" pitchFamily="34" charset="0"/>
                <a:ea typeface="Geneva" pitchFamily="121" charset="-128"/>
              </a:rPr>
              <a:t>Two cavities are in quantum test Dewar and testing is in progress.</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High Q</a:t>
            </a:r>
            <a:r>
              <a:rPr lang="en-US" altLang="en-US" sz="1400" baseline="-25000" dirty="0">
                <a:solidFill>
                  <a:schemeClr val="tx1"/>
                </a:solidFill>
                <a:latin typeface="Helvetica" panose="020B0604020202020204" pitchFamily="34" charset="0"/>
                <a:ea typeface="Geneva" pitchFamily="121" charset="-128"/>
              </a:rPr>
              <a:t>0</a:t>
            </a:r>
            <a:r>
              <a:rPr lang="en-US" altLang="en-US" sz="1400" dirty="0">
                <a:solidFill>
                  <a:schemeClr val="tx1"/>
                </a:solidFill>
                <a:latin typeface="Helvetica" panose="020B0604020202020204" pitchFamily="34" charset="0"/>
                <a:ea typeface="Geneva" pitchFamily="121" charset="-128"/>
              </a:rPr>
              <a:t> high gradient: Nitrogen infusion program continues. </a:t>
            </a:r>
            <a:r>
              <a:rPr lang="en-US" altLang="en-US" sz="1400" dirty="0">
                <a:solidFill>
                  <a:srgbClr val="FF0000"/>
                </a:solidFill>
                <a:latin typeface="Helvetica" panose="020B0604020202020204" pitchFamily="34" charset="0"/>
                <a:ea typeface="Geneva" pitchFamily="121" charset="-128"/>
              </a:rPr>
              <a:t>One cavity was tested with additional 120C n-infusion after standard n-doping. The additional n-infusion did not help. A second cavity was </a:t>
            </a:r>
            <a:r>
              <a:rPr lang="en-US" altLang="en-US" sz="1400" dirty="0" err="1">
                <a:solidFill>
                  <a:srgbClr val="FF0000"/>
                </a:solidFill>
                <a:latin typeface="Helvetica" panose="020B0604020202020204" pitchFamily="34" charset="0"/>
                <a:ea typeface="Geneva" pitchFamily="121" charset="-128"/>
              </a:rPr>
              <a:t>BCP’d</a:t>
            </a:r>
            <a:r>
              <a:rPr lang="en-US" altLang="en-US" sz="1400" dirty="0">
                <a:solidFill>
                  <a:srgbClr val="FF0000"/>
                </a:solidFill>
                <a:latin typeface="Helvetica" panose="020B0604020202020204" pitchFamily="34" charset="0"/>
                <a:ea typeface="Geneva" pitchFamily="121" charset="-128"/>
              </a:rPr>
              <a:t> and 120C n-infused. The result was surprisingly good at medium field which exceeds LCLS-II cavity spec. This is BCP process, and we did not expect the Q0 at this level. The high field Q-slope was present however as previously expected.</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Nb3Sn group continues cavity preparation and coating. Additional cavity coating is in progress. </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High field Q slope: HF rinsing study is in progress</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Plasma processing continues. </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Nb/Cu vacuum chamber installation is in progress.</a:t>
            </a:r>
          </a:p>
          <a:p>
            <a:pPr marL="914400" lvl="2" indent="0">
              <a:buNone/>
            </a:pPr>
            <a:endParaRPr lang="en-US" sz="1100" dirty="0"/>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3/19/2018</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
        <p:nvSpPr>
          <p:cNvPr id="6" name="Footer Placeholder 2">
            <a:extLst>
              <a:ext uri="{FF2B5EF4-FFF2-40B4-BE49-F238E27FC236}">
                <a16:creationId xmlns:a16="http://schemas.microsoft.com/office/drawing/2014/main" id="{05564AA0-FE1E-4A5A-A3AD-1EE8E9FD23D5}"/>
              </a:ext>
            </a:extLst>
          </p:cNvPr>
          <p:cNvSpPr>
            <a:spLocks noGrp="1"/>
          </p:cNvSpPr>
          <p:nvPr>
            <p:ph type="ftr" sz="quarter" idx="11"/>
          </p:nvPr>
        </p:nvSpPr>
        <p:spPr>
          <a:xfrm>
            <a:off x="987746" y="6515100"/>
            <a:ext cx="5192392" cy="241300"/>
          </a:xfrm>
        </p:spPr>
        <p:txBody>
          <a:bodyPr/>
          <a:lstStyle/>
          <a:p>
            <a:pPr>
              <a:defRPr/>
            </a:pPr>
            <a:r>
              <a:rPr lang="en-US" sz="1200" b="1" dirty="0"/>
              <a:t>SRF Sector Summary</a:t>
            </a:r>
          </a:p>
        </p:txBody>
      </p:sp>
      <p:sp>
        <p:nvSpPr>
          <p:cNvPr id="13" name="TextBox 12">
            <a:extLst>
              <a:ext uri="{FF2B5EF4-FFF2-40B4-BE49-F238E27FC236}">
                <a16:creationId xmlns:a16="http://schemas.microsoft.com/office/drawing/2014/main" id="{D85DB838-1689-4934-A5A0-738FBA6C8982}"/>
              </a:ext>
            </a:extLst>
          </p:cNvPr>
          <p:cNvSpPr txBox="1"/>
          <p:nvPr/>
        </p:nvSpPr>
        <p:spPr>
          <a:xfrm>
            <a:off x="2566695" y="5015972"/>
            <a:ext cx="2725462" cy="584775"/>
          </a:xfrm>
          <a:prstGeom prst="rect">
            <a:avLst/>
          </a:prstGeom>
          <a:solidFill>
            <a:schemeClr val="accent2">
              <a:lumMod val="20000"/>
              <a:lumOff val="80000"/>
            </a:schemeClr>
          </a:solidFill>
        </p:spPr>
        <p:txBody>
          <a:bodyPr wrap="square" rtlCol="0">
            <a:spAutoFit/>
          </a:bodyPr>
          <a:lstStyle/>
          <a:p>
            <a:r>
              <a:rPr lang="en-US" sz="1600" b="1" dirty="0"/>
              <a:t>N-fusion on a BCP processed cavity, Grassellino, </a:t>
            </a:r>
            <a:r>
              <a:rPr lang="en-US" sz="1600" b="1" dirty="0" err="1"/>
              <a:t>etc</a:t>
            </a:r>
            <a:endParaRPr lang="en-US" sz="1600" b="1" dirty="0"/>
          </a:p>
        </p:txBody>
      </p:sp>
      <p:sp>
        <p:nvSpPr>
          <p:cNvPr id="5" name="TextBox 4">
            <a:extLst>
              <a:ext uri="{FF2B5EF4-FFF2-40B4-BE49-F238E27FC236}">
                <a16:creationId xmlns:a16="http://schemas.microsoft.com/office/drawing/2014/main" id="{11B69271-9800-4BBC-93C0-EE213132E881}"/>
              </a:ext>
            </a:extLst>
          </p:cNvPr>
          <p:cNvSpPr txBox="1"/>
          <p:nvPr/>
        </p:nvSpPr>
        <p:spPr>
          <a:xfrm>
            <a:off x="5292157" y="3914775"/>
            <a:ext cx="887981" cy="338554"/>
          </a:xfrm>
          <a:prstGeom prst="rect">
            <a:avLst/>
          </a:prstGeom>
          <a:noFill/>
        </p:spPr>
        <p:txBody>
          <a:bodyPr wrap="square" rtlCol="0">
            <a:spAutoFit/>
          </a:bodyPr>
          <a:lstStyle/>
          <a:p>
            <a:r>
              <a:rPr lang="en-US" sz="1600" dirty="0"/>
              <a:t>2K</a:t>
            </a:r>
          </a:p>
        </p:txBody>
      </p:sp>
    </p:spTree>
    <p:extLst>
      <p:ext uri="{BB962C8B-B14F-4D97-AF65-F5344CB8AC3E}">
        <p14:creationId xmlns:p14="http://schemas.microsoft.com/office/powerpoint/2010/main" val="342354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34217" y="-13443"/>
            <a:ext cx="8686800" cy="6429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a:t>
            </a:r>
          </a:p>
        </p:txBody>
      </p:sp>
      <p:sp>
        <p:nvSpPr>
          <p:cNvPr id="24578" name="Content Placeholder 29"/>
          <p:cNvSpPr>
            <a:spLocks noGrp="1"/>
          </p:cNvSpPr>
          <p:nvPr>
            <p:ph idx="1"/>
          </p:nvPr>
        </p:nvSpPr>
        <p:spPr bwMode="auto">
          <a:xfrm>
            <a:off x="25879" y="761276"/>
            <a:ext cx="8869680" cy="548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344488" indent="0" eaLnBrk="1" hangingPunct="1">
              <a:buNone/>
            </a:pPr>
            <a:r>
              <a:rPr lang="en-US" altLang="en-US" sz="1600" b="1" dirty="0">
                <a:solidFill>
                  <a:schemeClr val="tx1"/>
                </a:solidFill>
                <a:latin typeface="Helvetica" panose="020B0604020202020204" pitchFamily="34" charset="0"/>
                <a:ea typeface="Geneva" pitchFamily="121" charset="-128"/>
              </a:rPr>
              <a:t>LCLS-II 1.3 GHz Cryomodules</a:t>
            </a:r>
            <a:endParaRPr lang="en-US" altLang="en-US" sz="1600" dirty="0">
              <a:solidFill>
                <a:schemeClr val="tx1"/>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400" dirty="0">
                <a:solidFill>
                  <a:srgbClr val="FF0000"/>
                </a:solidFill>
                <a:latin typeface="Helvetica" panose="020B0604020202020204" pitchFamily="34" charset="0"/>
                <a:ea typeface="Geneva" pitchFamily="121" charset="-128"/>
              </a:rPr>
              <a:t>Retro-fit BPM procedure is still at SLAC review process</a:t>
            </a:r>
            <a:r>
              <a:rPr lang="en-US" altLang="en-US" sz="1400" dirty="0">
                <a:solidFill>
                  <a:schemeClr val="tx1"/>
                </a:solidFill>
                <a:latin typeface="Helvetica" panose="020B0604020202020204" pitchFamily="34" charset="0"/>
                <a:ea typeface="Geneva" pitchFamily="121" charset="-128"/>
              </a:rPr>
              <a:t>. </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CM03 dis-assembly was completed. Rebuild started as a filler job between cryomodules.</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CM02, CM04 CM05 and CM07 beam line were back filled and warm end coupler were dis-assembled. They are ready for extraction and repair BPM. Actual repair is pending for approval.</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CM06 is back at ICB, an autopsy procedure is in progress to diagnose the problem areas.</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CM08 Helium circuit leak check was completed. BPM fix is planned pending SLAC approval.</a:t>
            </a:r>
          </a:p>
          <a:p>
            <a:pPr marL="914400" lvl="1" indent="-344488">
              <a:buFont typeface="Arial" panose="020B0604020202020204" pitchFamily="34" charset="0"/>
              <a:buChar char="•"/>
            </a:pPr>
            <a:r>
              <a:rPr lang="en-US" altLang="en-US" sz="1400" dirty="0">
                <a:solidFill>
                  <a:srgbClr val="FF0000"/>
                </a:solidFill>
                <a:latin typeface="Helvetica" panose="020B0604020202020204" pitchFamily="34" charset="0"/>
                <a:ea typeface="Geneva" pitchFamily="121" charset="-128"/>
              </a:rPr>
              <a:t>CM09 tests at CMTF test cave were completed. Warm-up is completed.</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CM10 is in WS3. BPM fix is on hold before thermal shield weldment.</a:t>
            </a:r>
          </a:p>
          <a:p>
            <a:pPr marL="914400" lvl="1" indent="-344488">
              <a:buFont typeface="Arial" panose="020B0604020202020204" pitchFamily="34" charset="0"/>
              <a:buChar char="•"/>
            </a:pPr>
            <a:r>
              <a:rPr lang="en-US" altLang="en-US" sz="1400" dirty="0">
                <a:solidFill>
                  <a:srgbClr val="FF0000"/>
                </a:solidFill>
                <a:latin typeface="Helvetica" panose="020B0604020202020204" pitchFamily="34" charset="0"/>
                <a:ea typeface="Geneva" pitchFamily="121" charset="-128"/>
              </a:rPr>
              <a:t>CM11 WS2 started. This is the first cryomodule after LCLS-II restart.</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CM12 WS0 completed. It is pending </a:t>
            </a:r>
            <a:r>
              <a:rPr lang="en-US" altLang="en-US" sz="1400" dirty="0" err="1">
                <a:solidFill>
                  <a:schemeClr val="tx1"/>
                </a:solidFill>
                <a:latin typeface="Helvetica" panose="020B0604020202020204" pitchFamily="34" charset="0"/>
                <a:ea typeface="Geneva" pitchFamily="121" charset="-128"/>
              </a:rPr>
              <a:t>lolli</a:t>
            </a:r>
            <a:r>
              <a:rPr lang="en-US" altLang="en-US" sz="1400" dirty="0">
                <a:solidFill>
                  <a:schemeClr val="tx1"/>
                </a:solidFill>
                <a:latin typeface="Helvetica" panose="020B0604020202020204" pitchFamily="34" charset="0"/>
                <a:ea typeface="Geneva" pitchFamily="121" charset="-128"/>
              </a:rPr>
              <a:t>-pop support from CM11.</a:t>
            </a:r>
          </a:p>
          <a:p>
            <a:pPr marL="914400" lvl="1" indent="-344488">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CM13 cavities were identified</a:t>
            </a:r>
            <a:endParaRPr lang="en-US" altLang="en-US" sz="1400" b="1" dirty="0">
              <a:solidFill>
                <a:schemeClr val="tx1"/>
              </a:solidFill>
              <a:latin typeface="Helvetica" panose="020B0604020202020204" pitchFamily="34" charset="0"/>
              <a:ea typeface="Geneva" pitchFamily="121" charset="-128"/>
            </a:endParaRPr>
          </a:p>
          <a:p>
            <a:pPr marL="169862" indent="0">
              <a:buNone/>
            </a:pPr>
            <a:r>
              <a:rPr lang="en-US" altLang="en-US" sz="1600" b="1" dirty="0">
                <a:solidFill>
                  <a:schemeClr val="tx1"/>
                </a:solidFill>
                <a:latin typeface="Helvetica" panose="020B0604020202020204" pitchFamily="34" charset="0"/>
                <a:ea typeface="Geneva" pitchFamily="121" charset="-128"/>
              </a:rPr>
              <a:t>	LCLS-II Cavity Preparations</a:t>
            </a:r>
            <a:endParaRPr lang="en-US" altLang="en-US" sz="1600" dirty="0">
              <a:solidFill>
                <a:schemeClr val="tx1"/>
              </a:solidFill>
              <a:latin typeface="Helvetica" panose="020B0604020202020204" pitchFamily="34" charset="0"/>
              <a:ea typeface="Geneva" pitchFamily="121" charset="-128"/>
            </a:endParaRPr>
          </a:p>
          <a:p>
            <a:pPr marL="855662" lvl="1">
              <a:buFont typeface="Arial" panose="020B0604020202020204" pitchFamily="34" charset="0"/>
              <a:buChar char="•"/>
            </a:pPr>
            <a:r>
              <a:rPr lang="en-US" altLang="en-US" sz="1400" dirty="0">
                <a:solidFill>
                  <a:schemeClr val="tx1"/>
                </a:solidFill>
                <a:latin typeface="Helvetica" panose="020B0604020202020204" pitchFamily="34" charset="0"/>
                <a:ea typeface="Geneva" pitchFamily="121" charset="-128"/>
              </a:rPr>
              <a:t>1.3 GHz: No cavity test for the past week..</a:t>
            </a:r>
          </a:p>
          <a:p>
            <a:pPr marL="855662" lvl="1">
              <a:buFont typeface="Arial" panose="020B0604020202020204" pitchFamily="34" charset="0"/>
              <a:buChar char="•"/>
            </a:pPr>
            <a:r>
              <a:rPr lang="en-US" altLang="en-US" sz="1400" dirty="0">
                <a:solidFill>
                  <a:srgbClr val="FF0000"/>
                </a:solidFill>
                <a:latin typeface="Helvetica" panose="020B0604020202020204" pitchFamily="34" charset="0"/>
                <a:ea typeface="Geneva" pitchFamily="121" charset="-128"/>
              </a:rPr>
              <a:t>3.9 GHz: 3HRI03 dressed cavity is being dis-assembled in HTS. 3.9 GHz Design verification is completed.</a:t>
            </a:r>
          </a:p>
          <a:p>
            <a:pPr marL="344488" indent="0">
              <a:buNone/>
            </a:pPr>
            <a:r>
              <a:rPr lang="en-US" altLang="en-US" sz="1600" b="1" dirty="0">
                <a:solidFill>
                  <a:schemeClr val="tx1"/>
                </a:solidFill>
                <a:latin typeface="Helvetica" panose="020B0604020202020204" pitchFamily="34" charset="0"/>
                <a:ea typeface="Geneva" pitchFamily="121" charset="-128"/>
              </a:rPr>
              <a:t>	PIP-II</a:t>
            </a:r>
            <a:r>
              <a:rPr lang="en-US" sz="1600" b="1" dirty="0">
                <a:solidFill>
                  <a:schemeClr val="tx1"/>
                </a:solidFill>
              </a:rPr>
              <a:t>  </a:t>
            </a:r>
          </a:p>
          <a:p>
            <a:pPr marL="914400" lvl="1" indent="-344488">
              <a:buFont typeface="Arial" panose="020B0604020202020204" pitchFamily="34" charset="0"/>
              <a:buChar char="•"/>
            </a:pPr>
            <a:r>
              <a:rPr lang="en-US" sz="1400" dirty="0">
                <a:solidFill>
                  <a:srgbClr val="FF0000"/>
                </a:solidFill>
              </a:rPr>
              <a:t>had a successful test at STC with HP coupler. It is transported to Lab-2 for string assembly.</a:t>
            </a:r>
          </a:p>
          <a:p>
            <a:pPr marL="914400" lvl="1" indent="-344488">
              <a:buFont typeface="Arial" panose="020B0604020202020204" pitchFamily="34" charset="0"/>
              <a:buChar char="•"/>
            </a:pPr>
            <a:r>
              <a:rPr lang="en-US" sz="1400" dirty="0">
                <a:solidFill>
                  <a:srgbClr val="FF0000"/>
                </a:solidFill>
                <a:latin typeface="Helvetica" panose="020B0604020202020204" pitchFamily="34" charset="0"/>
                <a:ea typeface="Geneva" pitchFamily="121" charset="-128"/>
              </a:rPr>
              <a:t>Spoke Cavity S111 is under preparation for the HP tests; S113-114 will be tested with LP coupler next two weeks. </a:t>
            </a:r>
            <a:endParaRPr lang="en-US" sz="1400" dirty="0">
              <a:solidFill>
                <a:srgbClr val="FF0000"/>
              </a:solidFill>
            </a:endParaRPr>
          </a:p>
          <a:p>
            <a:pPr marL="914400" lvl="1" indent="-344488">
              <a:buFont typeface="Arial" panose="020B0604020202020204" pitchFamily="34" charset="0"/>
              <a:buChar char="•"/>
            </a:pPr>
            <a:r>
              <a:rPr lang="en-US" sz="1400" dirty="0">
                <a:solidFill>
                  <a:schemeClr val="tx1"/>
                </a:solidFill>
              </a:rPr>
              <a:t>5-cell 650 MHz cavity was tested, good Q0 but field is a bit low.</a:t>
            </a:r>
          </a:p>
          <a:p>
            <a:pPr lvl="2"/>
            <a:endParaRPr lang="en-US" sz="1100" dirty="0"/>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3/19/2018</a:t>
            </a: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
        <p:nvSpPr>
          <p:cNvPr id="6" name="Footer Placeholder 2">
            <a:extLst>
              <a:ext uri="{FF2B5EF4-FFF2-40B4-BE49-F238E27FC236}">
                <a16:creationId xmlns:a16="http://schemas.microsoft.com/office/drawing/2014/main" id="{05564AA0-FE1E-4A5A-A3AD-1EE8E9FD23D5}"/>
              </a:ext>
            </a:extLst>
          </p:cNvPr>
          <p:cNvSpPr>
            <a:spLocks noGrp="1"/>
          </p:cNvSpPr>
          <p:nvPr>
            <p:ph type="ftr" sz="quarter" idx="11"/>
          </p:nvPr>
        </p:nvSpPr>
        <p:spPr>
          <a:xfrm>
            <a:off x="987746" y="6515100"/>
            <a:ext cx="5192392" cy="241300"/>
          </a:xfrm>
        </p:spPr>
        <p:txBody>
          <a:bodyPr/>
          <a:lstStyle/>
          <a:p>
            <a:pPr>
              <a:defRPr/>
            </a:pPr>
            <a:r>
              <a:rPr lang="en-US" sz="1200" b="1" dirty="0"/>
              <a:t>SRF Sector Summary</a:t>
            </a:r>
          </a:p>
        </p:txBody>
      </p:sp>
    </p:spTree>
    <p:extLst>
      <p:ext uri="{BB962C8B-B14F-4D97-AF65-F5344CB8AC3E}">
        <p14:creationId xmlns:p14="http://schemas.microsoft.com/office/powerpoint/2010/main" val="193639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 Magnet Sector </a:t>
            </a:r>
            <a:endParaRPr lang="en-US" sz="1400" b="0" dirty="0">
              <a:solidFill>
                <a:schemeClr val="tx2">
                  <a:lumMod val="75000"/>
                </a:schemeClr>
              </a:solidFill>
            </a:endParaRPr>
          </a:p>
        </p:txBody>
      </p:sp>
      <p:sp>
        <p:nvSpPr>
          <p:cNvPr id="7" name="TextBox 6"/>
          <p:cNvSpPr txBox="1"/>
          <p:nvPr/>
        </p:nvSpPr>
        <p:spPr>
          <a:xfrm>
            <a:off x="1526544" y="1465319"/>
            <a:ext cx="184666" cy="461665"/>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0" y="901758"/>
            <a:ext cx="9053513" cy="5109936"/>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2" name="Content Placeholder 2"/>
          <p:cNvSpPr txBox="1">
            <a:spLocks/>
          </p:cNvSpPr>
          <p:nvPr/>
        </p:nvSpPr>
        <p:spPr>
          <a:xfrm>
            <a:off x="228600" y="901758"/>
            <a:ext cx="8672513" cy="584892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400" dirty="0"/>
          </a:p>
        </p:txBody>
      </p:sp>
      <p:sp>
        <p:nvSpPr>
          <p:cNvPr id="11" name="Content Placeholder 2"/>
          <p:cNvSpPr txBox="1">
            <a:spLocks/>
          </p:cNvSpPr>
          <p:nvPr/>
        </p:nvSpPr>
        <p:spPr>
          <a:xfrm>
            <a:off x="233781" y="771479"/>
            <a:ext cx="8420879" cy="5712979"/>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Arial"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HL- LHC, AUP </a:t>
            </a:r>
            <a:r>
              <a:rPr lang="en-US" sz="1400" dirty="0">
                <a:solidFill>
                  <a:schemeClr val="accent6">
                    <a:lumMod val="50000"/>
                  </a:schemeClr>
                </a:solidFill>
                <a:cs typeface="Helvetica"/>
              </a:rPr>
              <a:t>– </a:t>
            </a:r>
            <a:r>
              <a:rPr lang="en-US" sz="1400" dirty="0">
                <a:solidFill>
                  <a:schemeClr val="accent6"/>
                </a:solidFill>
                <a:ea typeface="ＭＳ Ｐゴシック" charset="0"/>
                <a:cs typeface="Helvetica"/>
              </a:rPr>
              <a:t>Coil fabrication for LHC inner triplet quadrupoles is progressing well.</a:t>
            </a:r>
          </a:p>
          <a:p>
            <a:pPr lvl="1">
              <a:buFont typeface="Arial" charset="0"/>
              <a:buChar char="•"/>
            </a:pPr>
            <a:r>
              <a:rPr lang="en-US" sz="1200" dirty="0">
                <a:cs typeface="Helvetica"/>
              </a:rPr>
              <a:t>After repairing of the  short QXFA108 coil preparation for epoxy impregnation continues.</a:t>
            </a:r>
          </a:p>
          <a:p>
            <a:pPr lvl="1">
              <a:buFont typeface="Arial" charset="0"/>
              <a:buChar char="•"/>
            </a:pPr>
            <a:r>
              <a:rPr lang="en-US" sz="1200" dirty="0">
                <a:cs typeface="Helvetica"/>
              </a:rPr>
              <a:t>Coil QXFA109 (4.2m) has been moved to the curing to  the reaction tooling  </a:t>
            </a:r>
            <a:r>
              <a:rPr lang="en-US" sz="1200" dirty="0">
                <a:solidFill>
                  <a:schemeClr val="accent6"/>
                </a:solidFill>
                <a:ea typeface="ＭＳ Ｐゴシック" charset="0"/>
                <a:cs typeface="Helvetica"/>
              </a:rPr>
              <a:t>Coil QXFA109 has been removed from the curing press. </a:t>
            </a:r>
          </a:p>
          <a:p>
            <a:pPr lvl="1">
              <a:buFont typeface="Arial" charset="0"/>
              <a:buChar char="•"/>
            </a:pPr>
            <a:r>
              <a:rPr lang="en-US" sz="1200" dirty="0">
                <a:solidFill>
                  <a:schemeClr val="accent6"/>
                </a:solidFill>
                <a:ea typeface="ＭＳ Ｐゴシック" charset="0"/>
                <a:cs typeface="Helvetica"/>
              </a:rPr>
              <a:t>Short model (MQXFS1d) is in the VMTF pit.  Warm magnetic measurements are next. Cool down is expected this week.</a:t>
            </a:r>
          </a:p>
          <a:p>
            <a:pPr marL="342900" lvl="1" indent="-342900">
              <a:buFont typeface="Arial"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LCLS II </a:t>
            </a:r>
            <a:r>
              <a:rPr lang="en-US" sz="1400" dirty="0">
                <a:solidFill>
                  <a:schemeClr val="accent6"/>
                </a:solidFill>
                <a:cs typeface="Helvetica"/>
              </a:rPr>
              <a:t>– SPQA129 cold tested is complete, pending the warm survey. Waiting for SPQA130-131 magnets from the manufacturer. </a:t>
            </a:r>
          </a:p>
          <a:p>
            <a:pPr eaLnBrk="0" hangingPunct="0"/>
            <a:r>
              <a:rPr lang="en-US" sz="1800" b="1" dirty="0">
                <a:solidFill>
                  <a:schemeClr val="accent6">
                    <a:lumMod val="50000"/>
                  </a:schemeClr>
                </a:solidFill>
                <a:latin typeface="Helvetica" panose="020B0604020202020204" pitchFamily="34" charset="0"/>
                <a:cs typeface="Helvetica" panose="020B0604020202020204" pitchFamily="34" charset="0"/>
              </a:rPr>
              <a:t>Mu2e –</a:t>
            </a:r>
            <a:r>
              <a:rPr lang="en-US" sz="1400" dirty="0">
                <a:solidFill>
                  <a:schemeClr val="accent6">
                    <a:lumMod val="50000"/>
                  </a:schemeClr>
                </a:solidFill>
              </a:rPr>
              <a:t> </a:t>
            </a:r>
          </a:p>
          <a:p>
            <a:pPr lvl="1" eaLnBrk="0" hangingPunct="0"/>
            <a:r>
              <a:rPr lang="en-US" sz="1200" dirty="0">
                <a:cs typeface="Helvetica"/>
              </a:rPr>
              <a:t>SSW measurements of the first Transport Solenoid (TS) unit are completed. The relative angle of the coils’ magnetic axes  is well within spec. The stretch wire system is also being used to determine the axial center of each coil. Remaining warm tests (leak checks, dimensional measurements, etc.) will be completed this week.  Then TS unit will be sent to HAB and attached to Dished Head A. Dished Head B – LN2 + </a:t>
            </a:r>
            <a:r>
              <a:rPr lang="en-US" sz="1200" dirty="0" err="1">
                <a:cs typeface="Helvetica"/>
              </a:rPr>
              <a:t>Lhe</a:t>
            </a:r>
            <a:r>
              <a:rPr lang="en-US" sz="1200" dirty="0">
                <a:cs typeface="Helvetica"/>
              </a:rPr>
              <a:t> cool down started, cold commissioning test in progress.</a:t>
            </a:r>
            <a:endParaRPr lang="en-US" sz="1600" dirty="0">
              <a:cs typeface="Helvetica"/>
            </a:endParaRPr>
          </a:p>
          <a:p>
            <a:pPr lvl="1" eaLnBrk="0" hangingPunct="0"/>
            <a:r>
              <a:rPr lang="en-US" sz="1200" dirty="0">
                <a:cs typeface="Helvetica"/>
              </a:rPr>
              <a:t>The TS  inner bore was successfully leak checked at HAB last week. Leak check of the inner thermal shield piping and dimensional measurements are the remaining incoming QC work. </a:t>
            </a:r>
          </a:p>
          <a:p>
            <a:pPr lvl="1" eaLnBrk="0" hangingPunct="0"/>
            <a:r>
              <a:rPr lang="en-US" sz="1200" dirty="0">
                <a:cs typeface="Helvetica"/>
              </a:rPr>
              <a:t>Milhous Company reports that the first coils for ISA sextupole have been  potted. </a:t>
            </a:r>
            <a:endParaRPr lang="en-US" sz="1400" dirty="0">
              <a:solidFill>
                <a:schemeClr val="accent6">
                  <a:lumMod val="50000"/>
                </a:schemeClr>
              </a:solidFill>
              <a:cs typeface="Helvetica"/>
            </a:endParaRPr>
          </a:p>
          <a:p>
            <a:pPr eaLnBrk="0" hangingPunct="0"/>
            <a:r>
              <a:rPr lang="en-US" altLang="en-US" sz="1800" b="1" dirty="0">
                <a:solidFill>
                  <a:schemeClr val="accent6">
                    <a:lumMod val="50000"/>
                  </a:schemeClr>
                </a:solidFill>
                <a:latin typeface="Helvetica" panose="020B0604020202020204" pitchFamily="34" charset="0"/>
                <a:ea typeface="Geneva" pitchFamily="121" charset="-128"/>
              </a:rPr>
              <a:t>AS </a:t>
            </a:r>
            <a:r>
              <a:rPr lang="mr-IN" altLang="en-US" sz="1800" b="1" dirty="0">
                <a:solidFill>
                  <a:schemeClr val="accent6">
                    <a:lumMod val="50000"/>
                  </a:schemeClr>
                </a:solidFill>
                <a:ea typeface="Geneva" pitchFamily="121" charset="-128"/>
                <a:cs typeface="Helvetica"/>
              </a:rPr>
              <a:t>–</a:t>
            </a:r>
            <a:r>
              <a:rPr lang="en-US" altLang="en-US" sz="1800" b="1" dirty="0">
                <a:ea typeface="Geneva" pitchFamily="121" charset="-128"/>
                <a:cs typeface="Helvetica"/>
              </a:rPr>
              <a:t> </a:t>
            </a:r>
            <a:r>
              <a:rPr lang="en-US" sz="1400" dirty="0">
                <a:solidFill>
                  <a:srgbClr val="000000"/>
                </a:solidFill>
                <a:ea typeface="Times New Roman" panose="02020603050405020304" pitchFamily="18" charset="0"/>
                <a:cs typeface="Helvetica"/>
              </a:rPr>
              <a:t>Coil  winding for the Booster biased solenoid will be completed this week. Epoxy impregnations also is expected this week.</a:t>
            </a:r>
          </a:p>
          <a:p>
            <a:r>
              <a:rPr lang="en-US" sz="1800" b="1" dirty="0">
                <a:solidFill>
                  <a:schemeClr val="accent6">
                    <a:lumMod val="50000"/>
                  </a:schemeClr>
                </a:solidFill>
                <a:latin typeface="Helvetica" panose="020B0604020202020204" pitchFamily="34" charset="0"/>
                <a:cs typeface="Helvetica" panose="020B0604020202020204" pitchFamily="34" charset="0"/>
              </a:rPr>
              <a:t>G-2 </a:t>
            </a:r>
            <a:r>
              <a:rPr lang="mr-IN" sz="1800" b="1" dirty="0">
                <a:solidFill>
                  <a:schemeClr val="accent6">
                    <a:lumMod val="50000"/>
                  </a:schemeClr>
                </a:solidFill>
                <a:latin typeface="Helvetica" panose="020B0604020202020204" pitchFamily="34" charset="0"/>
                <a:cs typeface="Helvetica" panose="020B0604020202020204" pitchFamily="34" charset="0"/>
              </a:rPr>
              <a:t>–</a:t>
            </a:r>
            <a:r>
              <a:rPr lang="en-US" sz="1800" b="1" dirty="0">
                <a:solidFill>
                  <a:schemeClr val="accent6">
                    <a:lumMod val="50000"/>
                  </a:schemeClr>
                </a:solidFill>
                <a:latin typeface="Helvetica" panose="020B0604020202020204" pitchFamily="34" charset="0"/>
                <a:cs typeface="Helvetica" panose="020B0604020202020204" pitchFamily="34" charset="0"/>
              </a:rPr>
              <a:t> </a:t>
            </a:r>
            <a:r>
              <a:rPr lang="en-US" sz="1400" dirty="0">
                <a:solidFill>
                  <a:srgbClr val="000000"/>
                </a:solidFill>
                <a:ea typeface="Times New Roman" panose="02020603050405020304" pitchFamily="18" charset="0"/>
                <a:cs typeface="Helvetica"/>
              </a:rPr>
              <a:t>Winding on the outer coil is half done. Continuing with the second  layer of the  other  coil</a:t>
            </a:r>
            <a:endParaRPr lang="en-US" sz="1400" dirty="0">
              <a:ea typeface="ＭＳ Ｐゴシック" charset="0"/>
              <a:cs typeface="Helvetica"/>
            </a:endParaRPr>
          </a:p>
          <a:p>
            <a:r>
              <a:rPr lang="en-US" sz="1800" b="1" dirty="0">
                <a:solidFill>
                  <a:schemeClr val="accent6">
                    <a:lumMod val="50000"/>
                  </a:schemeClr>
                </a:solidFill>
              </a:rPr>
              <a:t>MDP 15-17 T  dipole  R&amp;D - </a:t>
            </a:r>
            <a:r>
              <a:rPr lang="en-US" sz="1400" b="1" dirty="0">
                <a:solidFill>
                  <a:schemeClr val="accent6">
                    <a:lumMod val="50000"/>
                  </a:schemeClr>
                </a:solidFill>
              </a:rPr>
              <a:t> </a:t>
            </a:r>
            <a:r>
              <a:rPr lang="en-US" sz="1400" dirty="0">
                <a:solidFill>
                  <a:schemeClr val="accent6">
                    <a:lumMod val="50000"/>
                  </a:schemeClr>
                </a:solidFill>
              </a:rPr>
              <a:t>CMM measurements of the recently impregnated outer </a:t>
            </a:r>
            <a:r>
              <a:rPr lang="en-US" sz="1400">
                <a:solidFill>
                  <a:schemeClr val="accent6">
                    <a:lumMod val="50000"/>
                  </a:schemeClr>
                </a:solidFill>
              </a:rPr>
              <a:t>coil continue. </a:t>
            </a:r>
            <a:r>
              <a:rPr lang="en-US" sz="1400" dirty="0">
                <a:solidFill>
                  <a:schemeClr val="accent6">
                    <a:lumMod val="50000"/>
                  </a:schemeClr>
                </a:solidFill>
              </a:rPr>
              <a:t>The second outer coil winding is in progress. Preparation for impregnation of the first inner coil continues.</a:t>
            </a:r>
          </a:p>
        </p:txBody>
      </p:sp>
      <p:sp>
        <p:nvSpPr>
          <p:cNvPr id="3" name="Footer Placeholder 2"/>
          <p:cNvSpPr>
            <a:spLocks noGrp="1"/>
          </p:cNvSpPr>
          <p:nvPr>
            <p:ph type="ftr" sz="quarter" idx="11"/>
          </p:nvPr>
        </p:nvSpPr>
        <p:spPr>
          <a:xfrm>
            <a:off x="987746" y="6515100"/>
            <a:ext cx="5192392" cy="241300"/>
          </a:xfrm>
        </p:spPr>
        <p:txBody>
          <a:bodyPr/>
          <a:lstStyle/>
          <a:p>
            <a:pPr>
              <a:defRPr/>
            </a:pPr>
            <a:r>
              <a:rPr lang="en-US" b="1" dirty="0"/>
              <a:t>TD Summary</a:t>
            </a:r>
          </a:p>
        </p:txBody>
      </p:sp>
      <p:sp>
        <p:nvSpPr>
          <p:cNvPr id="4" name="Date Placeholder 3"/>
          <p:cNvSpPr>
            <a:spLocks noGrp="1"/>
          </p:cNvSpPr>
          <p:nvPr>
            <p:ph type="dt" sz="half" idx="10"/>
          </p:nvPr>
        </p:nvSpPr>
        <p:spPr/>
        <p:txBody>
          <a:bodyPr/>
          <a:lstStyle/>
          <a:p>
            <a:fld id="{0587AB3F-FACA-4A47-BA3E-111C11C54DCF}" type="datetime1">
              <a:rPr lang="en-US" altLang="en-US" smtClean="0"/>
              <a:t>4/16/2018</a:t>
            </a:fld>
            <a:endParaRPr lang="en-US" altLang="en-US"/>
          </a:p>
        </p:txBody>
      </p:sp>
      <p:sp>
        <p:nvSpPr>
          <p:cNvPr id="5" name="Slide Number Placeholder 4"/>
          <p:cNvSpPr>
            <a:spLocks noGrp="1"/>
          </p:cNvSpPr>
          <p:nvPr>
            <p:ph type="sldNum" sz="quarter" idx="12"/>
          </p:nvPr>
        </p:nvSpPr>
        <p:spPr/>
        <p:txBody>
          <a:bodyPr/>
          <a:lstStyle/>
          <a:p>
            <a:fld id="{032205FA-A580-4FB2-8E99-244EC8430E3C}" type="slidenum">
              <a:rPr lang="en-US" altLang="en-US" smtClean="0"/>
              <a:pPr/>
              <a:t>4</a:t>
            </a:fld>
            <a:endParaRPr lang="en-US" altLang="en-US"/>
          </a:p>
        </p:txBody>
      </p:sp>
    </p:spTree>
    <p:extLst>
      <p:ext uri="{BB962C8B-B14F-4D97-AF65-F5344CB8AC3E}">
        <p14:creationId xmlns:p14="http://schemas.microsoft.com/office/powerpoint/2010/main" val="365126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0" y="690105"/>
            <a:ext cx="8869680" cy="5486400"/>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1200" dirty="0">
                <a:solidFill>
                  <a:schemeClr val="tx1"/>
                </a:solidFill>
              </a:rPr>
              <a:t>LCLS-II Procurements</a:t>
            </a:r>
          </a:p>
          <a:p>
            <a:pPr lvl="2" indent="-344488">
              <a:buFont typeface="Arial" panose="020B0604020202020204" pitchFamily="34" charset="0"/>
              <a:buChar char="•"/>
            </a:pPr>
            <a:r>
              <a:rPr lang="en-US" sz="1200" b="0" dirty="0">
                <a:solidFill>
                  <a:schemeClr val="tx1"/>
                </a:solidFill>
              </a:rPr>
              <a:t>Distribution Boxes – Fabrication continues at vendor, delivery expected in July.  </a:t>
            </a:r>
            <a:r>
              <a:rPr lang="en-US" sz="1200" b="0" dirty="0">
                <a:solidFill>
                  <a:srgbClr val="C00000"/>
                </a:solidFill>
              </a:rPr>
              <a:t>Visited vendor last week</a:t>
            </a:r>
          </a:p>
          <a:p>
            <a:pPr lvl="2" indent="-344488">
              <a:buFont typeface="Arial" panose="020B0604020202020204" pitchFamily="34" charset="0"/>
              <a:buChar char="•"/>
            </a:pPr>
            <a:r>
              <a:rPr lang="en-US" sz="1200" b="0" dirty="0">
                <a:solidFill>
                  <a:schemeClr val="tx1"/>
                </a:solidFill>
              </a:rPr>
              <a:t>Surface Transfer Line Procurement –  Delivery expected in July</a:t>
            </a:r>
          </a:p>
          <a:p>
            <a:pPr lvl="2" indent="-344488">
              <a:buFont typeface="Arial" panose="020B0604020202020204" pitchFamily="34" charset="0"/>
              <a:buChar char="•"/>
            </a:pPr>
            <a:r>
              <a:rPr lang="en-US" sz="1200" b="0" dirty="0">
                <a:solidFill>
                  <a:schemeClr val="tx1"/>
                </a:solidFill>
              </a:rPr>
              <a:t>Providing SLAC with guidance on installation activities for tunnel components – Final welding in tunnel commencing</a:t>
            </a:r>
          </a:p>
          <a:p>
            <a:pPr marL="344488" lvl="1"/>
            <a:r>
              <a:rPr lang="en-US" sz="1200" dirty="0">
                <a:solidFill>
                  <a:schemeClr val="tx1"/>
                </a:solidFill>
              </a:rPr>
              <a:t>Mu2e Procurement</a:t>
            </a:r>
          </a:p>
          <a:p>
            <a:pPr lvl="2" indent="-344488">
              <a:buFont typeface="Arial" panose="020B0604020202020204" pitchFamily="34" charset="0"/>
              <a:buChar char="•"/>
            </a:pPr>
            <a:r>
              <a:rPr lang="en-US" sz="1200" b="0" dirty="0">
                <a:solidFill>
                  <a:schemeClr val="tx1"/>
                </a:solidFill>
              </a:rPr>
              <a:t>Distribution Box – Fabrication in progress, delivery expected in May/June </a:t>
            </a:r>
          </a:p>
          <a:p>
            <a:pPr lvl="2" indent="-344488">
              <a:buFont typeface="Arial" panose="020B0604020202020204" pitchFamily="34" charset="0"/>
              <a:buChar char="•"/>
            </a:pPr>
            <a:r>
              <a:rPr lang="en-US" sz="1200" b="0" dirty="0">
                <a:solidFill>
                  <a:srgbClr val="C00000"/>
                </a:solidFill>
              </a:rPr>
              <a:t>Feed Boxes – Contract in process of awarding contract</a:t>
            </a:r>
          </a:p>
          <a:p>
            <a:pPr marL="344488" lvl="1"/>
            <a:r>
              <a:rPr lang="en-US" sz="1200" dirty="0">
                <a:solidFill>
                  <a:schemeClr val="tx1"/>
                </a:solidFill>
              </a:rPr>
              <a:t>HL-LHC AUP</a:t>
            </a:r>
            <a:endParaRPr lang="en-US" sz="1200" b="0" dirty="0">
              <a:solidFill>
                <a:schemeClr val="tx1"/>
              </a:solidFill>
            </a:endParaRPr>
          </a:p>
          <a:p>
            <a:pPr lvl="2" indent="-344488">
              <a:buFont typeface="Arial" panose="020B0604020202020204" pitchFamily="34" charset="0"/>
              <a:buChar char="•"/>
            </a:pPr>
            <a:r>
              <a:rPr lang="en-US" sz="1200" b="0" dirty="0">
                <a:solidFill>
                  <a:schemeClr val="tx1"/>
                </a:solidFill>
              </a:rPr>
              <a:t>Began EVMS practice reporting this month.  Working on Stand 4 upgrade tasks.  </a:t>
            </a:r>
            <a:r>
              <a:rPr lang="en-US" sz="1200" b="0" dirty="0">
                <a:solidFill>
                  <a:srgbClr val="C00000"/>
                </a:solidFill>
              </a:rPr>
              <a:t>Waiting for final docs from CERN.</a:t>
            </a:r>
          </a:p>
          <a:p>
            <a:pPr marL="344488" lvl="1"/>
            <a:r>
              <a:rPr lang="en-US" sz="1200" dirty="0">
                <a:solidFill>
                  <a:schemeClr val="tx1"/>
                </a:solidFill>
              </a:rPr>
              <a:t>Meson Controls Upgrade</a:t>
            </a:r>
          </a:p>
          <a:p>
            <a:pPr lvl="2" indent="-344488">
              <a:buFont typeface="Arial" panose="020B0604020202020204" pitchFamily="34" charset="0"/>
              <a:buChar char="•"/>
            </a:pPr>
            <a:r>
              <a:rPr lang="en-US" sz="1200" b="0" dirty="0">
                <a:solidFill>
                  <a:schemeClr val="tx1"/>
                </a:solidFill>
              </a:rPr>
              <a:t>Project is underway in parallel with existing controls, preparing for system shutdown in June to switch system over</a:t>
            </a:r>
          </a:p>
          <a:p>
            <a:pPr lvl="2" indent="-344488">
              <a:buFont typeface="Arial" panose="020B0604020202020204" pitchFamily="34" charset="0"/>
              <a:buChar char="•"/>
            </a:pPr>
            <a:r>
              <a:rPr lang="en-US" sz="1200" b="0" dirty="0">
                <a:solidFill>
                  <a:schemeClr val="tx1"/>
                </a:solidFill>
              </a:rPr>
              <a:t>Possibility that shutdown is delayed due to the need for extended cavity testing (awaiting confirmation and schedule)</a:t>
            </a:r>
          </a:p>
          <a:p>
            <a:pPr marL="344488" lvl="1"/>
            <a:r>
              <a:rPr lang="en-US" sz="1200" dirty="0">
                <a:solidFill>
                  <a:schemeClr val="tx1"/>
                </a:solidFill>
              </a:rPr>
              <a:t>PIP-II Activities and Procurement</a:t>
            </a:r>
          </a:p>
          <a:p>
            <a:pPr lvl="2" indent="-344488">
              <a:buFont typeface="Arial" panose="020B0604020202020204" pitchFamily="34" charset="0"/>
              <a:buChar char="•"/>
            </a:pPr>
            <a:r>
              <a:rPr lang="en-US" sz="1200" b="0" dirty="0">
                <a:solidFill>
                  <a:schemeClr val="tx1"/>
                </a:solidFill>
              </a:rPr>
              <a:t>External Cave Transfer Line fabrication in progress (in-house), final tie-in piece in fabrication, all others complete</a:t>
            </a:r>
          </a:p>
          <a:p>
            <a:pPr lvl="2" indent="-344488">
              <a:buFont typeface="Arial" panose="020B0604020202020204" pitchFamily="34" charset="0"/>
              <a:buChar char="•"/>
            </a:pPr>
            <a:r>
              <a:rPr lang="en-US" sz="1200" b="0" dirty="0">
                <a:solidFill>
                  <a:schemeClr val="tx1"/>
                </a:solidFill>
              </a:rPr>
              <a:t>PIP-II Cave Transfer Line procurement, delivery expected in May/June</a:t>
            </a:r>
          </a:p>
          <a:p>
            <a:pPr lvl="2" indent="-344488">
              <a:buFont typeface="Arial" panose="020B0604020202020204" pitchFamily="34" charset="0"/>
              <a:buChar char="•"/>
            </a:pPr>
            <a:r>
              <a:rPr lang="en-US" sz="1200" b="0" dirty="0">
                <a:solidFill>
                  <a:schemeClr val="tx1"/>
                </a:solidFill>
              </a:rPr>
              <a:t>Field installation at CMTF have begun with the external cave TL segments and supports followed by cave TL (once it arrives from the vendor)</a:t>
            </a:r>
          </a:p>
          <a:p>
            <a:pPr marL="344488" lvl="1"/>
            <a:r>
              <a:rPr lang="en-US" sz="1200" dirty="0">
                <a:solidFill>
                  <a:schemeClr val="tx1"/>
                </a:solidFill>
              </a:rPr>
              <a:t>Sub-Kelvin Cryogenics</a:t>
            </a:r>
          </a:p>
          <a:p>
            <a:pPr lvl="2" indent="-344488">
              <a:buFont typeface="Arial" panose="020B0604020202020204" pitchFamily="34" charset="0"/>
              <a:buChar char="•"/>
            </a:pPr>
            <a:r>
              <a:rPr lang="en-US" sz="1200" b="0" dirty="0" err="1">
                <a:solidFill>
                  <a:schemeClr val="tx1"/>
                </a:solidFill>
              </a:rPr>
              <a:t>SuperCDMS</a:t>
            </a:r>
            <a:r>
              <a:rPr lang="en-US" sz="1200" b="0" dirty="0">
                <a:solidFill>
                  <a:schemeClr val="tx1"/>
                </a:solidFill>
              </a:rPr>
              <a:t> </a:t>
            </a:r>
            <a:r>
              <a:rPr lang="en-US" sz="1200" b="0" dirty="0" err="1">
                <a:solidFill>
                  <a:schemeClr val="tx1"/>
                </a:solidFill>
              </a:rPr>
              <a:t>Snolab</a:t>
            </a:r>
            <a:r>
              <a:rPr lang="en-US" sz="1200" b="0" dirty="0">
                <a:solidFill>
                  <a:schemeClr val="tx1"/>
                </a:solidFill>
              </a:rPr>
              <a:t> – Waiting for ESAAB and official CD2/3 which is expected in May</a:t>
            </a:r>
          </a:p>
          <a:p>
            <a:pPr lvl="2" indent="-344488">
              <a:buFont typeface="Arial" panose="020B0604020202020204" pitchFamily="34" charset="0"/>
              <a:buChar char="•"/>
            </a:pPr>
            <a:r>
              <a:rPr lang="en-US" sz="1200" b="0" dirty="0">
                <a:solidFill>
                  <a:schemeClr val="tx1"/>
                </a:solidFill>
              </a:rPr>
              <a:t>ADMX –</a:t>
            </a:r>
            <a:r>
              <a:rPr lang="en-US" sz="1200" b="0" dirty="0">
                <a:solidFill>
                  <a:srgbClr val="C00000"/>
                </a:solidFill>
              </a:rPr>
              <a:t> </a:t>
            </a:r>
            <a:r>
              <a:rPr lang="en-US" sz="1200" b="0" dirty="0">
                <a:solidFill>
                  <a:schemeClr val="tx1"/>
                </a:solidFill>
              </a:rPr>
              <a:t>Procurement issues with vendor have been resolved (waiving of specific procurement liability clauses), expecting PO to be placed soon with a delivery of about 6 months. Finalizing details of new cold electronics packaging, i.e. optimization of magnetic shielding design for the sensitive electronics</a:t>
            </a:r>
          </a:p>
          <a:p>
            <a:pPr lvl="2" indent="-344488">
              <a:buFont typeface="Arial" panose="020B0604020202020204" pitchFamily="34" charset="0"/>
              <a:buChar char="•"/>
            </a:pPr>
            <a:r>
              <a:rPr lang="en-US" sz="1200" b="0" dirty="0">
                <a:solidFill>
                  <a:schemeClr val="tx1"/>
                </a:solidFill>
              </a:rPr>
              <a:t>Nexus – Cryogenic review (5032) documents expected in a few weeks</a:t>
            </a:r>
          </a:p>
          <a:p>
            <a:pPr marL="344488" lvl="2"/>
            <a:r>
              <a:rPr lang="en-US" sz="1200" dirty="0">
                <a:solidFill>
                  <a:schemeClr val="tx1"/>
                </a:solidFill>
              </a:rPr>
              <a:t>Facilities:</a:t>
            </a:r>
          </a:p>
          <a:p>
            <a:pPr marL="914400" indent="-344488">
              <a:buFont typeface="Arial" panose="020B0604020202020204" pitchFamily="34" charset="0"/>
              <a:buChar char="•"/>
            </a:pPr>
            <a:r>
              <a:rPr lang="en-US" altLang="en-US" sz="1200" b="0" dirty="0">
                <a:solidFill>
                  <a:schemeClr val="tx1"/>
                </a:solidFill>
                <a:latin typeface="Helvetica" charset="0"/>
              </a:rPr>
              <a:t>Meson Detector Building: </a:t>
            </a:r>
            <a:r>
              <a:rPr lang="en-US" altLang="en-US" sz="1200" b="0" dirty="0">
                <a:solidFill>
                  <a:srgbClr val="C00000"/>
                </a:solidFill>
                <a:latin typeface="Helvetica" panose="020B0604020202020204" pitchFamily="34" charset="0"/>
                <a:ea typeface="Geneva" pitchFamily="121" charset="-128"/>
              </a:rPr>
              <a:t>3.9 GHz LCLS-II cavity testing in HTS and spoke cavity testing in STC completed last week</a:t>
            </a:r>
          </a:p>
          <a:p>
            <a:pPr marL="914400" indent="-344488">
              <a:buFont typeface="Arial" panose="020B0604020202020204" pitchFamily="34" charset="0"/>
              <a:buChar char="•"/>
            </a:pPr>
            <a:r>
              <a:rPr lang="en-US" altLang="en-US" sz="1200" b="0" dirty="0">
                <a:solidFill>
                  <a:schemeClr val="tx1"/>
                </a:solidFill>
                <a:latin typeface="Helvetica" charset="0"/>
              </a:rPr>
              <a:t>Cryomodule Test Facility: LCLS-II F1.3-09 CM testing last week. </a:t>
            </a:r>
            <a:r>
              <a:rPr lang="en-US" altLang="en-US" sz="1200" b="0" dirty="0">
                <a:solidFill>
                  <a:srgbClr val="C00000"/>
                </a:solidFill>
                <a:latin typeface="Helvetica" panose="020B0604020202020204" pitchFamily="34" charset="0"/>
                <a:ea typeface="Geneva" pitchFamily="121" charset="-128"/>
              </a:rPr>
              <a:t>Plant is under repair</a:t>
            </a:r>
          </a:p>
          <a:p>
            <a:pPr marL="914400" indent="-344488">
              <a:buFont typeface="Arial" panose="020B0604020202020204" pitchFamily="34" charset="0"/>
              <a:buChar char="•"/>
            </a:pPr>
            <a:r>
              <a:rPr lang="en-US" altLang="en-US" sz="1200" b="0" dirty="0">
                <a:solidFill>
                  <a:schemeClr val="tx1"/>
                </a:solidFill>
                <a:latin typeface="Helvetica" charset="0"/>
              </a:rPr>
              <a:t>Industrial Building 1: </a:t>
            </a:r>
            <a:r>
              <a:rPr lang="en-US" altLang="en-US" sz="1200" b="0" dirty="0">
                <a:solidFill>
                  <a:srgbClr val="C00000"/>
                </a:solidFill>
                <a:latin typeface="Helvetica" panose="020B0604020202020204" pitchFamily="34" charset="0"/>
                <a:ea typeface="Geneva" pitchFamily="121" charset="-128"/>
              </a:rPr>
              <a:t>VTS stands: Six R&amp;D cavities tested last week, Stand 3: One LCLS-II magnet tested</a:t>
            </a:r>
          </a:p>
          <a:p>
            <a:pPr marL="914400" indent="-344488">
              <a:buFont typeface="Arial" panose="020B0604020202020204" pitchFamily="34" charset="0"/>
              <a:buChar char="•"/>
            </a:pPr>
            <a:r>
              <a:rPr lang="en-US" altLang="en-US" sz="1200" b="0" dirty="0">
                <a:solidFill>
                  <a:schemeClr val="tx1"/>
                </a:solidFill>
                <a:latin typeface="Helvetica" panose="020B0604020202020204" pitchFamily="34" charset="0"/>
                <a:ea typeface="Geneva" pitchFamily="121" charset="-128"/>
              </a:rPr>
              <a:t>Muon Campus: Supporting g-2 operation </a:t>
            </a:r>
            <a:r>
              <a:rPr lang="en-US" altLang="en-US" sz="1200" b="0" dirty="0">
                <a:solidFill>
                  <a:srgbClr val="C00000"/>
                </a:solidFill>
                <a:latin typeface="Helvetica" panose="020B0604020202020204" pitchFamily="34" charset="0"/>
                <a:ea typeface="Geneva" pitchFamily="121" charset="-128"/>
              </a:rPr>
              <a:t>Two compressor trip events last week. Operators recovered w/o quenching</a:t>
            </a:r>
          </a:p>
          <a:p>
            <a:pPr marL="914400" indent="-344488">
              <a:buFont typeface="Arial" panose="020B0604020202020204" pitchFamily="34" charset="0"/>
              <a:buChar char="•"/>
            </a:pPr>
            <a:r>
              <a:rPr lang="en-US" altLang="en-US" sz="1200" b="0" dirty="0">
                <a:solidFill>
                  <a:schemeClr val="tx1"/>
                </a:solidFill>
                <a:latin typeface="Helvetica" charset="0"/>
              </a:rPr>
              <a:t>Heavy Assembly Building: </a:t>
            </a:r>
            <a:r>
              <a:rPr lang="en-US" altLang="en-US" sz="1200" b="0" dirty="0">
                <a:solidFill>
                  <a:srgbClr val="C00000"/>
                </a:solidFill>
                <a:latin typeface="Helvetica" panose="020B0604020202020204" pitchFamily="34" charset="0"/>
                <a:ea typeface="Geneva" pitchFamily="121" charset="-128"/>
              </a:rPr>
              <a:t>Test cryostat Head B cooling down for commissioning</a:t>
            </a:r>
            <a:endParaRPr lang="en-US" sz="1800"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5</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4/16/2018</a:t>
            </a:r>
          </a:p>
        </p:txBody>
      </p:sp>
    </p:spTree>
    <p:extLst>
      <p:ext uri="{BB962C8B-B14F-4D97-AF65-F5344CB8AC3E}">
        <p14:creationId xmlns:p14="http://schemas.microsoft.com/office/powerpoint/2010/main" val="60560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0" y="1074419"/>
            <a:ext cx="6600092" cy="5102085"/>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2200" dirty="0">
                <a:solidFill>
                  <a:schemeClr val="tx1"/>
                </a:solidFill>
              </a:rPr>
              <a:t>CMTF Cryogenic Plant Heat Exchanger Failure</a:t>
            </a:r>
          </a:p>
          <a:p>
            <a:pPr lvl="2" indent="-344488">
              <a:buFont typeface="Arial" panose="020B0604020202020204" pitchFamily="34" charset="0"/>
              <a:buChar char="•"/>
            </a:pPr>
            <a:r>
              <a:rPr lang="en-US" sz="2000" b="0" dirty="0">
                <a:solidFill>
                  <a:schemeClr val="tx1"/>
                </a:solidFill>
              </a:rPr>
              <a:t>Removed cold box vacuum shell</a:t>
            </a:r>
          </a:p>
          <a:p>
            <a:pPr lvl="2" indent="-344488">
              <a:buFont typeface="Arial" panose="020B0604020202020204" pitchFamily="34" charset="0"/>
              <a:buChar char="•"/>
            </a:pPr>
            <a:r>
              <a:rPr lang="en-US" sz="2000" b="0" dirty="0">
                <a:solidFill>
                  <a:schemeClr val="tx1"/>
                </a:solidFill>
              </a:rPr>
              <a:t>Removed failed heat exchanger</a:t>
            </a:r>
          </a:p>
          <a:p>
            <a:pPr lvl="2" indent="-344488">
              <a:buFont typeface="Arial" panose="020B0604020202020204" pitchFamily="34" charset="0"/>
              <a:buChar char="•"/>
            </a:pPr>
            <a:r>
              <a:rPr lang="en-US" sz="2000" b="0" dirty="0">
                <a:solidFill>
                  <a:schemeClr val="tx1"/>
                </a:solidFill>
              </a:rPr>
              <a:t>Preparing for leak checking recuperative N</a:t>
            </a:r>
            <a:r>
              <a:rPr lang="en-US" sz="2000" b="0" baseline="-25000" dirty="0">
                <a:solidFill>
                  <a:schemeClr val="tx1"/>
                </a:solidFill>
              </a:rPr>
              <a:t>2</a:t>
            </a:r>
            <a:r>
              <a:rPr lang="en-US" sz="2000" b="0" dirty="0">
                <a:solidFill>
                  <a:schemeClr val="tx1"/>
                </a:solidFill>
              </a:rPr>
              <a:t>/He heat exchanger</a:t>
            </a:r>
          </a:p>
          <a:p>
            <a:pPr lvl="2" indent="-344488">
              <a:buFont typeface="Arial" panose="020B0604020202020204" pitchFamily="34" charset="0"/>
              <a:buChar char="•"/>
            </a:pPr>
            <a:r>
              <a:rPr lang="en-US" sz="2000" b="0" dirty="0">
                <a:solidFill>
                  <a:schemeClr val="tx1"/>
                </a:solidFill>
              </a:rPr>
              <a:t>Preparing piping modifications</a:t>
            </a:r>
            <a:endParaRPr lang="en-US" sz="2000" b="0"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6</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4/16/2018</a:t>
            </a:r>
          </a:p>
        </p:txBody>
      </p:sp>
      <p:pic>
        <p:nvPicPr>
          <p:cNvPr id="7" name="Picture 6">
            <a:extLst>
              <a:ext uri="{FF2B5EF4-FFF2-40B4-BE49-F238E27FC236}">
                <a16:creationId xmlns:a16="http://schemas.microsoft.com/office/drawing/2014/main" id="{2B4F1E02-8570-4AA5-885F-9E134342A3F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42185" y="1395045"/>
            <a:ext cx="2715846" cy="4824200"/>
          </a:xfrm>
          <a:prstGeom prst="rect">
            <a:avLst/>
          </a:prstGeom>
        </p:spPr>
      </p:pic>
      <p:pic>
        <p:nvPicPr>
          <p:cNvPr id="9" name="Picture 8">
            <a:extLst>
              <a:ext uri="{FF2B5EF4-FFF2-40B4-BE49-F238E27FC236}">
                <a16:creationId xmlns:a16="http://schemas.microsoft.com/office/drawing/2014/main" id="{C169ADE4-C110-4015-98D4-2BC1EEBB07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2498" y="3029493"/>
            <a:ext cx="2687800" cy="3474720"/>
          </a:xfrm>
          <a:prstGeom prst="rect">
            <a:avLst/>
          </a:prstGeom>
        </p:spPr>
      </p:pic>
      <p:sp>
        <p:nvSpPr>
          <p:cNvPr id="11" name="Title 1">
            <a:extLst>
              <a:ext uri="{FF2B5EF4-FFF2-40B4-BE49-F238E27FC236}">
                <a16:creationId xmlns:a16="http://schemas.microsoft.com/office/drawing/2014/main" id="{CFE75EBB-FBB3-4DFE-9FC5-97159AF47629}"/>
              </a:ext>
            </a:extLst>
          </p:cNvPr>
          <p:cNvSpPr txBox="1">
            <a:spLocks/>
          </p:cNvSpPr>
          <p:nvPr/>
        </p:nvSpPr>
        <p:spPr>
          <a:xfrm>
            <a:off x="3190546" y="3134464"/>
            <a:ext cx="3159390" cy="3042040"/>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2200" b="0" dirty="0">
                <a:solidFill>
                  <a:schemeClr val="tx1"/>
                </a:solidFill>
              </a:rPr>
              <a:t>At left: Heat exchanger still installed</a:t>
            </a:r>
          </a:p>
          <a:p>
            <a:pPr marL="344488" lvl="1"/>
            <a:endParaRPr lang="en-US" sz="2200" b="0" dirty="0">
              <a:solidFill>
                <a:schemeClr val="tx1"/>
              </a:solidFill>
            </a:endParaRPr>
          </a:p>
          <a:p>
            <a:pPr marL="344488" lvl="1"/>
            <a:r>
              <a:rPr lang="en-US" sz="2200" b="0" dirty="0">
                <a:solidFill>
                  <a:schemeClr val="tx1"/>
                </a:solidFill>
              </a:rPr>
              <a:t>At right: Heat exchanger removed and heater installed</a:t>
            </a:r>
            <a:endParaRPr lang="en-US" sz="2000" b="0" dirty="0">
              <a:solidFill>
                <a:srgbClr val="C00000"/>
              </a:solidFill>
            </a:endParaRPr>
          </a:p>
        </p:txBody>
      </p:sp>
      <p:sp>
        <p:nvSpPr>
          <p:cNvPr id="10" name="Oval 9">
            <a:extLst>
              <a:ext uri="{FF2B5EF4-FFF2-40B4-BE49-F238E27FC236}">
                <a16:creationId xmlns:a16="http://schemas.microsoft.com/office/drawing/2014/main" id="{2C153C73-26F4-4CB0-9F66-D1FDBCE122B7}"/>
              </a:ext>
            </a:extLst>
          </p:cNvPr>
          <p:cNvSpPr/>
          <p:nvPr/>
        </p:nvSpPr>
        <p:spPr>
          <a:xfrm>
            <a:off x="701197" y="3940006"/>
            <a:ext cx="1531741" cy="2564207"/>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0DF3BB-D3B6-4D4E-B2A8-D477E814D533}"/>
              </a:ext>
            </a:extLst>
          </p:cNvPr>
          <p:cNvSpPr/>
          <p:nvPr/>
        </p:nvSpPr>
        <p:spPr>
          <a:xfrm>
            <a:off x="6740340" y="1926771"/>
            <a:ext cx="1015731" cy="4122185"/>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62751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 Presentation template.potx" id="{A2D25FEF-5416-4B89-9200-0D39A9A3F4BB}" vid="{8F27CC46-3CE2-45EC-8026-2A6AFF003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B9366D95A474190AE7710F7025554" ma:contentTypeVersion="4" ma:contentTypeDescription="Create a new document." ma:contentTypeScope="" ma:versionID="a516abd108609f3c30b8159ab3cffdd9">
  <xsd:schema xmlns:xsd="http://www.w3.org/2001/XMLSchema" xmlns:xs="http://www.w3.org/2001/XMLSchema" xmlns:p="http://schemas.microsoft.com/office/2006/metadata/properties" xmlns:ns1="http://schemas.microsoft.com/sharepoint/v3" xmlns:ns2="45260a83-08c0-4921-92a3-cd56dcdbef58" xmlns:ns3="47fc7b7d-f1f2-468e-9654-a86f226c5a41" targetNamespace="http://schemas.microsoft.com/office/2006/metadata/properties" ma:root="true" ma:fieldsID="99348dd27377a714101ff65f154f9693" ns1:_="" ns2:_="" ns3:_="">
    <xsd:import namespace="http://schemas.microsoft.com/sharepoint/v3"/>
    <xsd:import namespace="45260a83-08c0-4921-92a3-cd56dcdbef58"/>
    <xsd:import namespace="47fc7b7d-f1f2-468e-9654-a86f226c5a4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date" minOccurs="0"/>
                <xsd:element ref="ns3:Organization" minOccurs="0"/>
                <xsd:element ref="ns3:Description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fc7b7d-f1f2-468e-9654-a86f226c5a41" elementFormDefault="qualified">
    <xsd:import namespace="http://schemas.microsoft.com/office/2006/documentManagement/types"/>
    <xsd:import namespace="http://schemas.microsoft.com/office/infopath/2007/PartnerControls"/>
    <xsd:element name="Meeting_x0020_date" ma:index="13" nillable="true" ma:displayName="Meeting date" ma:format="DateOnly" ma:internalName="Meeting_x0020_date">
      <xsd:simpleType>
        <xsd:restriction base="dms:DateTime"/>
      </xsd:simpleType>
    </xsd:element>
    <xsd:element name="Organization" ma:index="14" nillable="true" ma:displayName="Organization" ma:format="Dropdown" ma:internalName="Organization">
      <xsd:simpleType>
        <xsd:union memberTypes="dms:Text">
          <xsd:simpleType>
            <xsd:restriction base="dms:Choice">
              <xsd:enumeration value="AD"/>
              <xsd:enumeration value="TD"/>
              <xsd:enumeration value="APC"/>
              <xsd:enumeration value="PPD"/>
              <xsd:enumeration value="FCPA"/>
              <xsd:enumeration value="CMS"/>
              <xsd:enumeration value="SCD"/>
              <xsd:enumeration value="CCD"/>
              <xsd:enumeration value="OCIO"/>
              <xsd:enumeration value="FI"/>
              <xsd:enumeration value="ESH&amp;Q"/>
              <xsd:enumeration value="Directors Office"/>
              <xsd:enumeration value="BSS"/>
              <xsd:enumeration value="FESS"/>
              <xsd:enumeration value="WDRS"/>
            </xsd:restriction>
          </xsd:simpleType>
        </xsd:union>
      </xsd:simpleType>
    </xsd:element>
    <xsd:element name="Description_x0020_of_x0020_Presentation" ma:index="15" nillable="true" ma:displayName="Description of Presentation" ma:internalName="Description_x0020_of_x0020_Presenta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escription_x0020_of_x0020_Presentation xmlns="47fc7b7d-f1f2-468e-9654-a86f226c5a41">TD Operations Status 2016-05-03</Description_x0020_of_x0020_Presentation>
    <Organization xmlns="47fc7b7d-f1f2-468e-9654-a86f226c5a41">TD</Organization>
    <PublishingExpirationDate xmlns="http://schemas.microsoft.com/sharepoint/v3" xsi:nil="true"/>
    <PublishingStartDate xmlns="http://schemas.microsoft.com/sharepoint/v3" xsi:nil="true"/>
    <Meeting_x0020_date xmlns="47fc7b7d-f1f2-468e-9654-a86f226c5a41">2016-05-03T05:00:00+00:00</Meeting_x0020_date>
    <_dlc_DocId xmlns="45260a83-08c0-4921-92a3-cd56dcdbef58">-1779-150</_dlc_DocId>
    <_dlc_DocIdUrl xmlns="45260a83-08c0-4921-92a3-cd56dcdbef58">
      <Url>https://fermipoint.fnal.gov/organization/ood/lsm/_layouts/15/DocIdRedir.aspx?ID=-1779-150</Url>
      <Description>-1779-150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C69B34-2309-4DFB-B663-DB4AC1FD6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47fc7b7d-f1f2-468e-9654-a86f226c5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EA049B-CA7A-423D-8CB3-61851FB59D66}">
  <ds:schemaRefs>
    <ds:schemaRef ds:uri="http://schemas.microsoft.com/sharepoint/events"/>
  </ds:schemaRefs>
</ds:datastoreItem>
</file>

<file path=customXml/itemProps3.xml><?xml version="1.0" encoding="utf-8"?>
<ds:datastoreItem xmlns:ds="http://schemas.openxmlformats.org/officeDocument/2006/customXml" ds:itemID="{69E5B7C2-EC0F-44AE-8D06-DC1C8ECB7AEB}">
  <ds:schemaRefs>
    <ds:schemaRef ds:uri="http://purl.org/dc/elements/1.1/"/>
    <ds:schemaRef ds:uri="http://schemas.microsoft.com/office/infopath/2007/PartnerControls"/>
    <ds:schemaRef ds:uri="http://purl.org/dc/terms/"/>
    <ds:schemaRef ds:uri="45260a83-08c0-4921-92a3-cd56dcdbef58"/>
    <ds:schemaRef ds:uri="47fc7b7d-f1f2-468e-9654-a86f226c5a41"/>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884FC48-EE63-4B8C-9BD9-19FA2FB3DB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5006</TotalTime>
  <Words>991</Words>
  <Application>Microsoft Office PowerPoint</Application>
  <PresentationFormat>On-screen Show (4:3)</PresentationFormat>
  <Paragraphs>97</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MS PGothic</vt:lpstr>
      <vt:lpstr>MS PGothic</vt:lpstr>
      <vt:lpstr>Arial</vt:lpstr>
      <vt:lpstr>Calibri</vt:lpstr>
      <vt:lpstr>Geneva</vt:lpstr>
      <vt:lpstr>Helvetica</vt:lpstr>
      <vt:lpstr>Times New Roman</vt:lpstr>
      <vt:lpstr>Fermilab_PPT_090815</vt:lpstr>
      <vt:lpstr>PowerPoint Presentation</vt:lpstr>
      <vt:lpstr>SRF Sector</vt:lpstr>
      <vt:lpstr>SRF Sector</vt:lpstr>
      <vt:lpstr> Magnet Sector </vt:lpstr>
      <vt:lpstr>Cryogenic Sector</vt:lpstr>
      <vt:lpstr>Cryogenic Sector</vt:lpstr>
    </vt:vector>
  </TitlesOfParts>
  <Company>Fermilab Technical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Operations Status 2016-05-03</dc:title>
  <dc:subject>TD Operations Status 2016-05-03</dc:subject>
  <dc:creator>David Harding</dc:creator>
  <cp:lastModifiedBy>Kayla Decker x 34402N</cp:lastModifiedBy>
  <cp:revision>117</cp:revision>
  <cp:lastPrinted>2014-01-20T19:40:21Z</cp:lastPrinted>
  <dcterms:created xsi:type="dcterms:W3CDTF">2016-03-21T21:02:23Z</dcterms:created>
  <dcterms:modified xsi:type="dcterms:W3CDTF">2018-04-16T18:32:50Z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0x010100AECB9366D95A474190AE7710F7025554</vt:lpwstr>
  </property>
  <property fmtid="{D5CDD505-2E9C-101B-9397-08002B2CF9AE}" pid="3" name="_dlc_DocIdItemGuid">
    <vt:lpwstr>1f4a757f-71de-493e-8321-ce61266f155e</vt:lpwstr>
  </property>
</Properties>
</file>