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81" r:id="rId2"/>
    <p:sldId id="282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4097"/>
    <a:srgbClr val="0000FF"/>
    <a:srgbClr val="99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618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A7EB2-0BF7-4F08-A9F5-946AB7CDB406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4D852-7B8C-49C2-BE39-CC6742135F9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89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4D852-7B8C-49C2-BE39-CC6742135F9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459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9557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45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00242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4494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12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0416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7784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7795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043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266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725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EE3561-F5FF-43A1-BF51-0E077EFE0037}" type="datetimeFigureOut">
              <a:rPr lang="en-US" smtClean="0"/>
              <a:t>4/12/2018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9EBB16-EE1E-4F5B-8106-A547A0BF4B8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8932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1726614" y="88529"/>
            <a:ext cx="55463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Booster Operations 04/06/18 – 04/13/18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63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98065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229832" y="93221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765004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2425338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657600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2145" y="3056801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DOGL3 Flow Switch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702107" y="9042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898065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229832" y="93425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793357" y="92056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54806" y="93458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753293" y="9442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29" name="TextBox 28"/>
          <p:cNvSpPr txBox="1"/>
          <p:nvPr/>
        </p:nvSpPr>
        <p:spPr>
          <a:xfrm rot="16200000">
            <a:off x="2946995" y="2359013"/>
            <a:ext cx="1158949" cy="219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BRF8 Cable Fault</a:t>
            </a:r>
          </a:p>
        </p:txBody>
      </p:sp>
      <p:sp>
        <p:nvSpPr>
          <p:cNvPr id="30" name="TextBox 29"/>
          <p:cNvSpPr txBox="1"/>
          <p:nvPr/>
        </p:nvSpPr>
        <p:spPr>
          <a:xfrm rot="16200000">
            <a:off x="3145927" y="2156552"/>
            <a:ext cx="163294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Access to  replace BRF16 Cavity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585208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4859080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359580" y="84778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2919840" y="82681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686258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5011480" y="86074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8144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823941" y="8676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2448305" y="8741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3722725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66875" y="9038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4993326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205396" y="9000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1805563" y="89825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448332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56" name="TextBox 55"/>
          <p:cNvSpPr txBox="1"/>
          <p:nvPr/>
        </p:nvSpPr>
        <p:spPr>
          <a:xfrm>
            <a:off x="3711806" y="90937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58" name="TextBox 57"/>
          <p:cNvSpPr txBox="1"/>
          <p:nvPr/>
        </p:nvSpPr>
        <p:spPr>
          <a:xfrm rot="16200000">
            <a:off x="4013953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Collimator  Studies</a:t>
            </a:r>
          </a:p>
        </p:txBody>
      </p:sp>
      <p:sp>
        <p:nvSpPr>
          <p:cNvPr id="59" name="TextBox 58"/>
          <p:cNvSpPr txBox="1"/>
          <p:nvPr/>
        </p:nvSpPr>
        <p:spPr>
          <a:xfrm rot="16200000">
            <a:off x="2526949" y="3057479"/>
            <a:ext cx="11567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MKS06 Cable  Termi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715269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5153239" y="85689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1262319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64" name="TextBox 63"/>
          <p:cNvSpPr txBox="1"/>
          <p:nvPr/>
        </p:nvSpPr>
        <p:spPr>
          <a:xfrm>
            <a:off x="1909939" y="8786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53476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68" name="TextBox 67"/>
          <p:cNvSpPr txBox="1"/>
          <p:nvPr/>
        </p:nvSpPr>
        <p:spPr>
          <a:xfrm>
            <a:off x="3827983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66" name="TextBox 65"/>
          <p:cNvSpPr txBox="1"/>
          <p:nvPr/>
        </p:nvSpPr>
        <p:spPr>
          <a:xfrm>
            <a:off x="715242" y="8590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5182175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1374313" y="8814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2" name="TextBox 71"/>
          <p:cNvSpPr txBox="1"/>
          <p:nvPr/>
        </p:nvSpPr>
        <p:spPr>
          <a:xfrm>
            <a:off x="2100567" y="86694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73" name="TextBox 72"/>
          <p:cNvSpPr txBox="1"/>
          <p:nvPr/>
        </p:nvSpPr>
        <p:spPr>
          <a:xfrm>
            <a:off x="2858483" y="8737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76" name="TextBox 75"/>
          <p:cNvSpPr txBox="1"/>
          <p:nvPr/>
        </p:nvSpPr>
        <p:spPr>
          <a:xfrm>
            <a:off x="695228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5163880" y="8583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78" name="TextBox 77"/>
          <p:cNvSpPr txBox="1"/>
          <p:nvPr/>
        </p:nvSpPr>
        <p:spPr>
          <a:xfrm>
            <a:off x="1272141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1901839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0" name="TextBox 79"/>
          <p:cNvSpPr txBox="1"/>
          <p:nvPr/>
        </p:nvSpPr>
        <p:spPr>
          <a:xfrm>
            <a:off x="2572505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3857176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705824" y="8365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5152668" y="81970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5" name="TextBox 84"/>
          <p:cNvSpPr txBox="1"/>
          <p:nvPr/>
        </p:nvSpPr>
        <p:spPr>
          <a:xfrm>
            <a:off x="1243484" y="84534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86" name="TextBox 85"/>
          <p:cNvSpPr txBox="1"/>
          <p:nvPr/>
        </p:nvSpPr>
        <p:spPr>
          <a:xfrm>
            <a:off x="1869669" y="85389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87" name="TextBox 86"/>
          <p:cNvSpPr txBox="1"/>
          <p:nvPr/>
        </p:nvSpPr>
        <p:spPr>
          <a:xfrm>
            <a:off x="2553978" y="8729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3847143" y="8603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88" name="TextBox 87"/>
          <p:cNvSpPr txBox="1"/>
          <p:nvPr/>
        </p:nvSpPr>
        <p:spPr>
          <a:xfrm>
            <a:off x="649211" y="8655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89" name="TextBox 88"/>
          <p:cNvSpPr txBox="1"/>
          <p:nvPr/>
        </p:nvSpPr>
        <p:spPr>
          <a:xfrm>
            <a:off x="5029634" y="8645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1224354" y="8829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1839911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2476968" y="89272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96" name="TextBox 66"/>
          <p:cNvSpPr txBox="1"/>
          <p:nvPr/>
        </p:nvSpPr>
        <p:spPr>
          <a:xfrm>
            <a:off x="3085214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371269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4347402" y="88038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82" name="TextBox 81"/>
          <p:cNvSpPr txBox="1"/>
          <p:nvPr/>
        </p:nvSpPr>
        <p:spPr>
          <a:xfrm>
            <a:off x="686829" y="94122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5078603" y="92163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92" name="TextBox 91"/>
          <p:cNvSpPr txBox="1"/>
          <p:nvPr/>
        </p:nvSpPr>
        <p:spPr>
          <a:xfrm>
            <a:off x="1262108" y="95080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1887646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01" name="TextBox 100"/>
          <p:cNvSpPr txBox="1"/>
          <p:nvPr/>
        </p:nvSpPr>
        <p:spPr>
          <a:xfrm>
            <a:off x="2485644" y="94072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03" name="TextBox 102"/>
          <p:cNvSpPr txBox="1"/>
          <p:nvPr/>
        </p:nvSpPr>
        <p:spPr>
          <a:xfrm>
            <a:off x="3760161" y="93835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04" name="TextBox 103"/>
          <p:cNvSpPr txBox="1"/>
          <p:nvPr/>
        </p:nvSpPr>
        <p:spPr>
          <a:xfrm>
            <a:off x="4375666" y="9376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613773" y="90735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6" name="TextBox 105"/>
          <p:cNvSpPr txBox="1"/>
          <p:nvPr/>
        </p:nvSpPr>
        <p:spPr>
          <a:xfrm>
            <a:off x="4998647" y="8911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09" name="TextBox 108"/>
          <p:cNvSpPr txBox="1"/>
          <p:nvPr/>
        </p:nvSpPr>
        <p:spPr>
          <a:xfrm>
            <a:off x="1786160" y="9236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0" name="TextBox 109"/>
          <p:cNvSpPr txBox="1"/>
          <p:nvPr/>
        </p:nvSpPr>
        <p:spPr>
          <a:xfrm>
            <a:off x="2420105" y="92839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1" name="TextBox 66"/>
          <p:cNvSpPr txBox="1"/>
          <p:nvPr/>
        </p:nvSpPr>
        <p:spPr>
          <a:xfrm>
            <a:off x="3052524" y="93140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2" name="TextBox 111"/>
          <p:cNvSpPr txBox="1"/>
          <p:nvPr/>
        </p:nvSpPr>
        <p:spPr>
          <a:xfrm>
            <a:off x="3695029" y="92516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13" name="TextBox 112"/>
          <p:cNvSpPr txBox="1"/>
          <p:nvPr/>
        </p:nvSpPr>
        <p:spPr>
          <a:xfrm>
            <a:off x="4318124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669177" y="88593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4" name="TextBox 113"/>
          <p:cNvSpPr txBox="1"/>
          <p:nvPr/>
        </p:nvSpPr>
        <p:spPr>
          <a:xfrm>
            <a:off x="5056036" y="8863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1217995" y="90131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1840124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17" name="TextBox 116"/>
          <p:cNvSpPr txBox="1"/>
          <p:nvPr/>
        </p:nvSpPr>
        <p:spPr>
          <a:xfrm>
            <a:off x="2484878" y="89738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18" name="TextBox 66"/>
          <p:cNvSpPr txBox="1"/>
          <p:nvPr/>
        </p:nvSpPr>
        <p:spPr>
          <a:xfrm>
            <a:off x="3086372" y="89773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800" dirty="0">
                <a:solidFill>
                  <a:schemeClr val="bg1"/>
                </a:solidFill>
              </a:rPr>
              <a:t>Tu</a:t>
            </a:r>
          </a:p>
        </p:txBody>
      </p:sp>
      <p:sp>
        <p:nvSpPr>
          <p:cNvPr id="119" name="TextBox 118"/>
          <p:cNvSpPr txBox="1"/>
          <p:nvPr/>
        </p:nvSpPr>
        <p:spPr>
          <a:xfrm>
            <a:off x="3751847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0" name="TextBox 119"/>
          <p:cNvSpPr txBox="1"/>
          <p:nvPr/>
        </p:nvSpPr>
        <p:spPr>
          <a:xfrm>
            <a:off x="4353366" y="8963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646504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2" name="TextBox 121"/>
          <p:cNvSpPr txBox="1"/>
          <p:nvPr/>
        </p:nvSpPr>
        <p:spPr>
          <a:xfrm>
            <a:off x="5024313" y="87370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23" name="TextBox 122"/>
          <p:cNvSpPr txBox="1"/>
          <p:nvPr/>
        </p:nvSpPr>
        <p:spPr>
          <a:xfrm>
            <a:off x="1226920" y="91779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25" name="TextBox 124"/>
          <p:cNvSpPr txBox="1"/>
          <p:nvPr/>
        </p:nvSpPr>
        <p:spPr>
          <a:xfrm>
            <a:off x="1806998" y="92734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2473045" y="9143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28" name="TextBox 127"/>
          <p:cNvSpPr txBox="1"/>
          <p:nvPr/>
        </p:nvSpPr>
        <p:spPr>
          <a:xfrm>
            <a:off x="3739900" y="90740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29" name="TextBox 128"/>
          <p:cNvSpPr txBox="1"/>
          <p:nvPr/>
        </p:nvSpPr>
        <p:spPr>
          <a:xfrm>
            <a:off x="4352723" y="9106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24" name="TextBox 123"/>
          <p:cNvSpPr txBox="1"/>
          <p:nvPr/>
        </p:nvSpPr>
        <p:spPr>
          <a:xfrm>
            <a:off x="658767" y="99883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4918083" y="98751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1207550" y="993652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1799048" y="9958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2442341" y="100323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36" name="TextBox 135"/>
          <p:cNvSpPr txBox="1"/>
          <p:nvPr/>
        </p:nvSpPr>
        <p:spPr>
          <a:xfrm>
            <a:off x="3687348" y="99581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5" name="TextBox 134"/>
          <p:cNvSpPr txBox="1"/>
          <p:nvPr/>
        </p:nvSpPr>
        <p:spPr>
          <a:xfrm>
            <a:off x="662882" y="95024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39" name="TextBox 138"/>
          <p:cNvSpPr txBox="1"/>
          <p:nvPr/>
        </p:nvSpPr>
        <p:spPr>
          <a:xfrm>
            <a:off x="1174890" y="952673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0" name="TextBox 139"/>
          <p:cNvSpPr txBox="1"/>
          <p:nvPr/>
        </p:nvSpPr>
        <p:spPr>
          <a:xfrm>
            <a:off x="1793998" y="94793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41" name="TextBox 140"/>
          <p:cNvSpPr txBox="1"/>
          <p:nvPr/>
        </p:nvSpPr>
        <p:spPr>
          <a:xfrm>
            <a:off x="2411731" y="943264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42" name="TextBox 141"/>
          <p:cNvSpPr txBox="1"/>
          <p:nvPr/>
        </p:nvSpPr>
        <p:spPr>
          <a:xfrm>
            <a:off x="3039640" y="950647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44" name="TextBox 143"/>
          <p:cNvSpPr txBox="1"/>
          <p:nvPr/>
        </p:nvSpPr>
        <p:spPr>
          <a:xfrm>
            <a:off x="4253211" y="95575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Th</a:t>
            </a:r>
          </a:p>
        </p:txBody>
      </p:sp>
      <p:sp>
        <p:nvSpPr>
          <p:cNvPr id="145" name="TextBox 144"/>
          <p:cNvSpPr txBox="1"/>
          <p:nvPr/>
        </p:nvSpPr>
        <p:spPr>
          <a:xfrm>
            <a:off x="725140" y="97225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6" name="TextBox 145"/>
          <p:cNvSpPr txBox="1"/>
          <p:nvPr/>
        </p:nvSpPr>
        <p:spPr>
          <a:xfrm>
            <a:off x="1235999" y="97448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49" name="TextBox 148"/>
          <p:cNvSpPr txBox="1"/>
          <p:nvPr/>
        </p:nvSpPr>
        <p:spPr>
          <a:xfrm>
            <a:off x="1841481" y="99651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0" name="TextBox 149"/>
          <p:cNvSpPr txBox="1"/>
          <p:nvPr/>
        </p:nvSpPr>
        <p:spPr>
          <a:xfrm>
            <a:off x="2484876" y="990902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52" name="TextBox 151"/>
          <p:cNvSpPr txBox="1"/>
          <p:nvPr/>
        </p:nvSpPr>
        <p:spPr>
          <a:xfrm>
            <a:off x="3748208" y="98987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34" name="TextBox 133"/>
          <p:cNvSpPr txBox="1"/>
          <p:nvPr/>
        </p:nvSpPr>
        <p:spPr>
          <a:xfrm>
            <a:off x="648945" y="88488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48" name="TextBox 147"/>
          <p:cNvSpPr txBox="1"/>
          <p:nvPr/>
        </p:nvSpPr>
        <p:spPr>
          <a:xfrm>
            <a:off x="1182705" y="89596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55" name="TextBox 154"/>
          <p:cNvSpPr txBox="1"/>
          <p:nvPr/>
        </p:nvSpPr>
        <p:spPr>
          <a:xfrm>
            <a:off x="1808561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56" name="TextBox 155"/>
          <p:cNvSpPr txBox="1"/>
          <p:nvPr/>
        </p:nvSpPr>
        <p:spPr>
          <a:xfrm>
            <a:off x="2453135" y="89281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1" name="TextBox 160"/>
          <p:cNvSpPr txBox="1"/>
          <p:nvPr/>
        </p:nvSpPr>
        <p:spPr>
          <a:xfrm rot="16200000">
            <a:off x="2438860" y="3267781"/>
            <a:ext cx="176797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chemeClr val="bg1"/>
                </a:solidFill>
              </a:rPr>
              <a:t>Access, BRF21 installed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81240" y="5662782"/>
            <a:ext cx="490804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This week: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Studies – measuring tunes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Tuning for better efficiency</a:t>
            </a:r>
          </a:p>
        </p:txBody>
      </p:sp>
      <p:sp>
        <p:nvSpPr>
          <p:cNvPr id="151" name="TextBox 150"/>
          <p:cNvSpPr txBox="1"/>
          <p:nvPr/>
        </p:nvSpPr>
        <p:spPr>
          <a:xfrm>
            <a:off x="615446" y="91779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57" name="TextBox 156"/>
          <p:cNvSpPr txBox="1"/>
          <p:nvPr/>
        </p:nvSpPr>
        <p:spPr>
          <a:xfrm>
            <a:off x="5013652" y="91617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0" name="TextBox 159"/>
          <p:cNvSpPr txBox="1"/>
          <p:nvPr/>
        </p:nvSpPr>
        <p:spPr>
          <a:xfrm>
            <a:off x="1191982" y="917698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63" name="TextBox 162"/>
          <p:cNvSpPr txBox="1"/>
          <p:nvPr/>
        </p:nvSpPr>
        <p:spPr>
          <a:xfrm>
            <a:off x="2452775" y="93528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6" name="TextBox 165"/>
          <p:cNvSpPr txBox="1"/>
          <p:nvPr/>
        </p:nvSpPr>
        <p:spPr>
          <a:xfrm>
            <a:off x="703782" y="895961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69" name="TextBox 168"/>
          <p:cNvSpPr txBox="1"/>
          <p:nvPr/>
        </p:nvSpPr>
        <p:spPr>
          <a:xfrm>
            <a:off x="1247126" y="905547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70" name="TextBox 169"/>
          <p:cNvSpPr txBox="1"/>
          <p:nvPr/>
        </p:nvSpPr>
        <p:spPr>
          <a:xfrm>
            <a:off x="1874877" y="899089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2497445" y="912046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64" name="TextBox 163"/>
          <p:cNvSpPr txBox="1"/>
          <p:nvPr/>
        </p:nvSpPr>
        <p:spPr>
          <a:xfrm>
            <a:off x="5089948" y="87772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1" name="TextBox 180"/>
          <p:cNvSpPr txBox="1"/>
          <p:nvPr/>
        </p:nvSpPr>
        <p:spPr>
          <a:xfrm>
            <a:off x="1177245" y="896242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6" name="TextBox 185"/>
          <p:cNvSpPr txBox="1"/>
          <p:nvPr/>
        </p:nvSpPr>
        <p:spPr>
          <a:xfrm>
            <a:off x="718077" y="866759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7" name="TextBox 186"/>
          <p:cNvSpPr txBox="1"/>
          <p:nvPr/>
        </p:nvSpPr>
        <p:spPr>
          <a:xfrm>
            <a:off x="5223081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F</a:t>
            </a:r>
          </a:p>
        </p:txBody>
      </p:sp>
      <p:sp>
        <p:nvSpPr>
          <p:cNvPr id="188" name="TextBox 187"/>
          <p:cNvSpPr txBox="1"/>
          <p:nvPr/>
        </p:nvSpPr>
        <p:spPr>
          <a:xfrm>
            <a:off x="1307687" y="890891"/>
            <a:ext cx="37210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Sa</a:t>
            </a:r>
          </a:p>
        </p:txBody>
      </p:sp>
      <p:sp>
        <p:nvSpPr>
          <p:cNvPr id="189" name="TextBox 188"/>
          <p:cNvSpPr txBox="1"/>
          <p:nvPr/>
        </p:nvSpPr>
        <p:spPr>
          <a:xfrm>
            <a:off x="1931193" y="895905"/>
            <a:ext cx="448275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Su</a:t>
            </a:r>
          </a:p>
        </p:txBody>
      </p:sp>
      <p:sp>
        <p:nvSpPr>
          <p:cNvPr id="190" name="TextBox 189"/>
          <p:cNvSpPr txBox="1"/>
          <p:nvPr/>
        </p:nvSpPr>
        <p:spPr>
          <a:xfrm>
            <a:off x="2586964" y="902583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M</a:t>
            </a:r>
          </a:p>
        </p:txBody>
      </p:sp>
      <p:sp>
        <p:nvSpPr>
          <p:cNvPr id="191" name="TextBox 190"/>
          <p:cNvSpPr txBox="1"/>
          <p:nvPr/>
        </p:nvSpPr>
        <p:spPr>
          <a:xfrm>
            <a:off x="3229774" y="884865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u</a:t>
            </a:r>
          </a:p>
        </p:txBody>
      </p:sp>
      <p:sp>
        <p:nvSpPr>
          <p:cNvPr id="192" name="TextBox 191"/>
          <p:cNvSpPr txBox="1"/>
          <p:nvPr/>
        </p:nvSpPr>
        <p:spPr>
          <a:xfrm>
            <a:off x="3906264" y="880998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W</a:t>
            </a:r>
          </a:p>
        </p:txBody>
      </p:sp>
      <p:sp>
        <p:nvSpPr>
          <p:cNvPr id="193" name="TextBox 192"/>
          <p:cNvSpPr txBox="1"/>
          <p:nvPr/>
        </p:nvSpPr>
        <p:spPr>
          <a:xfrm>
            <a:off x="5623348" y="5755323"/>
            <a:ext cx="35206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Downtime</a:t>
            </a:r>
            <a:r>
              <a:rPr lang="en-US" sz="2000" dirty="0"/>
              <a:t>: 10min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BRF trips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194" name="TextBox 193"/>
          <p:cNvSpPr txBox="1"/>
          <p:nvPr/>
        </p:nvSpPr>
        <p:spPr>
          <a:xfrm>
            <a:off x="4518576" y="879840"/>
            <a:ext cx="3048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</a:rPr>
              <a:t>h</a:t>
            </a:r>
          </a:p>
        </p:txBody>
      </p:sp>
      <p:sp>
        <p:nvSpPr>
          <p:cNvPr id="18" name="TextBox 17"/>
          <p:cNvSpPr txBox="1"/>
          <p:nvPr/>
        </p:nvSpPr>
        <p:spPr>
          <a:xfrm rot="16200000">
            <a:off x="3262001" y="3631384"/>
            <a:ext cx="1475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Access period</a:t>
            </a:r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125C79F-AFE7-4C98-86A3-1824424445BA}"/>
              </a:ext>
            </a:extLst>
          </p:cNvPr>
          <p:cNvSpPr/>
          <p:nvPr/>
        </p:nvSpPr>
        <p:spPr>
          <a:xfrm>
            <a:off x="6892160" y="2362200"/>
            <a:ext cx="232671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000" dirty="0">
                <a:solidFill>
                  <a:srgbClr val="00B050"/>
                </a:solidFill>
              </a:rPr>
              <a:t>$15 </a:t>
            </a:r>
            <a:r>
              <a:rPr lang="en-US" sz="2000" dirty="0" err="1">
                <a:solidFill>
                  <a:srgbClr val="00B050"/>
                </a:solidFill>
              </a:rPr>
              <a:t>NuMI</a:t>
            </a:r>
            <a:r>
              <a:rPr lang="en-US" sz="2000" dirty="0">
                <a:solidFill>
                  <a:srgbClr val="00B050"/>
                </a:solidFill>
              </a:rPr>
              <a:t> – 4.6E12</a:t>
            </a:r>
          </a:p>
          <a:p>
            <a:r>
              <a:rPr lang="en-US" sz="2000" dirty="0">
                <a:solidFill>
                  <a:srgbClr val="00B0F0"/>
                </a:solidFill>
              </a:rPr>
              <a:t>$1D BNB – 4.3E12</a:t>
            </a:r>
          </a:p>
          <a:p>
            <a:r>
              <a:rPr lang="en-US" sz="2000" dirty="0">
                <a:solidFill>
                  <a:srgbClr val="990099"/>
                </a:solidFill>
              </a:rPr>
              <a:t>$1C Muon – 4.0E12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CADCE7D-DF68-4AAB-9BE0-812F9D563EAB}"/>
              </a:ext>
            </a:extLst>
          </p:cNvPr>
          <p:cNvSpPr/>
          <p:nvPr/>
        </p:nvSpPr>
        <p:spPr>
          <a:xfrm>
            <a:off x="6790232" y="4672716"/>
            <a:ext cx="216192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0000FF"/>
                </a:solidFill>
              </a:rPr>
              <a:t>$13 </a:t>
            </a:r>
            <a:r>
              <a:rPr lang="en-US" sz="2000" dirty="0" err="1">
                <a:solidFill>
                  <a:srgbClr val="0000FF"/>
                </a:solidFill>
              </a:rPr>
              <a:t>Mtest</a:t>
            </a:r>
            <a:r>
              <a:rPr lang="en-US" sz="2000" dirty="0">
                <a:solidFill>
                  <a:srgbClr val="0000FF"/>
                </a:solidFill>
              </a:rPr>
              <a:t>– 5.0E11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7553A4D-B508-437C-A95B-0222A7103038}"/>
              </a:ext>
            </a:extLst>
          </p:cNvPr>
          <p:cNvSpPr/>
          <p:nvPr/>
        </p:nvSpPr>
        <p:spPr>
          <a:xfrm>
            <a:off x="6914777" y="1889050"/>
            <a:ext cx="95641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E20000"/>
                </a:solidFill>
              </a:rPr>
              <a:t>Eff 94%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34AB509-7FB5-49C4-B03A-77AC8AB738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240" y="468034"/>
            <a:ext cx="6610920" cy="5287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916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A2F8DEE-42F7-4FCD-B707-3547E3C70A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376" y="457200"/>
            <a:ext cx="7772400" cy="6217920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F0E2999-ACD4-4AA7-9676-05BEAD715D0D}"/>
              </a:ext>
            </a:extLst>
          </p:cNvPr>
          <p:cNvSpPr/>
          <p:nvPr/>
        </p:nvSpPr>
        <p:spPr>
          <a:xfrm>
            <a:off x="6346240" y="3187684"/>
            <a:ext cx="11673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$15 </a:t>
            </a:r>
            <a:r>
              <a:rPr lang="en-US" dirty="0" err="1">
                <a:solidFill>
                  <a:srgbClr val="0070C0"/>
                </a:solidFill>
              </a:rPr>
              <a:t>NuMI</a:t>
            </a:r>
            <a:r>
              <a:rPr lang="en-US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C122478-9793-468A-8C74-D9836FEC9B79}"/>
              </a:ext>
            </a:extLst>
          </p:cNvPr>
          <p:cNvSpPr/>
          <p:nvPr/>
        </p:nvSpPr>
        <p:spPr>
          <a:xfrm>
            <a:off x="6324600" y="4343400"/>
            <a:ext cx="106631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00B0F0"/>
                </a:solidFill>
              </a:rPr>
              <a:t>$1D BNB </a:t>
            </a:r>
            <a:endParaRPr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F9EAE1D-C4E2-4A11-8AD5-A3F1D113424B}"/>
              </a:ext>
            </a:extLst>
          </p:cNvPr>
          <p:cNvSpPr/>
          <p:nvPr/>
        </p:nvSpPr>
        <p:spPr>
          <a:xfrm>
            <a:off x="6346240" y="5638800"/>
            <a:ext cx="121058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$1C Muon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A2B770-0757-4A82-B73E-27F7DE182B33}"/>
              </a:ext>
            </a:extLst>
          </p:cNvPr>
          <p:cNvSpPr txBox="1"/>
          <p:nvPr/>
        </p:nvSpPr>
        <p:spPr>
          <a:xfrm>
            <a:off x="6248400" y="1476193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B050"/>
                </a:solidFill>
              </a:rPr>
              <a:t>Total Protons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FD0D7A4-1938-4C4A-BF1D-5D8D5E6ADBEF}"/>
              </a:ext>
            </a:extLst>
          </p:cNvPr>
          <p:cNvSpPr txBox="1"/>
          <p:nvPr/>
        </p:nvSpPr>
        <p:spPr>
          <a:xfrm>
            <a:off x="2324100" y="61028"/>
            <a:ext cx="472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Total Protons for the Week - Booster</a:t>
            </a:r>
          </a:p>
        </p:txBody>
      </p:sp>
    </p:spTree>
    <p:extLst>
      <p:ext uri="{BB962C8B-B14F-4D97-AF65-F5344CB8AC3E}">
        <p14:creationId xmlns:p14="http://schemas.microsoft.com/office/powerpoint/2010/main" val="18360499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13206</TotalTime>
  <Words>212</Words>
  <Application>Microsoft Office PowerPoint</Application>
  <PresentationFormat>On-screen Show (4:3)</PresentationFormat>
  <Paragraphs>151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Fermilab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temp</dc:creator>
  <cp:lastModifiedBy>Todd M. Sullivan x8345,3721 07092N</cp:lastModifiedBy>
  <cp:revision>355</cp:revision>
  <dcterms:created xsi:type="dcterms:W3CDTF">2014-12-05T13:27:43Z</dcterms:created>
  <dcterms:modified xsi:type="dcterms:W3CDTF">2018-04-13T13:45:51Z</dcterms:modified>
</cp:coreProperties>
</file>