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2"/>
  </p:notesMasterIdLst>
  <p:handoutMasterIdLst>
    <p:handoutMasterId r:id="rId13"/>
  </p:handoutMasterIdLst>
  <p:sldIdLst>
    <p:sldId id="265" r:id="rId3"/>
    <p:sldId id="275" r:id="rId4"/>
    <p:sldId id="279" r:id="rId5"/>
    <p:sldId id="271" r:id="rId6"/>
    <p:sldId id="282" r:id="rId7"/>
    <p:sldId id="283" r:id="rId8"/>
    <p:sldId id="284" r:id="rId9"/>
    <p:sldId id="277" r:id="rId10"/>
    <p:sldId id="280" r:id="rId11"/>
  </p:sldIdLst>
  <p:sldSz cx="9144000" cy="6858000" type="screen4x3"/>
  <p:notesSz cx="7010400" cy="92964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404040"/>
    <a:srgbClr val="E9EAF1"/>
    <a:srgbClr val="003087"/>
    <a:srgbClr val="505050"/>
    <a:srgbClr val="004C97"/>
    <a:srgbClr val="63666A"/>
    <a:srgbClr val="A7A8AA"/>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195" y="67"/>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Helvetica" pitchFamily="124" charset="0"/>
              </a:defRPr>
            </a:lvl1pPr>
          </a:lstStyle>
          <a:p>
            <a:pPr>
              <a:defRPr/>
            </a:pPr>
            <a:fld id="{56E47BA0-0AD3-421F-955E-9ABE16CAB54E}" type="datetimeFigureOut">
              <a:rPr lang="en-US" altLang="en-US"/>
              <a:pPr>
                <a:defRPr/>
              </a:pPr>
              <a:t>4/12/2018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Helvetica" pitchFamily="124" charset="0"/>
              </a:defRPr>
            </a:lvl1pPr>
          </a:lstStyle>
          <a:p>
            <a:pPr>
              <a:defRPr/>
            </a:pPr>
            <a:fld id="{00481CEC-10F0-4BFB-9E2A-DDF431445A74}" type="slidenum">
              <a:rPr lang="en-US" altLang="en-US"/>
              <a:pPr>
                <a:defRPr/>
              </a:pPr>
              <a:t>‹#›</a:t>
            </a:fld>
            <a:endParaRPr lang="en-US" altLang="en-US"/>
          </a:p>
        </p:txBody>
      </p:sp>
    </p:spTree>
    <p:extLst>
      <p:ext uri="{BB962C8B-B14F-4D97-AF65-F5344CB8AC3E}">
        <p14:creationId xmlns:p14="http://schemas.microsoft.com/office/powerpoint/2010/main" val="1070753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Helvetica" pitchFamily="124" charset="0"/>
              </a:defRPr>
            </a:lvl1pPr>
          </a:lstStyle>
          <a:p>
            <a:pPr>
              <a:defRPr/>
            </a:pPr>
            <a:fld id="{8AF37C3B-BC21-42F3-9B27-D758188CB0F8}" type="datetimeFigureOut">
              <a:rPr lang="en-US" altLang="en-US"/>
              <a:pPr>
                <a:defRPr/>
              </a:pPr>
              <a:t>4/12/2018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Helvetica" pitchFamily="124" charset="0"/>
              </a:defRPr>
            </a:lvl1pPr>
          </a:lstStyle>
          <a:p>
            <a:pPr>
              <a:defRPr/>
            </a:pPr>
            <a:fld id="{BB6268FF-779F-4B36-B075-E2ADD3640276}" type="slidenum">
              <a:rPr lang="en-US" altLang="en-US"/>
              <a:pPr>
                <a:defRPr/>
              </a:pPr>
              <a:t>‹#›</a:t>
            </a:fld>
            <a:endParaRPr lang="en-US" altLang="en-US"/>
          </a:p>
        </p:txBody>
      </p:sp>
    </p:spTree>
    <p:extLst>
      <p:ext uri="{BB962C8B-B14F-4D97-AF65-F5344CB8AC3E}">
        <p14:creationId xmlns:p14="http://schemas.microsoft.com/office/powerpoint/2010/main" val="28252928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Helvetica"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3B6AEA4-AE11-4ED9-9B86-C69C88FA63A3}" type="slidenum">
              <a:rPr lang="en-US" altLang="en-US" sz="1200" smtClean="0">
                <a:latin typeface="Helvetica" panose="020B0604020202020204" pitchFamily="34" charset="0"/>
              </a:rPr>
              <a:pPr/>
              <a:t>1</a:t>
            </a:fld>
            <a:endParaRPr lang="en-US" altLang="en-US" sz="1200">
              <a:latin typeface="Helvetica" panose="020B0604020202020204" pitchFamily="34" charset="0"/>
            </a:endParaRPr>
          </a:p>
        </p:txBody>
      </p:sp>
    </p:spTree>
    <p:extLst>
      <p:ext uri="{BB962C8B-B14F-4D97-AF65-F5344CB8AC3E}">
        <p14:creationId xmlns:p14="http://schemas.microsoft.com/office/powerpoint/2010/main" val="793624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3449551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mtClean="0"/>
            </a:lvl1pPr>
          </a:lstStyle>
          <a:p>
            <a:pPr>
              <a:defRPr/>
            </a:pPr>
            <a:r>
              <a:rPr lang="en-US" altLang="en-US" dirty="0"/>
              <a:t>4/13/18</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dirty="0"/>
              <a:t>Brian </a:t>
            </a:r>
            <a:r>
              <a:rPr lang="en-US" dirty="0" err="1"/>
              <a:t>Drendel</a:t>
            </a:r>
            <a:r>
              <a:rPr lang="en-US" dirty="0"/>
              <a:t> | Muon Campus Status</a:t>
            </a:r>
            <a:endParaRPr lang="en-US" b="1" dirty="0"/>
          </a:p>
        </p:txBody>
      </p:sp>
      <p:sp>
        <p:nvSpPr>
          <p:cNvPr id="6" name="Slide Number Placeholder 5"/>
          <p:cNvSpPr>
            <a:spLocks noGrp="1"/>
          </p:cNvSpPr>
          <p:nvPr>
            <p:ph type="sldNum" sz="quarter" idx="12"/>
          </p:nvPr>
        </p:nvSpPr>
        <p:spPr/>
        <p:txBody>
          <a:bodyPr/>
          <a:lstStyle>
            <a:lvl1pPr>
              <a:defRPr/>
            </a:lvl1pPr>
          </a:lstStyle>
          <a:p>
            <a:pPr>
              <a:defRPr/>
            </a:pPr>
            <a:fld id="{3AF74FF3-8DB7-4100-87D3-F2EE5BDF41D5}" type="slidenum">
              <a:rPr lang="en-US" altLang="en-US"/>
              <a:pPr>
                <a:defRPr/>
              </a:pPr>
              <a:t>‹#›</a:t>
            </a:fld>
            <a:endParaRPr lang="en-US" altLang="en-US"/>
          </a:p>
        </p:txBody>
      </p:sp>
    </p:spTree>
    <p:extLst>
      <p:ext uri="{BB962C8B-B14F-4D97-AF65-F5344CB8AC3E}">
        <p14:creationId xmlns:p14="http://schemas.microsoft.com/office/powerpoint/2010/main" val="338424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altLang="en-US" dirty="0"/>
              <a:t>4/13/18</a:t>
            </a:r>
          </a:p>
        </p:txBody>
      </p:sp>
      <p:sp>
        <p:nvSpPr>
          <p:cNvPr id="8" name="Footer Placeholder 4"/>
          <p:cNvSpPr>
            <a:spLocks noGrp="1"/>
          </p:cNvSpPr>
          <p:nvPr>
            <p:ph type="ftr" sz="quarter" idx="20"/>
          </p:nvPr>
        </p:nvSpPr>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0548CD09-BBAB-4164-9DAD-A7C638E2E81A}" type="slidenum">
              <a:rPr lang="en-US" altLang="en-US"/>
              <a:pPr>
                <a:defRPr/>
              </a:pPr>
              <a:t>‹#›</a:t>
            </a:fld>
            <a:endParaRPr lang="en-US" altLang="en-US"/>
          </a:p>
        </p:txBody>
      </p:sp>
    </p:spTree>
    <p:extLst>
      <p:ext uri="{BB962C8B-B14F-4D97-AF65-F5344CB8AC3E}">
        <p14:creationId xmlns:p14="http://schemas.microsoft.com/office/powerpoint/2010/main" val="282878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altLang="en-US" dirty="0"/>
              <a:t>4/13/18</a:t>
            </a:r>
          </a:p>
        </p:txBody>
      </p:sp>
      <p:sp>
        <p:nvSpPr>
          <p:cNvPr id="6" name="Footer Placeholder 4"/>
          <p:cNvSpPr>
            <a:spLocks noGrp="1"/>
          </p:cNvSpPr>
          <p:nvPr>
            <p:ph type="ftr" sz="quarter" idx="17"/>
          </p:nvPr>
        </p:nvSpPr>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BBB66428-9A87-482B-AA1A-0EB7322FE35A}" type="slidenum">
              <a:rPr lang="en-US" altLang="en-US"/>
              <a:pPr>
                <a:defRPr/>
              </a:pPr>
              <a:t>‹#›</a:t>
            </a:fld>
            <a:endParaRPr lang="en-US" altLang="en-US"/>
          </a:p>
        </p:txBody>
      </p:sp>
    </p:spTree>
    <p:extLst>
      <p:ext uri="{BB962C8B-B14F-4D97-AF65-F5344CB8AC3E}">
        <p14:creationId xmlns:p14="http://schemas.microsoft.com/office/powerpoint/2010/main" val="325640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ltLang="en-US" dirty="0"/>
              <a:t>4/13/18</a:t>
            </a:r>
          </a:p>
        </p:txBody>
      </p:sp>
      <p:sp>
        <p:nvSpPr>
          <p:cNvPr id="6" name="Footer Placeholder 4"/>
          <p:cNvSpPr>
            <a:spLocks noGrp="1"/>
          </p:cNvSpPr>
          <p:nvPr>
            <p:ph type="ftr" sz="quarter" idx="11"/>
          </p:nvPr>
        </p:nvSpPr>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53A54051-23D7-443D-88FD-82BD49E32C43}" type="slidenum">
              <a:rPr lang="en-US" altLang="en-US"/>
              <a:pPr>
                <a:defRPr/>
              </a:pPr>
              <a:t>‹#›</a:t>
            </a:fld>
            <a:endParaRPr lang="en-US" altLang="en-US"/>
          </a:p>
        </p:txBody>
      </p:sp>
    </p:spTree>
    <p:extLst>
      <p:ext uri="{BB962C8B-B14F-4D97-AF65-F5344CB8AC3E}">
        <p14:creationId xmlns:p14="http://schemas.microsoft.com/office/powerpoint/2010/main" val="8089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pPr>
              <a:defRPr/>
            </a:pPr>
            <a:r>
              <a:rPr lang="en-US" altLang="en-US" dirty="0"/>
              <a:t>4/13/18</a:t>
            </a:r>
          </a:p>
        </p:txBody>
      </p:sp>
      <p:sp>
        <p:nvSpPr>
          <p:cNvPr id="4" name="Footer Placeholder 4"/>
          <p:cNvSpPr>
            <a:spLocks noGrp="1"/>
          </p:cNvSpPr>
          <p:nvPr>
            <p:ph type="ftr" sz="quarter" idx="15"/>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5" name="Slide Number Placeholder 5"/>
          <p:cNvSpPr>
            <a:spLocks noGrp="1"/>
          </p:cNvSpPr>
          <p:nvPr>
            <p:ph type="sldNum" sz="quarter" idx="16"/>
          </p:nvPr>
        </p:nvSpPr>
        <p:spPr>
          <a:ln/>
        </p:spPr>
        <p:txBody>
          <a:bodyPr/>
          <a:lstStyle>
            <a:lvl1pPr>
              <a:defRPr/>
            </a:lvl1pPr>
          </a:lstStyle>
          <a:p>
            <a:pPr>
              <a:defRPr/>
            </a:pPr>
            <a:fld id="{43C78E6C-9F15-49E5-849D-03416D9FD0C8}" type="slidenum">
              <a:rPr lang="en-US" altLang="en-US"/>
              <a:pPr>
                <a:defRPr/>
              </a:pPr>
              <a:t>‹#›</a:t>
            </a:fld>
            <a:endParaRPr lang="en-US" altLang="en-US"/>
          </a:p>
        </p:txBody>
      </p:sp>
    </p:spTree>
    <p:extLst>
      <p:ext uri="{BB962C8B-B14F-4D97-AF65-F5344CB8AC3E}">
        <p14:creationId xmlns:p14="http://schemas.microsoft.com/office/powerpoint/2010/main" val="18472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r>
              <a:rPr lang="en-US" altLang="en-US" dirty="0"/>
              <a:t>4/13/18</a:t>
            </a:r>
          </a:p>
        </p:txBody>
      </p:sp>
      <p:sp>
        <p:nvSpPr>
          <p:cNvPr id="5" name="Footer Placeholder 4"/>
          <p:cNvSpPr>
            <a:spLocks noGrp="1"/>
          </p:cNvSpPr>
          <p:nvPr>
            <p:ph type="ftr" sz="quarter" idx="15"/>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6" name="Slide Number Placeholder 5"/>
          <p:cNvSpPr>
            <a:spLocks noGrp="1"/>
          </p:cNvSpPr>
          <p:nvPr>
            <p:ph type="sldNum" sz="quarter" idx="16"/>
          </p:nvPr>
        </p:nvSpPr>
        <p:spPr>
          <a:ln/>
        </p:spPr>
        <p:txBody>
          <a:bodyPr/>
          <a:lstStyle>
            <a:lvl1pPr>
              <a:defRPr/>
            </a:lvl1pPr>
          </a:lstStyle>
          <a:p>
            <a:pPr>
              <a:defRPr/>
            </a:pPr>
            <a:fld id="{51FCEEA0-0676-4D12-B4C2-CD700AE1CD3A}" type="slidenum">
              <a:rPr lang="en-US" altLang="en-US"/>
              <a:pPr>
                <a:defRPr/>
              </a:pPr>
              <a:t>‹#›</a:t>
            </a:fld>
            <a:endParaRPr lang="en-US" altLang="en-US"/>
          </a:p>
        </p:txBody>
      </p:sp>
    </p:spTree>
    <p:extLst>
      <p:ext uri="{BB962C8B-B14F-4D97-AF65-F5344CB8AC3E}">
        <p14:creationId xmlns:p14="http://schemas.microsoft.com/office/powerpoint/2010/main" val="261104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pPr>
              <a:defRPr/>
            </a:pPr>
            <a:r>
              <a:rPr lang="en-US" altLang="en-US" dirty="0"/>
              <a:t>4/13/18</a:t>
            </a:r>
          </a:p>
        </p:txBody>
      </p:sp>
      <p:sp>
        <p:nvSpPr>
          <p:cNvPr id="5" name="Footer Placeholder 4"/>
          <p:cNvSpPr>
            <a:spLocks noGrp="1"/>
          </p:cNvSpPr>
          <p:nvPr>
            <p:ph type="ftr" sz="quarter" idx="11"/>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8" name="Slide Number Placeholder 5"/>
          <p:cNvSpPr>
            <a:spLocks noGrp="1"/>
          </p:cNvSpPr>
          <p:nvPr>
            <p:ph type="sldNum" sz="quarter" idx="12"/>
          </p:nvPr>
        </p:nvSpPr>
        <p:spPr>
          <a:ln/>
        </p:spPr>
        <p:txBody>
          <a:bodyPr/>
          <a:lstStyle>
            <a:lvl1pPr>
              <a:defRPr/>
            </a:lvl1pPr>
          </a:lstStyle>
          <a:p>
            <a:pPr>
              <a:defRPr/>
            </a:pPr>
            <a:fld id="{711F1BB1-4B90-49AD-A740-CEFD4AF17ECB}" type="slidenum">
              <a:rPr lang="en-US" altLang="en-US"/>
              <a:pPr>
                <a:defRPr/>
              </a:pPr>
              <a:t>‹#›</a:t>
            </a:fld>
            <a:endParaRPr lang="en-US" altLang="en-US"/>
          </a:p>
        </p:txBody>
      </p:sp>
    </p:spTree>
    <p:extLst>
      <p:ext uri="{BB962C8B-B14F-4D97-AF65-F5344CB8AC3E}">
        <p14:creationId xmlns:p14="http://schemas.microsoft.com/office/powerpoint/2010/main" val="37638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r>
              <a:rPr lang="en-US" altLang="en-US" dirty="0"/>
              <a:t>4/13/18</a:t>
            </a:r>
          </a:p>
        </p:txBody>
      </p:sp>
      <p:sp>
        <p:nvSpPr>
          <p:cNvPr id="11" name="Footer Placeholder 4"/>
          <p:cNvSpPr>
            <a:spLocks noGrp="1"/>
          </p:cNvSpPr>
          <p:nvPr>
            <p:ph type="ftr" sz="quarter" idx="21"/>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12" name="Slide Number Placeholder 5"/>
          <p:cNvSpPr>
            <a:spLocks noGrp="1"/>
          </p:cNvSpPr>
          <p:nvPr>
            <p:ph type="sldNum" sz="quarter" idx="22"/>
          </p:nvPr>
        </p:nvSpPr>
        <p:spPr>
          <a:ln/>
        </p:spPr>
        <p:txBody>
          <a:bodyPr/>
          <a:lstStyle>
            <a:lvl1pPr>
              <a:defRPr/>
            </a:lvl1pPr>
          </a:lstStyle>
          <a:p>
            <a:pPr>
              <a:defRPr/>
            </a:pPr>
            <a:fld id="{1D5D4941-45B9-4B94-BF3A-1EC49849D310}" type="slidenum">
              <a:rPr lang="en-US" altLang="en-US"/>
              <a:pPr>
                <a:defRPr/>
              </a:pPr>
              <a:t>‹#›</a:t>
            </a:fld>
            <a:endParaRPr lang="en-US" altLang="en-US"/>
          </a:p>
        </p:txBody>
      </p:sp>
    </p:spTree>
    <p:extLst>
      <p:ext uri="{BB962C8B-B14F-4D97-AF65-F5344CB8AC3E}">
        <p14:creationId xmlns:p14="http://schemas.microsoft.com/office/powerpoint/2010/main" val="3289300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eaLnBrk="1" hangingPunct="1">
              <a:defRPr sz="900" smtClean="0">
                <a:solidFill>
                  <a:srgbClr val="004C97"/>
                </a:solidFill>
                <a:latin typeface="Helvetica" pitchFamily="124" charset="0"/>
              </a:defRPr>
            </a:lvl1pPr>
          </a:lstStyle>
          <a:p>
            <a:pPr>
              <a:defRPr/>
            </a:pPr>
            <a:r>
              <a:rPr lang="en-US" altLang="en-US" dirty="0"/>
              <a:t>4/13/18</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eaLnBrk="1" hangingPunct="1">
              <a:defRPr sz="900">
                <a:solidFill>
                  <a:srgbClr val="004C97"/>
                </a:solidFill>
                <a:latin typeface="Helvetica"/>
                <a:ea typeface="ＭＳ Ｐゴシック" charset="0"/>
                <a:cs typeface="ＭＳ Ｐゴシック" charset="0"/>
              </a:defRPr>
            </a:lvl1pPr>
          </a:lstStyle>
          <a:p>
            <a:pPr>
              <a:defRPr/>
            </a:pPr>
            <a:r>
              <a:rPr lang="en-US" dirty="0"/>
              <a:t>Brian </a:t>
            </a:r>
            <a:r>
              <a:rPr lang="en-US" dirty="0" err="1"/>
              <a:t>Drendel</a:t>
            </a:r>
            <a:r>
              <a:rPr lang="en-US" dirty="0"/>
              <a:t> | Muon Campus Status</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eaLnBrk="1" hangingPunct="1">
              <a:defRPr sz="900">
                <a:solidFill>
                  <a:srgbClr val="004C97"/>
                </a:solidFill>
                <a:latin typeface="Helvetica" pitchFamily="124" charset="0"/>
              </a:defRPr>
            </a:lvl1pPr>
          </a:lstStyle>
          <a:p>
            <a:pPr>
              <a:defRPr/>
            </a:pPr>
            <a:fld id="{BE2EC517-0E79-4ADC-91D4-D94C9F939DE9}" type="slidenum">
              <a:rPr lang="en-US" altLang="en-US"/>
              <a:pPr>
                <a:defRPr/>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8" r:id="rId1"/>
    <p:sldLayoutId id="2147484109" r:id="rId2"/>
    <p:sldLayoutId id="2147484101" r:id="rId3"/>
    <p:sldLayoutId id="2147484102" r:id="rId4"/>
    <p:sldLayoutId id="2147484103" r:id="rId5"/>
  </p:sldLayoutIdLst>
  <p:hf hdr="0"/>
  <p:txStyles>
    <p:titleStyle>
      <a:lvl1pPr algn="l" defTabSz="457200" rtl="0" eaLnBrk="0" fontAlgn="base" hangingPunct="0">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algn="r" defTabSz="914400" eaLnBrk="1" hangingPunct="1">
              <a:defRPr sz="900" smtClean="0">
                <a:solidFill>
                  <a:srgbClr val="004C97"/>
                </a:solidFill>
                <a:latin typeface="Helvetica" pitchFamily="124" charset="0"/>
              </a:defRPr>
            </a:lvl1pPr>
          </a:lstStyle>
          <a:p>
            <a:pPr>
              <a:defRPr/>
            </a:pPr>
            <a:r>
              <a:rPr lang="en-US" altLang="en-US" dirty="0"/>
              <a:t>4/13/18</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charset="0"/>
                <a:ea typeface="ＭＳ Ｐゴシック" charset="0"/>
                <a:cs typeface="ＭＳ Ｐゴシック" charset="0"/>
              </a:defRPr>
            </a:lvl1pPr>
          </a:lstStyle>
          <a:p>
            <a:pPr>
              <a:defRPr/>
            </a:pPr>
            <a:r>
              <a:rPr lang="en-US" dirty="0"/>
              <a:t>Brian </a:t>
            </a:r>
            <a:r>
              <a:rPr lang="en-US" dirty="0" err="1"/>
              <a:t>Drendel</a:t>
            </a:r>
            <a:r>
              <a:rPr lang="en-US" dirty="0"/>
              <a:t> | Muon Campus Status</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pitchFamily="124" charset="0"/>
              </a:defRPr>
            </a:lvl1pPr>
          </a:lstStyle>
          <a:p>
            <a:pPr>
              <a:defRPr/>
            </a:pPr>
            <a:fld id="{E8ECF250-2D3B-4E2F-997C-8D255E14B5A0}" type="slidenum">
              <a:rPr lang="en-US" altLang="en-US"/>
              <a:pPr>
                <a:defRPr/>
              </a:pPr>
              <a:t>‹#›</a:t>
            </a:fld>
            <a:endParaRPr lang="en-US" altLang="en-US"/>
          </a:p>
        </p:txBody>
      </p:sp>
      <p:pic>
        <p:nvPicPr>
          <p:cNvPr id="205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oo.gl/9Tk2sL" TargetMode="External"/><Relationship Id="rId2" Type="http://schemas.openxmlformats.org/officeDocument/2006/relationships/hyperlink" Target="https://goo.gl/RS7Y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filesrv01\web\sites\muon.fnal.gov\htdocs\shiftschedule\Studies\Proposed%20momentum%20scraper%20study%20JPM%202018-04-02.tx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Muon Campus Status</a:t>
            </a:r>
          </a:p>
        </p:txBody>
      </p:sp>
      <p:sp>
        <p:nvSpPr>
          <p:cNvPr id="7171"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Brian </a:t>
            </a:r>
            <a:r>
              <a:rPr lang="en-US" altLang="en-US" dirty="0" err="1">
                <a:latin typeface="Helvetica" panose="020B0604020202020204" pitchFamily="34" charset="0"/>
              </a:rPr>
              <a:t>Drendel</a:t>
            </a:r>
            <a:endParaRPr lang="en-US" altLang="en-US" dirty="0">
              <a:latin typeface="Helvetica" panose="020B0604020202020204" pitchFamily="34" charset="0"/>
            </a:endParaRPr>
          </a:p>
          <a:p>
            <a:pPr eaLnBrk="1" hangingPunct="1"/>
            <a:r>
              <a:rPr lang="en-US" altLang="en-US" dirty="0">
                <a:latin typeface="Helvetica" panose="020B0604020202020204" pitchFamily="34" charset="0"/>
              </a:rPr>
              <a:t>Weekly Status</a:t>
            </a:r>
          </a:p>
          <a:p>
            <a:pPr eaLnBrk="1" hangingPunct="1"/>
            <a:r>
              <a:rPr lang="en-US" altLang="en-US" dirty="0">
                <a:latin typeface="Helvetica" panose="020B0604020202020204" pitchFamily="34" charset="0"/>
              </a:rPr>
              <a:t>April 13,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ACB-6E78-4E54-AB4F-DD9E4C41D639}"/>
              </a:ext>
            </a:extLst>
          </p:cNvPr>
          <p:cNvSpPr>
            <a:spLocks noGrp="1"/>
          </p:cNvSpPr>
          <p:nvPr>
            <p:ph type="title"/>
          </p:nvPr>
        </p:nvSpPr>
        <p:spPr/>
        <p:txBody>
          <a:bodyPr/>
          <a:lstStyle/>
          <a:p>
            <a:r>
              <a:rPr lang="en-US" dirty="0"/>
              <a:t>Beam to g-2 this week</a:t>
            </a:r>
          </a:p>
        </p:txBody>
      </p:sp>
      <p:sp>
        <p:nvSpPr>
          <p:cNvPr id="4" name="Date Placeholder 3">
            <a:extLst>
              <a:ext uri="{FF2B5EF4-FFF2-40B4-BE49-F238E27FC236}">
                <a16:creationId xmlns:a16="http://schemas.microsoft.com/office/drawing/2014/main" id="{FE341BDF-75F3-47AE-AC67-2695F7BA7BBF}"/>
              </a:ext>
            </a:extLst>
          </p:cNvPr>
          <p:cNvSpPr>
            <a:spLocks noGrp="1"/>
          </p:cNvSpPr>
          <p:nvPr>
            <p:ph type="dt" sz="half" idx="10"/>
          </p:nvPr>
        </p:nvSpPr>
        <p:spPr/>
        <p:txBody>
          <a:bodyPr/>
          <a:lstStyle/>
          <a:p>
            <a:pPr>
              <a:defRPr/>
            </a:pPr>
            <a:r>
              <a:rPr lang="en-US" altLang="en-US" dirty="0"/>
              <a:t>4/13/18</a:t>
            </a:r>
          </a:p>
        </p:txBody>
      </p:sp>
      <p:sp>
        <p:nvSpPr>
          <p:cNvPr id="5" name="Footer Placeholder 4">
            <a:extLst>
              <a:ext uri="{FF2B5EF4-FFF2-40B4-BE49-F238E27FC236}">
                <a16:creationId xmlns:a16="http://schemas.microsoft.com/office/drawing/2014/main" id="{F9FE22C6-A334-4D28-8471-7F924E4B05F2}"/>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850057B1-7A32-40ED-8536-0E89FE81362A}"/>
              </a:ext>
            </a:extLst>
          </p:cNvPr>
          <p:cNvSpPr>
            <a:spLocks noGrp="1"/>
          </p:cNvSpPr>
          <p:nvPr>
            <p:ph type="sldNum" sz="quarter" idx="12"/>
          </p:nvPr>
        </p:nvSpPr>
        <p:spPr/>
        <p:txBody>
          <a:bodyPr/>
          <a:lstStyle/>
          <a:p>
            <a:pPr>
              <a:defRPr/>
            </a:pPr>
            <a:fld id="{3AF74FF3-8DB7-4100-87D3-F2EE5BDF41D5}" type="slidenum">
              <a:rPr lang="en-US" altLang="en-US" smtClean="0"/>
              <a:pPr>
                <a:defRPr/>
              </a:pPr>
              <a:t>2</a:t>
            </a:fld>
            <a:endParaRPr lang="en-US" altLang="en-US"/>
          </a:p>
        </p:txBody>
      </p:sp>
      <p:pic>
        <p:nvPicPr>
          <p:cNvPr id="9" name="Picture 8">
            <a:extLst>
              <a:ext uri="{FF2B5EF4-FFF2-40B4-BE49-F238E27FC236}">
                <a16:creationId xmlns:a16="http://schemas.microsoft.com/office/drawing/2014/main" id="{013F23E6-589C-4338-A5DD-D948697B16D8}"/>
              </a:ext>
            </a:extLst>
          </p:cNvPr>
          <p:cNvPicPr>
            <a:picLocks noChangeAspect="1"/>
          </p:cNvPicPr>
          <p:nvPr/>
        </p:nvPicPr>
        <p:blipFill>
          <a:blip r:embed="rId2"/>
          <a:stretch>
            <a:fillRect/>
          </a:stretch>
        </p:blipFill>
        <p:spPr>
          <a:xfrm>
            <a:off x="301660" y="1002890"/>
            <a:ext cx="6289202" cy="5230762"/>
          </a:xfrm>
          <a:prstGeom prst="rect">
            <a:avLst/>
          </a:prstGeom>
        </p:spPr>
      </p:pic>
      <p:pic>
        <p:nvPicPr>
          <p:cNvPr id="10" name="Picture 9">
            <a:extLst>
              <a:ext uri="{FF2B5EF4-FFF2-40B4-BE49-F238E27FC236}">
                <a16:creationId xmlns:a16="http://schemas.microsoft.com/office/drawing/2014/main" id="{5428F942-75F6-4CFF-9DE8-9D23D81AA727}"/>
              </a:ext>
            </a:extLst>
          </p:cNvPr>
          <p:cNvPicPr>
            <a:picLocks noChangeAspect="1"/>
          </p:cNvPicPr>
          <p:nvPr/>
        </p:nvPicPr>
        <p:blipFill>
          <a:blip r:embed="rId3"/>
          <a:stretch>
            <a:fillRect/>
          </a:stretch>
        </p:blipFill>
        <p:spPr>
          <a:xfrm>
            <a:off x="6590862" y="858889"/>
            <a:ext cx="2324538" cy="2120285"/>
          </a:xfrm>
          <a:prstGeom prst="rect">
            <a:avLst/>
          </a:prstGeom>
        </p:spPr>
      </p:pic>
      <p:sp>
        <p:nvSpPr>
          <p:cNvPr id="11" name="TextBox 10">
            <a:extLst>
              <a:ext uri="{FF2B5EF4-FFF2-40B4-BE49-F238E27FC236}">
                <a16:creationId xmlns:a16="http://schemas.microsoft.com/office/drawing/2014/main" id="{46F96913-1A76-47E1-BDEF-768DC0650CC8}"/>
              </a:ext>
            </a:extLst>
          </p:cNvPr>
          <p:cNvSpPr txBox="1"/>
          <p:nvPr/>
        </p:nvSpPr>
        <p:spPr>
          <a:xfrm>
            <a:off x="6685936" y="3250790"/>
            <a:ext cx="2032819" cy="1569660"/>
          </a:xfrm>
          <a:prstGeom prst="rect">
            <a:avLst/>
          </a:prstGeom>
          <a:noFill/>
        </p:spPr>
        <p:txBody>
          <a:bodyPr wrap="square" rtlCol="0">
            <a:spAutoFit/>
          </a:bodyPr>
          <a:lstStyle/>
          <a:p>
            <a:pPr marL="342900" indent="-342900">
              <a:buFont typeface="Arial" panose="020B0604020202020204" pitchFamily="34" charset="0"/>
              <a:buChar char="•"/>
            </a:pPr>
            <a:r>
              <a:rPr lang="en-US" sz="1600" dirty="0"/>
              <a:t>Protons on target down ~4% from a week ago</a:t>
            </a:r>
          </a:p>
          <a:p>
            <a:pPr marL="342900" indent="-342900">
              <a:buFont typeface="Arial" panose="020B0604020202020204" pitchFamily="34" charset="0"/>
              <a:buChar char="•"/>
            </a:pPr>
            <a:r>
              <a:rPr lang="en-US" sz="1600" dirty="0"/>
              <a:t>Bunch lengths wider compared to March 23</a:t>
            </a:r>
          </a:p>
        </p:txBody>
      </p:sp>
    </p:spTree>
    <p:extLst>
      <p:ext uri="{BB962C8B-B14F-4D97-AF65-F5344CB8AC3E}">
        <p14:creationId xmlns:p14="http://schemas.microsoft.com/office/powerpoint/2010/main" val="9529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BA9A-0AAB-4922-8B12-CB6690399E4B}"/>
              </a:ext>
            </a:extLst>
          </p:cNvPr>
          <p:cNvSpPr>
            <a:spLocks noGrp="1"/>
          </p:cNvSpPr>
          <p:nvPr>
            <p:ph type="title"/>
          </p:nvPr>
        </p:nvSpPr>
        <p:spPr/>
        <p:txBody>
          <a:bodyPr/>
          <a:lstStyle/>
          <a:p>
            <a:r>
              <a:rPr lang="en-US" dirty="0"/>
              <a:t>Downtime</a:t>
            </a:r>
          </a:p>
        </p:txBody>
      </p:sp>
      <p:sp>
        <p:nvSpPr>
          <p:cNvPr id="3" name="Content Placeholder 2">
            <a:extLst>
              <a:ext uri="{FF2B5EF4-FFF2-40B4-BE49-F238E27FC236}">
                <a16:creationId xmlns:a16="http://schemas.microsoft.com/office/drawing/2014/main" id="{31133792-DAC2-49D6-B507-EF4E799CED7B}"/>
              </a:ext>
            </a:extLst>
          </p:cNvPr>
          <p:cNvSpPr>
            <a:spLocks noGrp="1"/>
          </p:cNvSpPr>
          <p:nvPr>
            <p:ph idx="1"/>
          </p:nvPr>
        </p:nvSpPr>
        <p:spPr>
          <a:xfrm>
            <a:off x="806450" y="3832773"/>
            <a:ext cx="7870005" cy="1320776"/>
          </a:xfrm>
        </p:spPr>
        <p:txBody>
          <a:bodyPr/>
          <a:lstStyle/>
          <a:p>
            <a:r>
              <a:rPr lang="en-US" sz="1800" dirty="0"/>
              <a:t>122 </a:t>
            </a:r>
            <a:r>
              <a:rPr lang="en-US" sz="1800" dirty="0" err="1"/>
              <a:t>hr</a:t>
            </a:r>
            <a:r>
              <a:rPr lang="en-US" sz="1800" dirty="0"/>
              <a:t> 56 minutes of Li Lens Changeout Downtime</a:t>
            </a:r>
          </a:p>
          <a:p>
            <a:r>
              <a:rPr lang="en-US" sz="1800" dirty="0"/>
              <a:t>44 min – Li Lens external interlock trip adjustment</a:t>
            </a:r>
          </a:p>
          <a:p>
            <a:r>
              <a:rPr lang="en-US" sz="1800" dirty="0"/>
              <a:t>21 hours 26 min of half intensity running to the g-2 experiment – RR RF</a:t>
            </a:r>
          </a:p>
          <a:p>
            <a:endParaRPr lang="en-US" sz="1800" dirty="0"/>
          </a:p>
        </p:txBody>
      </p:sp>
      <p:sp>
        <p:nvSpPr>
          <p:cNvPr id="4" name="Date Placeholder 3">
            <a:extLst>
              <a:ext uri="{FF2B5EF4-FFF2-40B4-BE49-F238E27FC236}">
                <a16:creationId xmlns:a16="http://schemas.microsoft.com/office/drawing/2014/main" id="{DDD9BBA3-8037-4115-B0B9-ED07E09DF1A0}"/>
              </a:ext>
            </a:extLst>
          </p:cNvPr>
          <p:cNvSpPr>
            <a:spLocks noGrp="1"/>
          </p:cNvSpPr>
          <p:nvPr>
            <p:ph type="dt" sz="half" idx="10"/>
          </p:nvPr>
        </p:nvSpPr>
        <p:spPr/>
        <p:txBody>
          <a:bodyPr/>
          <a:lstStyle/>
          <a:p>
            <a:pPr>
              <a:defRPr/>
            </a:pPr>
            <a:r>
              <a:rPr lang="en-US" altLang="en-US"/>
              <a:t>4/13/18</a:t>
            </a:r>
            <a:endParaRPr lang="en-US" altLang="en-US" dirty="0"/>
          </a:p>
        </p:txBody>
      </p:sp>
      <p:sp>
        <p:nvSpPr>
          <p:cNvPr id="5" name="Footer Placeholder 4">
            <a:extLst>
              <a:ext uri="{FF2B5EF4-FFF2-40B4-BE49-F238E27FC236}">
                <a16:creationId xmlns:a16="http://schemas.microsoft.com/office/drawing/2014/main" id="{5EF2CCEF-ED6C-425D-AF1A-DC33148A5A23}"/>
              </a:ext>
            </a:extLst>
          </p:cNvPr>
          <p:cNvSpPr>
            <a:spLocks noGrp="1"/>
          </p:cNvSpPr>
          <p:nvPr>
            <p:ph type="ftr" sz="quarter" idx="11"/>
          </p:nvPr>
        </p:nvSpPr>
        <p:spPr/>
        <p:txBody>
          <a:bodyPr/>
          <a:lstStyle/>
          <a:p>
            <a:pPr>
              <a:defRPr/>
            </a:pPr>
            <a:r>
              <a:rPr lang="en-US"/>
              <a:t>Brian Drendel | Muon Campus Status</a:t>
            </a:r>
            <a:endParaRPr lang="en-US" b="1" dirty="0"/>
          </a:p>
        </p:txBody>
      </p:sp>
      <p:sp>
        <p:nvSpPr>
          <p:cNvPr id="6" name="Slide Number Placeholder 5">
            <a:extLst>
              <a:ext uri="{FF2B5EF4-FFF2-40B4-BE49-F238E27FC236}">
                <a16:creationId xmlns:a16="http://schemas.microsoft.com/office/drawing/2014/main" id="{CF224C7F-F95B-49DD-B916-48FF62F30735}"/>
              </a:ext>
            </a:extLst>
          </p:cNvPr>
          <p:cNvSpPr>
            <a:spLocks noGrp="1"/>
          </p:cNvSpPr>
          <p:nvPr>
            <p:ph type="sldNum" sz="quarter" idx="12"/>
          </p:nvPr>
        </p:nvSpPr>
        <p:spPr/>
        <p:txBody>
          <a:bodyPr/>
          <a:lstStyle/>
          <a:p>
            <a:pPr>
              <a:defRPr/>
            </a:pPr>
            <a:fld id="{3AF74FF3-8DB7-4100-87D3-F2EE5BDF41D5}" type="slidenum">
              <a:rPr lang="en-US" altLang="en-US" smtClean="0"/>
              <a:pPr>
                <a:defRPr/>
              </a:pPr>
              <a:t>3</a:t>
            </a:fld>
            <a:endParaRPr lang="en-US" altLang="en-US"/>
          </a:p>
        </p:txBody>
      </p:sp>
      <p:pic>
        <p:nvPicPr>
          <p:cNvPr id="8" name="Picture 7">
            <a:extLst>
              <a:ext uri="{FF2B5EF4-FFF2-40B4-BE49-F238E27FC236}">
                <a16:creationId xmlns:a16="http://schemas.microsoft.com/office/drawing/2014/main" id="{48A2305C-818B-4E6D-A269-5D92CF2754E9}"/>
              </a:ext>
            </a:extLst>
          </p:cNvPr>
          <p:cNvPicPr>
            <a:picLocks noChangeAspect="1"/>
          </p:cNvPicPr>
          <p:nvPr/>
        </p:nvPicPr>
        <p:blipFill>
          <a:blip r:embed="rId2"/>
          <a:stretch>
            <a:fillRect/>
          </a:stretch>
        </p:blipFill>
        <p:spPr>
          <a:xfrm>
            <a:off x="577850" y="921285"/>
            <a:ext cx="8337550" cy="2870713"/>
          </a:xfrm>
          <a:prstGeom prst="rect">
            <a:avLst/>
          </a:prstGeom>
        </p:spPr>
      </p:pic>
    </p:spTree>
    <p:extLst>
      <p:ext uri="{BB962C8B-B14F-4D97-AF65-F5344CB8AC3E}">
        <p14:creationId xmlns:p14="http://schemas.microsoft.com/office/powerpoint/2010/main" val="32405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5F59-323D-4941-AF78-9A56B486D57D}"/>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id="{81473594-2600-48F4-8AC8-7316E160C3E2}"/>
              </a:ext>
            </a:extLst>
          </p:cNvPr>
          <p:cNvSpPr>
            <a:spLocks noGrp="1"/>
          </p:cNvSpPr>
          <p:nvPr>
            <p:ph idx="1"/>
          </p:nvPr>
        </p:nvSpPr>
        <p:spPr>
          <a:xfrm>
            <a:off x="228600" y="1043047"/>
            <a:ext cx="5287297" cy="2152438"/>
          </a:xfrm>
        </p:spPr>
        <p:txBody>
          <a:bodyPr/>
          <a:lstStyle/>
          <a:p>
            <a:r>
              <a:rPr lang="en-US" sz="1800" dirty="0"/>
              <a:t>Lithium Lens #4 failure</a:t>
            </a:r>
          </a:p>
          <a:p>
            <a:r>
              <a:rPr lang="en-US" sz="1800" dirty="0"/>
              <a:t>RR Feedforward</a:t>
            </a:r>
          </a:p>
          <a:p>
            <a:r>
              <a:rPr lang="en-US" sz="1800" dirty="0"/>
              <a:t>In the background</a:t>
            </a:r>
          </a:p>
          <a:p>
            <a:pPr lvl="1"/>
            <a:r>
              <a:rPr lang="en-US" sz="1600" dirty="0"/>
              <a:t>PRAC35 code update – V003 turn-on.</a:t>
            </a:r>
          </a:p>
          <a:p>
            <a:pPr lvl="1"/>
            <a:r>
              <a:rPr lang="en-US" sz="1600" dirty="0"/>
              <a:t>D:IP303 - Ion pump babysitter</a:t>
            </a:r>
          </a:p>
          <a:p>
            <a:pPr lvl="1"/>
            <a:r>
              <a:rPr lang="en-US" sz="1600" dirty="0"/>
              <a:t>Li Lens external interlocks card adjustment</a:t>
            </a:r>
          </a:p>
          <a:p>
            <a:pPr lvl="1"/>
            <a:endParaRPr lang="en-US" dirty="0"/>
          </a:p>
          <a:p>
            <a:pPr marL="0" indent="0">
              <a:buNone/>
            </a:pPr>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7EE370F2-03BD-4536-8E9F-29DEDF0DE873}"/>
              </a:ext>
            </a:extLst>
          </p:cNvPr>
          <p:cNvSpPr>
            <a:spLocks noGrp="1"/>
          </p:cNvSpPr>
          <p:nvPr>
            <p:ph type="dt" sz="half" idx="10"/>
          </p:nvPr>
        </p:nvSpPr>
        <p:spPr/>
        <p:txBody>
          <a:bodyPr/>
          <a:lstStyle/>
          <a:p>
            <a:pPr>
              <a:defRPr/>
            </a:pPr>
            <a:r>
              <a:rPr lang="en-US" altLang="en-US" dirty="0"/>
              <a:t>4/13/18</a:t>
            </a:r>
          </a:p>
        </p:txBody>
      </p:sp>
      <p:sp>
        <p:nvSpPr>
          <p:cNvPr id="5" name="Footer Placeholder 4">
            <a:extLst>
              <a:ext uri="{FF2B5EF4-FFF2-40B4-BE49-F238E27FC236}">
                <a16:creationId xmlns:a16="http://schemas.microsoft.com/office/drawing/2014/main" id="{14791534-DCD0-4AAD-88D1-C5E7CE1F4552}"/>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16E98D32-A8D6-485B-91F3-5E951E09271D}"/>
              </a:ext>
            </a:extLst>
          </p:cNvPr>
          <p:cNvSpPr>
            <a:spLocks noGrp="1"/>
          </p:cNvSpPr>
          <p:nvPr>
            <p:ph type="sldNum" sz="quarter" idx="12"/>
          </p:nvPr>
        </p:nvSpPr>
        <p:spPr/>
        <p:txBody>
          <a:bodyPr/>
          <a:lstStyle/>
          <a:p>
            <a:pPr>
              <a:defRPr/>
            </a:pPr>
            <a:fld id="{3AF74FF3-8DB7-4100-87D3-F2EE5BDF41D5}" type="slidenum">
              <a:rPr lang="en-US" altLang="en-US" smtClean="0"/>
              <a:pPr>
                <a:defRPr/>
              </a:pPr>
              <a:t>4</a:t>
            </a:fld>
            <a:endParaRPr lang="en-US" altLang="en-US"/>
          </a:p>
        </p:txBody>
      </p:sp>
      <p:pic>
        <p:nvPicPr>
          <p:cNvPr id="11" name="Picture 10">
            <a:extLst>
              <a:ext uri="{FF2B5EF4-FFF2-40B4-BE49-F238E27FC236}">
                <a16:creationId xmlns:a16="http://schemas.microsoft.com/office/drawing/2014/main" id="{ADB720B8-6BD4-41A2-A657-E2C91E612193}"/>
              </a:ext>
            </a:extLst>
          </p:cNvPr>
          <p:cNvPicPr>
            <a:picLocks noChangeAspect="1"/>
          </p:cNvPicPr>
          <p:nvPr/>
        </p:nvPicPr>
        <p:blipFill>
          <a:blip r:embed="rId2"/>
          <a:stretch>
            <a:fillRect/>
          </a:stretch>
        </p:blipFill>
        <p:spPr>
          <a:xfrm>
            <a:off x="532077" y="3087329"/>
            <a:ext cx="4757678" cy="3087330"/>
          </a:xfrm>
          <a:prstGeom prst="rect">
            <a:avLst/>
          </a:prstGeom>
        </p:spPr>
      </p:pic>
      <p:pic>
        <p:nvPicPr>
          <p:cNvPr id="13" name="Picture 12">
            <a:extLst>
              <a:ext uri="{FF2B5EF4-FFF2-40B4-BE49-F238E27FC236}">
                <a16:creationId xmlns:a16="http://schemas.microsoft.com/office/drawing/2014/main" id="{A8AF37B9-0144-43EE-8849-D898CD5ADDD0}"/>
              </a:ext>
            </a:extLst>
          </p:cNvPr>
          <p:cNvPicPr>
            <a:picLocks noChangeAspect="1"/>
          </p:cNvPicPr>
          <p:nvPr/>
        </p:nvPicPr>
        <p:blipFill>
          <a:blip r:embed="rId3"/>
          <a:stretch>
            <a:fillRect/>
          </a:stretch>
        </p:blipFill>
        <p:spPr>
          <a:xfrm>
            <a:off x="5761703" y="3846256"/>
            <a:ext cx="3104536" cy="2328402"/>
          </a:xfrm>
          <a:prstGeom prst="rect">
            <a:avLst/>
          </a:prstGeom>
        </p:spPr>
      </p:pic>
      <p:pic>
        <p:nvPicPr>
          <p:cNvPr id="14" name="Picture 13">
            <a:extLst>
              <a:ext uri="{FF2B5EF4-FFF2-40B4-BE49-F238E27FC236}">
                <a16:creationId xmlns:a16="http://schemas.microsoft.com/office/drawing/2014/main" id="{BA255398-29CC-4577-90C4-2567F020FC2F}"/>
              </a:ext>
            </a:extLst>
          </p:cNvPr>
          <p:cNvPicPr>
            <a:picLocks noChangeAspect="1"/>
          </p:cNvPicPr>
          <p:nvPr/>
        </p:nvPicPr>
        <p:blipFill>
          <a:blip r:embed="rId4"/>
          <a:stretch>
            <a:fillRect/>
          </a:stretch>
        </p:blipFill>
        <p:spPr>
          <a:xfrm>
            <a:off x="5761703" y="1043046"/>
            <a:ext cx="3104536" cy="2577620"/>
          </a:xfrm>
          <a:prstGeom prst="rect">
            <a:avLst/>
          </a:prstGeom>
        </p:spPr>
      </p:pic>
    </p:spTree>
    <p:extLst>
      <p:ext uri="{BB962C8B-B14F-4D97-AF65-F5344CB8AC3E}">
        <p14:creationId xmlns:p14="http://schemas.microsoft.com/office/powerpoint/2010/main" val="296647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9173-C39A-49C6-AB66-711E56E4CF23}"/>
              </a:ext>
            </a:extLst>
          </p:cNvPr>
          <p:cNvSpPr>
            <a:spLocks noGrp="1"/>
          </p:cNvSpPr>
          <p:nvPr>
            <p:ph type="title"/>
          </p:nvPr>
        </p:nvSpPr>
        <p:spPr/>
        <p:txBody>
          <a:bodyPr/>
          <a:lstStyle/>
          <a:p>
            <a:r>
              <a:rPr lang="en-US" dirty="0"/>
              <a:t>Lithium Lens 10mm-4</a:t>
            </a:r>
          </a:p>
        </p:txBody>
      </p:sp>
      <p:sp>
        <p:nvSpPr>
          <p:cNvPr id="3" name="Content Placeholder 2">
            <a:extLst>
              <a:ext uri="{FF2B5EF4-FFF2-40B4-BE49-F238E27FC236}">
                <a16:creationId xmlns:a16="http://schemas.microsoft.com/office/drawing/2014/main" id="{FFAF5E4E-47D7-451B-B2BB-2EE357B9BAC6}"/>
              </a:ext>
            </a:extLst>
          </p:cNvPr>
          <p:cNvSpPr>
            <a:spLocks noGrp="1"/>
          </p:cNvSpPr>
          <p:nvPr>
            <p:ph idx="1"/>
          </p:nvPr>
        </p:nvSpPr>
        <p:spPr>
          <a:xfrm>
            <a:off x="228600" y="3864901"/>
            <a:ext cx="8492614" cy="4987867"/>
          </a:xfrm>
        </p:spPr>
        <p:txBody>
          <a:bodyPr/>
          <a:lstStyle/>
          <a:p>
            <a:r>
              <a:rPr lang="en-US" sz="1800" dirty="0"/>
              <a:t>10mm-4 was used for both collider and g-2 operations</a:t>
            </a:r>
          </a:p>
          <a:p>
            <a:pPr lvl="1"/>
            <a:r>
              <a:rPr lang="en-US" sz="1600" dirty="0"/>
              <a:t>Installed 8/22/10</a:t>
            </a:r>
          </a:p>
          <a:p>
            <a:pPr lvl="1"/>
            <a:r>
              <a:rPr lang="en-US" sz="1600" dirty="0"/>
              <a:t>It did 11.5M pulses for collider and 29M for g-2 commission and 2 weeks of running at 11.4hz.  </a:t>
            </a:r>
          </a:p>
          <a:p>
            <a:pPr lvl="1"/>
            <a:r>
              <a:rPr lang="en-US" sz="1600" dirty="0"/>
              <a:t>The lens did show evidence of target sputtering (Inconel deposited on upstream face of lens) from when Target #17 Be cover failed in May of 2011.   </a:t>
            </a:r>
          </a:p>
          <a:p>
            <a:pPr lvl="1"/>
            <a:r>
              <a:rPr lang="en-US" sz="1600" dirty="0"/>
              <a:t>The lens face looks similar to photos that were taken during the target change out. in 2011.</a:t>
            </a:r>
          </a:p>
        </p:txBody>
      </p:sp>
      <p:sp>
        <p:nvSpPr>
          <p:cNvPr id="4" name="Date Placeholder 3">
            <a:extLst>
              <a:ext uri="{FF2B5EF4-FFF2-40B4-BE49-F238E27FC236}">
                <a16:creationId xmlns:a16="http://schemas.microsoft.com/office/drawing/2014/main" id="{F7773BC5-EEAB-49C3-A5FA-6F361FFC9369}"/>
              </a:ext>
            </a:extLst>
          </p:cNvPr>
          <p:cNvSpPr>
            <a:spLocks noGrp="1"/>
          </p:cNvSpPr>
          <p:nvPr>
            <p:ph type="dt" sz="half" idx="10"/>
          </p:nvPr>
        </p:nvSpPr>
        <p:spPr/>
        <p:txBody>
          <a:bodyPr/>
          <a:lstStyle/>
          <a:p>
            <a:pPr>
              <a:defRPr/>
            </a:pPr>
            <a:r>
              <a:rPr lang="en-US" altLang="en-US"/>
              <a:t>4/13/18</a:t>
            </a:r>
            <a:endParaRPr lang="en-US" altLang="en-US" dirty="0"/>
          </a:p>
        </p:txBody>
      </p:sp>
      <p:sp>
        <p:nvSpPr>
          <p:cNvPr id="5" name="Footer Placeholder 4">
            <a:extLst>
              <a:ext uri="{FF2B5EF4-FFF2-40B4-BE49-F238E27FC236}">
                <a16:creationId xmlns:a16="http://schemas.microsoft.com/office/drawing/2014/main" id="{9ABF7C6C-7EE9-44AD-9225-3585C111DE88}"/>
              </a:ext>
            </a:extLst>
          </p:cNvPr>
          <p:cNvSpPr>
            <a:spLocks noGrp="1"/>
          </p:cNvSpPr>
          <p:nvPr>
            <p:ph type="ftr" sz="quarter" idx="11"/>
          </p:nvPr>
        </p:nvSpPr>
        <p:spPr/>
        <p:txBody>
          <a:bodyPr/>
          <a:lstStyle/>
          <a:p>
            <a:pPr>
              <a:defRPr/>
            </a:pPr>
            <a:r>
              <a:rPr lang="en-US"/>
              <a:t>Brian Drendel | Muon Campus Status</a:t>
            </a:r>
            <a:endParaRPr lang="en-US" b="1" dirty="0"/>
          </a:p>
        </p:txBody>
      </p:sp>
      <p:sp>
        <p:nvSpPr>
          <p:cNvPr id="6" name="Slide Number Placeholder 5">
            <a:extLst>
              <a:ext uri="{FF2B5EF4-FFF2-40B4-BE49-F238E27FC236}">
                <a16:creationId xmlns:a16="http://schemas.microsoft.com/office/drawing/2014/main" id="{AD835B14-8179-40DC-A44B-7299F0D79A09}"/>
              </a:ext>
            </a:extLst>
          </p:cNvPr>
          <p:cNvSpPr>
            <a:spLocks noGrp="1"/>
          </p:cNvSpPr>
          <p:nvPr>
            <p:ph type="sldNum" sz="quarter" idx="12"/>
          </p:nvPr>
        </p:nvSpPr>
        <p:spPr/>
        <p:txBody>
          <a:bodyPr/>
          <a:lstStyle/>
          <a:p>
            <a:pPr>
              <a:defRPr/>
            </a:pPr>
            <a:fld id="{3AF74FF3-8DB7-4100-87D3-F2EE5BDF41D5}" type="slidenum">
              <a:rPr lang="en-US" altLang="en-US" smtClean="0"/>
              <a:pPr>
                <a:defRPr/>
              </a:pPr>
              <a:t>5</a:t>
            </a:fld>
            <a:endParaRPr lang="en-US" altLang="en-US"/>
          </a:p>
        </p:txBody>
      </p:sp>
      <p:pic>
        <p:nvPicPr>
          <p:cNvPr id="12" name="Picture 11">
            <a:extLst>
              <a:ext uri="{FF2B5EF4-FFF2-40B4-BE49-F238E27FC236}">
                <a16:creationId xmlns:a16="http://schemas.microsoft.com/office/drawing/2014/main" id="{443BCDC8-13B0-4733-AC82-FD61BD423379}"/>
              </a:ext>
            </a:extLst>
          </p:cNvPr>
          <p:cNvPicPr>
            <a:picLocks noChangeAspect="1"/>
          </p:cNvPicPr>
          <p:nvPr/>
        </p:nvPicPr>
        <p:blipFill>
          <a:blip r:embed="rId2"/>
          <a:stretch>
            <a:fillRect/>
          </a:stretch>
        </p:blipFill>
        <p:spPr>
          <a:xfrm>
            <a:off x="328827" y="926178"/>
            <a:ext cx="2528418" cy="2551471"/>
          </a:xfrm>
          <a:prstGeom prst="rect">
            <a:avLst/>
          </a:prstGeom>
        </p:spPr>
      </p:pic>
      <p:pic>
        <p:nvPicPr>
          <p:cNvPr id="13" name="Picture 12">
            <a:extLst>
              <a:ext uri="{FF2B5EF4-FFF2-40B4-BE49-F238E27FC236}">
                <a16:creationId xmlns:a16="http://schemas.microsoft.com/office/drawing/2014/main" id="{89231731-831C-416A-932E-3B6B0211CC93}"/>
              </a:ext>
            </a:extLst>
          </p:cNvPr>
          <p:cNvPicPr>
            <a:picLocks noChangeAspect="1"/>
          </p:cNvPicPr>
          <p:nvPr/>
        </p:nvPicPr>
        <p:blipFill>
          <a:blip r:embed="rId3"/>
          <a:stretch>
            <a:fillRect/>
          </a:stretch>
        </p:blipFill>
        <p:spPr>
          <a:xfrm>
            <a:off x="2960161" y="879833"/>
            <a:ext cx="3236593" cy="2597816"/>
          </a:xfrm>
          <a:prstGeom prst="rect">
            <a:avLst/>
          </a:prstGeom>
        </p:spPr>
      </p:pic>
      <p:pic>
        <p:nvPicPr>
          <p:cNvPr id="14" name="Picture 13">
            <a:extLst>
              <a:ext uri="{FF2B5EF4-FFF2-40B4-BE49-F238E27FC236}">
                <a16:creationId xmlns:a16="http://schemas.microsoft.com/office/drawing/2014/main" id="{07182F7E-C046-49B0-BF40-D87AA2374800}"/>
              </a:ext>
            </a:extLst>
          </p:cNvPr>
          <p:cNvPicPr>
            <a:picLocks noChangeAspect="1"/>
          </p:cNvPicPr>
          <p:nvPr/>
        </p:nvPicPr>
        <p:blipFill>
          <a:blip r:embed="rId4"/>
          <a:stretch>
            <a:fillRect/>
          </a:stretch>
        </p:blipFill>
        <p:spPr>
          <a:xfrm>
            <a:off x="5674022" y="926178"/>
            <a:ext cx="2352716" cy="1295117"/>
          </a:xfrm>
          <a:prstGeom prst="rect">
            <a:avLst/>
          </a:prstGeom>
        </p:spPr>
      </p:pic>
      <p:pic>
        <p:nvPicPr>
          <p:cNvPr id="16" name="Picture 15">
            <a:extLst>
              <a:ext uri="{FF2B5EF4-FFF2-40B4-BE49-F238E27FC236}">
                <a16:creationId xmlns:a16="http://schemas.microsoft.com/office/drawing/2014/main" id="{52910A1F-7914-4BB4-879C-47666BFF6F98}"/>
              </a:ext>
            </a:extLst>
          </p:cNvPr>
          <p:cNvPicPr>
            <a:picLocks noChangeAspect="1"/>
          </p:cNvPicPr>
          <p:nvPr/>
        </p:nvPicPr>
        <p:blipFill>
          <a:blip r:embed="rId5"/>
          <a:stretch>
            <a:fillRect/>
          </a:stretch>
        </p:blipFill>
        <p:spPr>
          <a:xfrm>
            <a:off x="5750518" y="2318302"/>
            <a:ext cx="3400959" cy="1205692"/>
          </a:xfrm>
          <a:prstGeom prst="rect">
            <a:avLst/>
          </a:prstGeom>
        </p:spPr>
      </p:pic>
    </p:spTree>
    <p:extLst>
      <p:ext uri="{BB962C8B-B14F-4D97-AF65-F5344CB8AC3E}">
        <p14:creationId xmlns:p14="http://schemas.microsoft.com/office/powerpoint/2010/main" val="75943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18FD-555C-4FE2-8D32-5E85808AB4E7}"/>
              </a:ext>
            </a:extLst>
          </p:cNvPr>
          <p:cNvSpPr>
            <a:spLocks noGrp="1"/>
          </p:cNvSpPr>
          <p:nvPr>
            <p:ph type="title"/>
          </p:nvPr>
        </p:nvSpPr>
        <p:spPr/>
        <p:txBody>
          <a:bodyPr/>
          <a:lstStyle/>
          <a:p>
            <a:r>
              <a:rPr lang="en-US" dirty="0"/>
              <a:t>Lithium Lens Changeout</a:t>
            </a:r>
          </a:p>
        </p:txBody>
      </p:sp>
      <p:sp>
        <p:nvSpPr>
          <p:cNvPr id="3" name="Content Placeholder 2">
            <a:extLst>
              <a:ext uri="{FF2B5EF4-FFF2-40B4-BE49-F238E27FC236}">
                <a16:creationId xmlns:a16="http://schemas.microsoft.com/office/drawing/2014/main" id="{83BC2C3A-251F-4F25-ADA3-8E8F2F1B3F3E}"/>
              </a:ext>
            </a:extLst>
          </p:cNvPr>
          <p:cNvSpPr>
            <a:spLocks noGrp="1"/>
          </p:cNvSpPr>
          <p:nvPr>
            <p:ph idx="1"/>
          </p:nvPr>
        </p:nvSpPr>
        <p:spPr>
          <a:xfrm>
            <a:off x="228600" y="1043047"/>
            <a:ext cx="8672513" cy="1326528"/>
          </a:xfrm>
        </p:spPr>
        <p:txBody>
          <a:bodyPr/>
          <a:lstStyle/>
          <a:p>
            <a:r>
              <a:rPr lang="en-US" dirty="0"/>
              <a:t>10mm-10 was the chosen replacement </a:t>
            </a:r>
          </a:p>
          <a:p>
            <a:pPr lvl="1"/>
            <a:r>
              <a:rPr lang="en-US" dirty="0"/>
              <a:t>Modern diffusion bonded lens with a internally cooled transformer with ceramic coated insulators.  </a:t>
            </a:r>
          </a:p>
          <a:p>
            <a:pPr lvl="1"/>
            <a:r>
              <a:rPr lang="en-US" dirty="0"/>
              <a:t>The lens was conditioned in 2012 and tested to 80M pulses at an average pulse rate of 12Hz as proof of principle for g-2 operation</a:t>
            </a:r>
          </a:p>
        </p:txBody>
      </p:sp>
      <p:sp>
        <p:nvSpPr>
          <p:cNvPr id="4" name="Date Placeholder 3">
            <a:extLst>
              <a:ext uri="{FF2B5EF4-FFF2-40B4-BE49-F238E27FC236}">
                <a16:creationId xmlns:a16="http://schemas.microsoft.com/office/drawing/2014/main" id="{3EB2612B-B0AD-42FE-8852-E71045F02539}"/>
              </a:ext>
            </a:extLst>
          </p:cNvPr>
          <p:cNvSpPr>
            <a:spLocks noGrp="1"/>
          </p:cNvSpPr>
          <p:nvPr>
            <p:ph type="dt" sz="half" idx="10"/>
          </p:nvPr>
        </p:nvSpPr>
        <p:spPr/>
        <p:txBody>
          <a:bodyPr/>
          <a:lstStyle/>
          <a:p>
            <a:pPr>
              <a:defRPr/>
            </a:pPr>
            <a:r>
              <a:rPr lang="en-US" altLang="en-US"/>
              <a:t>4/13/18</a:t>
            </a:r>
            <a:endParaRPr lang="en-US" altLang="en-US" dirty="0"/>
          </a:p>
        </p:txBody>
      </p:sp>
      <p:sp>
        <p:nvSpPr>
          <p:cNvPr id="5" name="Footer Placeholder 4">
            <a:extLst>
              <a:ext uri="{FF2B5EF4-FFF2-40B4-BE49-F238E27FC236}">
                <a16:creationId xmlns:a16="http://schemas.microsoft.com/office/drawing/2014/main" id="{E1085ACF-A191-4495-AE6E-C0C010B72C75}"/>
              </a:ext>
            </a:extLst>
          </p:cNvPr>
          <p:cNvSpPr>
            <a:spLocks noGrp="1"/>
          </p:cNvSpPr>
          <p:nvPr>
            <p:ph type="ftr" sz="quarter" idx="11"/>
          </p:nvPr>
        </p:nvSpPr>
        <p:spPr/>
        <p:txBody>
          <a:bodyPr/>
          <a:lstStyle/>
          <a:p>
            <a:pPr>
              <a:defRPr/>
            </a:pPr>
            <a:r>
              <a:rPr lang="en-US"/>
              <a:t>Brian Drendel | Muon Campus Status</a:t>
            </a:r>
            <a:endParaRPr lang="en-US" b="1" dirty="0"/>
          </a:p>
        </p:txBody>
      </p:sp>
      <p:sp>
        <p:nvSpPr>
          <p:cNvPr id="6" name="Slide Number Placeholder 5">
            <a:extLst>
              <a:ext uri="{FF2B5EF4-FFF2-40B4-BE49-F238E27FC236}">
                <a16:creationId xmlns:a16="http://schemas.microsoft.com/office/drawing/2014/main" id="{55192035-FFE1-4E46-A015-AFEFC9DE92C8}"/>
              </a:ext>
            </a:extLst>
          </p:cNvPr>
          <p:cNvSpPr>
            <a:spLocks noGrp="1"/>
          </p:cNvSpPr>
          <p:nvPr>
            <p:ph type="sldNum" sz="quarter" idx="12"/>
          </p:nvPr>
        </p:nvSpPr>
        <p:spPr/>
        <p:txBody>
          <a:bodyPr/>
          <a:lstStyle/>
          <a:p>
            <a:pPr>
              <a:defRPr/>
            </a:pPr>
            <a:fld id="{3AF74FF3-8DB7-4100-87D3-F2EE5BDF41D5}"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A1603083-CEE8-488E-8E6D-73B898A730A4}"/>
              </a:ext>
            </a:extLst>
          </p:cNvPr>
          <p:cNvPicPr>
            <a:picLocks noChangeAspect="1"/>
          </p:cNvPicPr>
          <p:nvPr/>
        </p:nvPicPr>
        <p:blipFill>
          <a:blip r:embed="rId2"/>
          <a:stretch>
            <a:fillRect/>
          </a:stretch>
        </p:blipFill>
        <p:spPr>
          <a:xfrm>
            <a:off x="2782529" y="3362632"/>
            <a:ext cx="3283974" cy="2462981"/>
          </a:xfrm>
          <a:prstGeom prst="rect">
            <a:avLst/>
          </a:prstGeom>
        </p:spPr>
      </p:pic>
    </p:spTree>
    <p:extLst>
      <p:ext uri="{BB962C8B-B14F-4D97-AF65-F5344CB8AC3E}">
        <p14:creationId xmlns:p14="http://schemas.microsoft.com/office/powerpoint/2010/main" val="238822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7EE7-A178-47F2-B3E2-FBC8CCF7D054}"/>
              </a:ext>
            </a:extLst>
          </p:cNvPr>
          <p:cNvSpPr>
            <a:spLocks noGrp="1"/>
          </p:cNvSpPr>
          <p:nvPr>
            <p:ph type="title"/>
          </p:nvPr>
        </p:nvSpPr>
        <p:spPr/>
        <p:txBody>
          <a:bodyPr/>
          <a:lstStyle/>
          <a:p>
            <a:r>
              <a:rPr lang="en-US" dirty="0"/>
              <a:t>Lens Changeout</a:t>
            </a:r>
          </a:p>
        </p:txBody>
      </p:sp>
      <p:sp>
        <p:nvSpPr>
          <p:cNvPr id="3" name="Content Placeholder 2">
            <a:extLst>
              <a:ext uri="{FF2B5EF4-FFF2-40B4-BE49-F238E27FC236}">
                <a16:creationId xmlns:a16="http://schemas.microsoft.com/office/drawing/2014/main" id="{3E430A12-C06F-449D-95F4-03BEF910163D}"/>
              </a:ext>
            </a:extLst>
          </p:cNvPr>
          <p:cNvSpPr>
            <a:spLocks noGrp="1"/>
          </p:cNvSpPr>
          <p:nvPr>
            <p:ph idx="1"/>
          </p:nvPr>
        </p:nvSpPr>
        <p:spPr/>
        <p:txBody>
          <a:bodyPr/>
          <a:lstStyle/>
          <a:p>
            <a:pPr marL="0" indent="0" algn="ctr">
              <a:buNone/>
            </a:pPr>
            <a:r>
              <a:rPr lang="en-US" dirty="0"/>
              <a:t>Photo Album:  </a:t>
            </a:r>
            <a:r>
              <a:rPr lang="en-US" dirty="0">
                <a:hlinkClick r:id="rId2"/>
              </a:rPr>
              <a:t>https://goo.gl/RS7YuS</a:t>
            </a:r>
            <a:endParaRPr lang="en-US" dirty="0"/>
          </a:p>
          <a:p>
            <a:pPr marL="0" indent="0" algn="ctr">
              <a:buNone/>
            </a:pPr>
            <a:r>
              <a:rPr lang="en-US" dirty="0"/>
              <a:t>Lens Changeout Web: </a:t>
            </a:r>
            <a:r>
              <a:rPr lang="en-US" dirty="0">
                <a:hlinkClick r:id="rId3"/>
              </a:rPr>
              <a:t>https://goo.gl/9Tk2sL</a:t>
            </a:r>
            <a:endParaRPr lang="en-US" dirty="0"/>
          </a:p>
          <a:p>
            <a:r>
              <a:rPr lang="en-US" dirty="0"/>
              <a:t>Target Change Quick Facts</a:t>
            </a:r>
          </a:p>
          <a:p>
            <a:pPr lvl="1"/>
            <a:r>
              <a:rPr lang="en-US" sz="1800" dirty="0"/>
              <a:t>First Lens change since 2010.</a:t>
            </a:r>
          </a:p>
          <a:p>
            <a:pPr lvl="1"/>
            <a:r>
              <a:rPr lang="en-US" sz="1800" dirty="0"/>
              <a:t>Started changeout on Monday due to personnel availability.</a:t>
            </a:r>
          </a:p>
          <a:p>
            <a:pPr lvl="1"/>
            <a:r>
              <a:rPr lang="en-US" sz="1800" dirty="0"/>
              <a:t>A coffin for the lens had to be found at TSP and transported.</a:t>
            </a:r>
          </a:p>
          <a:p>
            <a:pPr lvl="1"/>
            <a:r>
              <a:rPr lang="en-US" sz="1800" dirty="0"/>
              <a:t>The coffin base plate that hold the lens in the coffin preventing the lens from tipping in the coffin did not fit.</a:t>
            </a:r>
          </a:p>
          <a:p>
            <a:pPr lvl="1"/>
            <a:r>
              <a:rPr lang="en-US" sz="1800" dirty="0"/>
              <a:t>Removing the old lens was difficult because the locating pins were very rusted. Required 2 people to pry off lens from module.</a:t>
            </a:r>
          </a:p>
          <a:p>
            <a:pPr lvl="1"/>
            <a:r>
              <a:rPr lang="en-US" sz="1800" dirty="0"/>
              <a:t>Steps were added to view the upstream target and collimator with a remote camera to ensure devices had no problems.</a:t>
            </a:r>
          </a:p>
          <a:p>
            <a:pPr lvl="1"/>
            <a:r>
              <a:rPr lang="en-US" sz="1800" dirty="0"/>
              <a:t>The LCW was drained and scrubbed over night but a 3rd DI cartridge was installed just after pulse testing.  Added 30min to scrub.</a:t>
            </a:r>
          </a:p>
          <a:p>
            <a:pPr lvl="1"/>
            <a:endParaRPr lang="en-US" dirty="0"/>
          </a:p>
        </p:txBody>
      </p:sp>
      <p:sp>
        <p:nvSpPr>
          <p:cNvPr id="4" name="Date Placeholder 3">
            <a:extLst>
              <a:ext uri="{FF2B5EF4-FFF2-40B4-BE49-F238E27FC236}">
                <a16:creationId xmlns:a16="http://schemas.microsoft.com/office/drawing/2014/main" id="{007EE678-B308-45C7-BCAB-70E078E0782D}"/>
              </a:ext>
            </a:extLst>
          </p:cNvPr>
          <p:cNvSpPr>
            <a:spLocks noGrp="1"/>
          </p:cNvSpPr>
          <p:nvPr>
            <p:ph type="dt" sz="half" idx="10"/>
          </p:nvPr>
        </p:nvSpPr>
        <p:spPr/>
        <p:txBody>
          <a:bodyPr/>
          <a:lstStyle/>
          <a:p>
            <a:pPr>
              <a:defRPr/>
            </a:pPr>
            <a:r>
              <a:rPr lang="en-US" altLang="en-US"/>
              <a:t>4/13/18</a:t>
            </a:r>
            <a:endParaRPr lang="en-US" altLang="en-US" dirty="0"/>
          </a:p>
        </p:txBody>
      </p:sp>
      <p:sp>
        <p:nvSpPr>
          <p:cNvPr id="5" name="Footer Placeholder 4">
            <a:extLst>
              <a:ext uri="{FF2B5EF4-FFF2-40B4-BE49-F238E27FC236}">
                <a16:creationId xmlns:a16="http://schemas.microsoft.com/office/drawing/2014/main" id="{E49E906C-247F-43E6-B427-94A3D2294435}"/>
              </a:ext>
            </a:extLst>
          </p:cNvPr>
          <p:cNvSpPr>
            <a:spLocks noGrp="1"/>
          </p:cNvSpPr>
          <p:nvPr>
            <p:ph type="ftr" sz="quarter" idx="11"/>
          </p:nvPr>
        </p:nvSpPr>
        <p:spPr/>
        <p:txBody>
          <a:bodyPr/>
          <a:lstStyle/>
          <a:p>
            <a:pPr>
              <a:defRPr/>
            </a:pPr>
            <a:r>
              <a:rPr lang="en-US"/>
              <a:t>Brian Drendel | Muon Campus Status</a:t>
            </a:r>
            <a:endParaRPr lang="en-US" b="1" dirty="0"/>
          </a:p>
        </p:txBody>
      </p:sp>
      <p:sp>
        <p:nvSpPr>
          <p:cNvPr id="6" name="Slide Number Placeholder 5">
            <a:extLst>
              <a:ext uri="{FF2B5EF4-FFF2-40B4-BE49-F238E27FC236}">
                <a16:creationId xmlns:a16="http://schemas.microsoft.com/office/drawing/2014/main" id="{932D0365-3DF2-46AB-9AE1-ADE78C3BA0A8}"/>
              </a:ext>
            </a:extLst>
          </p:cNvPr>
          <p:cNvSpPr>
            <a:spLocks noGrp="1"/>
          </p:cNvSpPr>
          <p:nvPr>
            <p:ph type="sldNum" sz="quarter" idx="12"/>
          </p:nvPr>
        </p:nvSpPr>
        <p:spPr/>
        <p:txBody>
          <a:bodyPr/>
          <a:lstStyle/>
          <a:p>
            <a:pPr>
              <a:defRPr/>
            </a:pPr>
            <a:fld id="{3AF74FF3-8DB7-4100-87D3-F2EE5BDF41D5}" type="slidenum">
              <a:rPr lang="en-US" altLang="en-US" smtClean="0"/>
              <a:pPr>
                <a:defRPr/>
              </a:pPr>
              <a:t>7</a:t>
            </a:fld>
            <a:endParaRPr lang="en-US" altLang="en-US"/>
          </a:p>
        </p:txBody>
      </p:sp>
    </p:spTree>
    <p:extLst>
      <p:ext uri="{BB962C8B-B14F-4D97-AF65-F5344CB8AC3E}">
        <p14:creationId xmlns:p14="http://schemas.microsoft.com/office/powerpoint/2010/main" val="95728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A24E-DCE0-440E-AA7E-CD4033F1D7E6}"/>
              </a:ext>
            </a:extLst>
          </p:cNvPr>
          <p:cNvSpPr>
            <a:spLocks noGrp="1"/>
          </p:cNvSpPr>
          <p:nvPr>
            <p:ph type="title"/>
          </p:nvPr>
        </p:nvSpPr>
        <p:spPr/>
        <p:txBody>
          <a:bodyPr/>
          <a:lstStyle/>
          <a:p>
            <a:r>
              <a:rPr lang="en-US" dirty="0"/>
              <a:t>Work Requests</a:t>
            </a:r>
          </a:p>
        </p:txBody>
      </p:sp>
      <p:sp>
        <p:nvSpPr>
          <p:cNvPr id="4" name="Date Placeholder 3">
            <a:extLst>
              <a:ext uri="{FF2B5EF4-FFF2-40B4-BE49-F238E27FC236}">
                <a16:creationId xmlns:a16="http://schemas.microsoft.com/office/drawing/2014/main" id="{BBFB53AC-2826-4580-88AE-357BCDAF3064}"/>
              </a:ext>
            </a:extLst>
          </p:cNvPr>
          <p:cNvSpPr>
            <a:spLocks noGrp="1"/>
          </p:cNvSpPr>
          <p:nvPr>
            <p:ph type="dt" sz="half" idx="10"/>
          </p:nvPr>
        </p:nvSpPr>
        <p:spPr/>
        <p:txBody>
          <a:bodyPr/>
          <a:lstStyle/>
          <a:p>
            <a:pPr>
              <a:defRPr/>
            </a:pPr>
            <a:r>
              <a:rPr lang="en-US" altLang="en-US" dirty="0"/>
              <a:t>4/13/18</a:t>
            </a:r>
          </a:p>
        </p:txBody>
      </p:sp>
      <p:sp>
        <p:nvSpPr>
          <p:cNvPr id="5" name="Footer Placeholder 4">
            <a:extLst>
              <a:ext uri="{FF2B5EF4-FFF2-40B4-BE49-F238E27FC236}">
                <a16:creationId xmlns:a16="http://schemas.microsoft.com/office/drawing/2014/main" id="{907BF1D6-28AD-4112-91D7-1F37414ED58E}"/>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737853DA-2A04-4F32-8B5E-58A046507F23}"/>
              </a:ext>
            </a:extLst>
          </p:cNvPr>
          <p:cNvSpPr>
            <a:spLocks noGrp="1"/>
          </p:cNvSpPr>
          <p:nvPr>
            <p:ph type="sldNum" sz="quarter" idx="12"/>
          </p:nvPr>
        </p:nvSpPr>
        <p:spPr/>
        <p:txBody>
          <a:bodyPr/>
          <a:lstStyle/>
          <a:p>
            <a:pPr>
              <a:defRPr/>
            </a:pPr>
            <a:fld id="{3AF74FF3-8DB7-4100-87D3-F2EE5BDF41D5}" type="slidenum">
              <a:rPr lang="en-US" altLang="en-US" smtClean="0"/>
              <a:pPr>
                <a:defRPr/>
              </a:pPr>
              <a:t>8</a:t>
            </a:fld>
            <a:endParaRPr lang="en-US" altLang="en-US"/>
          </a:p>
        </p:txBody>
      </p:sp>
      <p:sp>
        <p:nvSpPr>
          <p:cNvPr id="9" name="Rectangle 3">
            <a:extLst>
              <a:ext uri="{FF2B5EF4-FFF2-40B4-BE49-F238E27FC236}">
                <a16:creationId xmlns:a16="http://schemas.microsoft.com/office/drawing/2014/main" id="{466D2A8F-DE93-423D-9BE4-C287B5B135B4}"/>
              </a:ext>
            </a:extLst>
          </p:cNvPr>
          <p:cNvSpPr>
            <a:spLocks noGrp="1" noChangeArrowheads="1"/>
          </p:cNvSpPr>
          <p:nvPr>
            <p:ph idx="1"/>
          </p:nvPr>
        </p:nvSpPr>
        <p:spPr bwMode="auto">
          <a:xfrm>
            <a:off x="68826" y="902294"/>
            <a:ext cx="8832287" cy="395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r>
              <a:rPr lang="en-US" b="1" dirty="0"/>
              <a:t>Chipmunk Swaps</a:t>
            </a:r>
            <a:r>
              <a:rPr lang="en-US" dirty="0"/>
              <a:t>:</a:t>
            </a:r>
          </a:p>
          <a:p>
            <a:pPr lvl="2"/>
            <a:r>
              <a:rPr lang="en-US" dirty="0"/>
              <a:t>MC1 Hall above quad - needs scissors lift  (White).  </a:t>
            </a:r>
          </a:p>
          <a:p>
            <a:pPr lvl="1"/>
            <a:r>
              <a:rPr lang="en-US" dirty="0"/>
              <a:t>Work on </a:t>
            </a:r>
            <a:r>
              <a:rPr lang="en-US" b="1" dirty="0"/>
              <a:t>D:Q404 </a:t>
            </a:r>
            <a:r>
              <a:rPr lang="en-US" dirty="0"/>
              <a:t>- 30 minutes no beam to experiment (Bernie)</a:t>
            </a:r>
          </a:p>
          <a:p>
            <a:pPr lvl="1"/>
            <a:r>
              <a:rPr lang="en-US" dirty="0"/>
              <a:t>Opportunistic Access</a:t>
            </a:r>
          </a:p>
          <a:p>
            <a:pPr lvl="2"/>
            <a:r>
              <a:rPr lang="en-US" dirty="0"/>
              <a:t>Delivery Ring Access to inspect </a:t>
            </a:r>
            <a:r>
              <a:rPr lang="en-US" dirty="0" err="1"/>
              <a:t>vac</a:t>
            </a:r>
            <a:r>
              <a:rPr lang="en-US" dirty="0"/>
              <a:t> seal on </a:t>
            </a:r>
            <a:r>
              <a:rPr lang="en-US" b="1" dirty="0"/>
              <a:t>IP303</a:t>
            </a:r>
            <a:r>
              <a:rPr lang="en-US" dirty="0"/>
              <a:t> (</a:t>
            </a:r>
            <a:r>
              <a:rPr lang="en-US" dirty="0" err="1"/>
              <a:t>Vrbos</a:t>
            </a:r>
            <a:r>
              <a:rPr lang="en-US" dirty="0"/>
              <a:t>)  - may not be as urgent now that ion pump baby sitter has seemed to stabilize vacuum.</a:t>
            </a:r>
          </a:p>
          <a:p>
            <a:pPr lvl="2"/>
            <a:r>
              <a:rPr lang="en-US" dirty="0"/>
              <a:t>Check </a:t>
            </a:r>
            <a:r>
              <a:rPr lang="en-US" b="1" dirty="0"/>
              <a:t>PWC014</a:t>
            </a:r>
            <a:r>
              <a:rPr lang="en-US" dirty="0"/>
              <a:t> signal connectors - Extraction enclosure (</a:t>
            </a:r>
            <a:r>
              <a:rPr lang="en-US" dirty="0" err="1"/>
              <a:t>Drendel</a:t>
            </a:r>
            <a:r>
              <a:rPr lang="en-US" dirty="0"/>
              <a:t>)</a:t>
            </a:r>
          </a:p>
          <a:p>
            <a:pPr lvl="2"/>
            <a:r>
              <a:rPr lang="en-US" dirty="0"/>
              <a:t>Mid-transport beamline inspection (Muon Dept.) - only if going in for other reasons.</a:t>
            </a:r>
          </a:p>
        </p:txBody>
      </p:sp>
    </p:spTree>
    <p:extLst>
      <p:ext uri="{BB962C8B-B14F-4D97-AF65-F5344CB8AC3E}">
        <p14:creationId xmlns:p14="http://schemas.microsoft.com/office/powerpoint/2010/main" val="102508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A24E-DCE0-440E-AA7E-CD4033F1D7E6}"/>
              </a:ext>
            </a:extLst>
          </p:cNvPr>
          <p:cNvSpPr>
            <a:spLocks noGrp="1"/>
          </p:cNvSpPr>
          <p:nvPr>
            <p:ph type="title"/>
          </p:nvPr>
        </p:nvSpPr>
        <p:spPr/>
        <p:txBody>
          <a:bodyPr/>
          <a:lstStyle/>
          <a:p>
            <a:r>
              <a:rPr lang="en-US" dirty="0"/>
              <a:t>Upcoming Studies</a:t>
            </a:r>
          </a:p>
        </p:txBody>
      </p:sp>
      <p:sp>
        <p:nvSpPr>
          <p:cNvPr id="4" name="Date Placeholder 3">
            <a:extLst>
              <a:ext uri="{FF2B5EF4-FFF2-40B4-BE49-F238E27FC236}">
                <a16:creationId xmlns:a16="http://schemas.microsoft.com/office/drawing/2014/main" id="{BBFB53AC-2826-4580-88AE-357BCDAF3064}"/>
              </a:ext>
            </a:extLst>
          </p:cNvPr>
          <p:cNvSpPr>
            <a:spLocks noGrp="1"/>
          </p:cNvSpPr>
          <p:nvPr>
            <p:ph type="dt" sz="half" idx="10"/>
          </p:nvPr>
        </p:nvSpPr>
        <p:spPr/>
        <p:txBody>
          <a:bodyPr/>
          <a:lstStyle/>
          <a:p>
            <a:pPr>
              <a:defRPr/>
            </a:pPr>
            <a:r>
              <a:rPr lang="en-US" altLang="en-US" dirty="0"/>
              <a:t>4/13/18</a:t>
            </a:r>
          </a:p>
        </p:txBody>
      </p:sp>
      <p:sp>
        <p:nvSpPr>
          <p:cNvPr id="5" name="Footer Placeholder 4">
            <a:extLst>
              <a:ext uri="{FF2B5EF4-FFF2-40B4-BE49-F238E27FC236}">
                <a16:creationId xmlns:a16="http://schemas.microsoft.com/office/drawing/2014/main" id="{907BF1D6-28AD-4112-91D7-1F37414ED58E}"/>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737853DA-2A04-4F32-8B5E-58A046507F23}"/>
              </a:ext>
            </a:extLst>
          </p:cNvPr>
          <p:cNvSpPr>
            <a:spLocks noGrp="1"/>
          </p:cNvSpPr>
          <p:nvPr>
            <p:ph type="sldNum" sz="quarter" idx="12"/>
          </p:nvPr>
        </p:nvSpPr>
        <p:spPr/>
        <p:txBody>
          <a:bodyPr/>
          <a:lstStyle/>
          <a:p>
            <a:pPr>
              <a:defRPr/>
            </a:pPr>
            <a:fld id="{3AF74FF3-8DB7-4100-87D3-F2EE5BDF41D5}" type="slidenum">
              <a:rPr lang="en-US" altLang="en-US" smtClean="0"/>
              <a:pPr>
                <a:defRPr/>
              </a:pPr>
              <a:t>9</a:t>
            </a:fld>
            <a:endParaRPr lang="en-US" altLang="en-US"/>
          </a:p>
        </p:txBody>
      </p:sp>
      <p:sp>
        <p:nvSpPr>
          <p:cNvPr id="9" name="Rectangle 3">
            <a:extLst>
              <a:ext uri="{FF2B5EF4-FFF2-40B4-BE49-F238E27FC236}">
                <a16:creationId xmlns:a16="http://schemas.microsoft.com/office/drawing/2014/main" id="{466D2A8F-DE93-423D-9BE4-C287B5B135B4}"/>
              </a:ext>
            </a:extLst>
          </p:cNvPr>
          <p:cNvSpPr>
            <a:spLocks noGrp="1" noChangeArrowheads="1"/>
          </p:cNvSpPr>
          <p:nvPr>
            <p:ph idx="1"/>
          </p:nvPr>
        </p:nvSpPr>
        <p:spPr bwMode="auto">
          <a:xfrm>
            <a:off x="68826" y="831505"/>
            <a:ext cx="883228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lvl="1" indent="0" defTabSz="914400">
              <a:spcBef>
                <a:spcPct val="0"/>
              </a:spcBef>
              <a:buFontTx/>
              <a:buChar char="•"/>
            </a:pPr>
            <a:r>
              <a:rPr lang="en-US" altLang="en-US" sz="1200" dirty="0">
                <a:latin typeface="Calibri" panose="020F0502020204030204" pitchFamily="34" charset="0"/>
              </a:rPr>
              <a:t> </a:t>
            </a:r>
            <a:r>
              <a:rPr lang="en-US" altLang="en-US" sz="1600" b="1" dirty="0">
                <a:latin typeface="Calibri" panose="020F0502020204030204" pitchFamily="34" charset="0"/>
              </a:rPr>
              <a:t>Tune-up </a:t>
            </a:r>
            <a:r>
              <a:rPr lang="en-US" altLang="en-US" sz="1600" dirty="0">
                <a:latin typeface="Calibri" panose="020F0502020204030204" pitchFamily="34" charset="0"/>
              </a:rPr>
              <a:t>(</a:t>
            </a:r>
            <a:r>
              <a:rPr lang="en-US" altLang="en-US" sz="1600" dirty="0" err="1">
                <a:latin typeface="Calibri" panose="020F0502020204030204" pitchFamily="34" charset="0"/>
              </a:rPr>
              <a:t>Morngan</a:t>
            </a:r>
            <a:r>
              <a:rPr lang="en-US" altLang="en-US" sz="1600" dirty="0">
                <a:latin typeface="Calibri" panose="020F0502020204030204" pitchFamily="34" charset="0"/>
              </a:rPr>
              <a:t>) – 2 to 3 hours of optimizing beam to the experiment. </a:t>
            </a:r>
            <a:endParaRPr kumimoji="0" lang="en-US" altLang="en-US" sz="1600" b="0" i="0" u="none" strike="noStrike" cap="none" normalizeH="0" baseline="0" dirty="0">
              <a:ln>
                <a:noFill/>
              </a:ln>
              <a:solidFill>
                <a:schemeClr val="tx1"/>
              </a:solidFill>
              <a:effectLst/>
              <a:latin typeface="Calibri" panose="020F0502020204030204" pitchFamily="34" charset="0"/>
              <a:hlinkClick r:id="rId2"/>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Calibri" panose="020F0502020204030204" pitchFamily="34" charset="0"/>
                <a:hlinkClick r:id="rId2"/>
              </a:rPr>
              <a:t>Momentum collimation studies</a:t>
            </a:r>
            <a:r>
              <a:rPr kumimoji="0" lang="en-US" altLang="en-US" sz="1600" b="1" i="0" u="none" strike="noStrike" cap="none" normalizeH="0" baseline="0" dirty="0">
                <a:ln>
                  <a:noFill/>
                </a:ln>
                <a:solidFill>
                  <a:schemeClr val="tx1"/>
                </a:solidFill>
                <a:effectLst/>
                <a:latin typeface="Calibri" panose="020F0502020204030204" pitchFamily="34" charset="0"/>
              </a:rPr>
              <a:t> </a:t>
            </a:r>
            <a:r>
              <a:rPr kumimoji="0" lang="en-US" altLang="en-US" sz="1400" b="0" i="0" u="none" strike="noStrike" cap="none" normalizeH="0" baseline="0" dirty="0">
                <a:ln>
                  <a:noFill/>
                </a:ln>
                <a:solidFill>
                  <a:schemeClr val="tx1"/>
                </a:solidFill>
                <a:effectLst/>
                <a:latin typeface="Calibri" panose="020F0502020204030204" pitchFamily="34" charset="0"/>
              </a:rPr>
              <a:t>(Morgan, </a:t>
            </a:r>
            <a:r>
              <a:rPr kumimoji="0" lang="en-US" altLang="en-US" sz="1400" b="0" i="0" u="none" strike="noStrike" cap="none" normalizeH="0" baseline="0" dirty="0" err="1">
                <a:ln>
                  <a:noFill/>
                </a:ln>
                <a:solidFill>
                  <a:schemeClr val="tx1"/>
                </a:solidFill>
                <a:effectLst/>
                <a:latin typeface="Calibri" panose="020F0502020204030204" pitchFamily="34" charset="0"/>
              </a:rPr>
              <a:t>Froemming</a:t>
            </a:r>
            <a:r>
              <a:rPr kumimoji="0" lang="en-US" altLang="en-US" sz="1400" b="0" i="0" u="none" strike="noStrike" cap="none" normalizeH="0" baseline="0" dirty="0">
                <a:ln>
                  <a:noFill/>
                </a:ln>
                <a:solidFill>
                  <a:schemeClr val="tx1"/>
                </a:solidFill>
                <a:effectLst/>
                <a:latin typeface="Calibri" panose="020F0502020204030204" pitchFamily="34" charset="0"/>
              </a:rPr>
              <a:t>) – 5 to 6 hours - need a healthy ring and DAQ.  </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Study involves selecting different momentum slices of beam with the DR momentum scrapers and determine the momentum distribution of the injected muon beam into the g-2 storage ring. Also measure the dispersion in the M4/M5 line.  See the above link for the complete study plan.</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M2/M3 Optics Work</a:t>
            </a:r>
            <a:r>
              <a:rPr kumimoji="0" lang="en-US" altLang="en-US" sz="1400" b="0" i="0" u="none" strike="noStrike" cap="none" normalizeH="0" baseline="0" dirty="0">
                <a:ln>
                  <a:noFill/>
                </a:ln>
                <a:solidFill>
                  <a:schemeClr val="tx1"/>
                </a:solidFill>
                <a:effectLst/>
                <a:latin typeface="Calibri" panose="020F0502020204030204" pitchFamily="34" charset="0"/>
              </a:rPr>
              <a:t> (Romanov) - Next round TBD.  </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This is destructive to the beam, so we will try to plan around experimental downtime.</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AP0 abort SEMs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Drendel</a:t>
            </a:r>
            <a:r>
              <a:rPr kumimoji="0" lang="en-US" altLang="en-US" sz="1400" b="0" i="0" u="none" strike="noStrike" cap="none" normalizeH="0" baseline="0" dirty="0">
                <a:ln>
                  <a:noFill/>
                </a:ln>
                <a:solidFill>
                  <a:schemeClr val="tx1"/>
                </a:solidFill>
                <a:effectLst/>
                <a:latin typeface="Calibri" panose="020F0502020204030204" pitchFamily="34" charset="0"/>
              </a:rPr>
              <a:t>, Morgan) – </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Initial timing work will take a half shift and will not impact g-2 operations.   Septa changes/moves would take a couple hours and be disruptive to g-2.  This work could be done when the experiment is not taking beam.</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Ap0 chipmunk measurements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Drendel</a:t>
            </a:r>
            <a:r>
              <a:rPr kumimoji="0" lang="en-US" altLang="en-US" sz="1400" b="0" i="0" u="none" strike="noStrike" cap="none" normalizeH="0" baseline="0" dirty="0">
                <a:ln>
                  <a:noFill/>
                </a:ln>
                <a:solidFill>
                  <a:schemeClr val="tx1"/>
                </a:solidFill>
                <a:effectLst/>
                <a:latin typeface="Calibri" panose="020F0502020204030204" pitchFamily="34" charset="0"/>
              </a:rPr>
              <a:t>):   Transparent to </a:t>
            </a:r>
            <a:r>
              <a:rPr kumimoji="0" lang="en-US" altLang="en-US" sz="1400" b="0" i="0" u="none" strike="noStrike" cap="none" normalizeH="0" baseline="0" dirty="0" err="1">
                <a:ln>
                  <a:noFill/>
                </a:ln>
                <a:solidFill>
                  <a:schemeClr val="tx1"/>
                </a:solidFill>
                <a:effectLst/>
                <a:latin typeface="Calibri" panose="020F0502020204030204" pitchFamily="34" charset="0"/>
              </a:rPr>
              <a:t>operatiosn</a:t>
            </a:r>
            <a:endParaRPr kumimoji="0" lang="en-US" altLang="en-US" sz="1400" b="0" i="0" u="none" strike="noStrike" cap="none" normalizeH="0" baseline="0" dirty="0">
              <a:ln>
                <a:noFill/>
              </a:ln>
              <a:solidFill>
                <a:schemeClr val="tx1"/>
              </a:solidFill>
              <a:effectLst/>
              <a:latin typeface="Calibri" panose="020F0502020204030204" pitchFamily="34" charset="0"/>
            </a:endParaRP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Data is being be collected with a set of temporary chipmunks in various configurations.  At this time, this work is completely transparent to operations.  </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Delivery Ring Tune Measurement work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Scarpine</a:t>
            </a:r>
            <a:r>
              <a:rPr kumimoji="0" lang="en-US" altLang="en-US" sz="1400" b="0" i="0" u="none" strike="noStrike" cap="none" normalizeH="0" baseline="0" dirty="0">
                <a:ln>
                  <a:noFill/>
                </a:ln>
                <a:solidFill>
                  <a:schemeClr val="tx1"/>
                </a:solidFill>
                <a:effectLst/>
                <a:latin typeface="Calibri" panose="020F0502020204030204" pitchFamily="34" charset="0"/>
              </a:rPr>
              <a:t>).   Requires 8 GeV operations.</a:t>
            </a:r>
            <a:endParaRPr kumimoji="0" lang="en-US" altLang="en-US"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Dispersion in RR-Target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Nagaslaev</a:t>
            </a:r>
            <a:r>
              <a:rPr kumimoji="0" lang="en-US" altLang="en-US" sz="1400" b="0" i="0" u="none" strike="noStrike" cap="none" normalizeH="0" baseline="0" dirty="0">
                <a:ln>
                  <a:noFill/>
                </a:ln>
                <a:solidFill>
                  <a:schemeClr val="tx1"/>
                </a:solidFill>
                <a:effectLst/>
                <a:latin typeface="Calibri" panose="020F0502020204030204" pitchFamily="34" charset="0"/>
              </a:rPr>
              <a:t>, Adamson).  Destructive study. </a:t>
            </a:r>
            <a:r>
              <a:rPr lang="en-US" altLang="en-US" sz="1400" dirty="0">
                <a:latin typeface="Calibri" panose="020F0502020204030204" pitchFamily="34" charset="0"/>
              </a:rPr>
              <a:t> 2-4 hours</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Primary 8GeV transport beam line RR-Target. We need to establish a procedure for the dispersion measurement in this line. We will have to do transfers in a slow manner, kind of 20 sec between transfers and run the waterfall display in the RR for each transfer. We will also modify the RF frequency in RR so that the beam will be slightly off momentum. This change doesn't necessarily impact the yield on the target, but may result in increased beam losses, while tuning. This study is opportunistic. Time estimate is 2-4 hours.  Will impact the beam delivery to g-2, so needs to be aligned with their planning.</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4234371"/>
      </p:ext>
    </p:extLst>
  </p:cSld>
  <p:clrMapOvr>
    <a:masterClrMapping/>
  </p:clrMapOvr>
</p:sld>
</file>

<file path=ppt/theme/theme1.xml><?xml version="1.0" encoding="utf-8"?>
<a:theme xmlns:a="http://schemas.openxmlformats.org/drawingml/2006/main" name="FermilabTempat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FermilabTempate</Template>
  <TotalTime>332921</TotalTime>
  <Words>504</Words>
  <Application>Microsoft Office PowerPoint</Application>
  <PresentationFormat>On-screen Show (4:3)</PresentationFormat>
  <Paragraphs>87</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MS PGothic</vt:lpstr>
      <vt:lpstr>MS PGothic</vt:lpstr>
      <vt:lpstr>Arial</vt:lpstr>
      <vt:lpstr>Calibri</vt:lpstr>
      <vt:lpstr>Helvetica</vt:lpstr>
      <vt:lpstr>FermilabTempate</vt:lpstr>
      <vt:lpstr>Fermilab: Footer Only</vt:lpstr>
      <vt:lpstr>Muon Campus Status</vt:lpstr>
      <vt:lpstr>Beam to g-2 this week</vt:lpstr>
      <vt:lpstr>Downtime</vt:lpstr>
      <vt:lpstr>This week</vt:lpstr>
      <vt:lpstr>Lithium Lens 10mm-4</vt:lpstr>
      <vt:lpstr>Lithium Lens Changeout</vt:lpstr>
      <vt:lpstr>Lens Changeout</vt:lpstr>
      <vt:lpstr>Work Requests</vt:lpstr>
      <vt:lpstr>Upcoming Studies</vt:lpstr>
    </vt:vector>
  </TitlesOfParts>
  <Company>Fermilab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Ring AIP Update</dc:title>
  <dc:creator>Gerald E. Annala x3804 06541N</dc:creator>
  <cp:lastModifiedBy>Brian E Drendel</cp:lastModifiedBy>
  <cp:revision>540</cp:revision>
  <cp:lastPrinted>2016-10-17T16:36:40Z</cp:lastPrinted>
  <dcterms:created xsi:type="dcterms:W3CDTF">2014-12-17T13:45:40Z</dcterms:created>
  <dcterms:modified xsi:type="dcterms:W3CDTF">2018-04-13T15:18:52Z</dcterms:modified>
</cp:coreProperties>
</file>