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8" r:id="rId3"/>
    <p:sldId id="259" r:id="rId4"/>
    <p:sldId id="260" r:id="rId5"/>
    <p:sldId id="261" r:id="rId6"/>
    <p:sldId id="262" r:id="rId7"/>
    <p:sldId id="270" r:id="rId8"/>
    <p:sldId id="271" r:id="rId9"/>
  </p:sldIdLst>
  <p:sldSz cx="9144000" cy="5715000" type="screen16x1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1pPr>
    <a:lvl2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2pPr>
    <a:lvl3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3pPr>
    <a:lvl4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4pPr>
    <a:lvl5pPr marL="0" marR="0" indent="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5pPr>
    <a:lvl6pPr marL="0" marR="0" indent="4572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6pPr>
    <a:lvl7pPr marL="0" marR="0" indent="9144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7pPr>
    <a:lvl8pPr marL="0" marR="0" indent="13716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8pPr>
    <a:lvl9pPr marL="0" marR="0" indent="1828800" algn="l" defTabSz="457200" rtl="0" fontAlgn="auto" latinLnBrk="0" hangingPunct="0">
      <a:lnSpc>
        <a:spcPct val="12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61A8"/>
        </a:solidFill>
        <a:effectLst/>
        <a:uFill>
          <a:solidFill>
            <a:srgbClr val="074184"/>
          </a:solidFill>
        </a:uFill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n" i="on">
        <a:fontRef idx="minor">
          <a:srgbClr val="404040"/>
        </a:fontRef>
        <a:srgbClr val="40404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8EEF5"/>
          </a:solidFill>
        </a:fill>
      </a:tcStyle>
    </a:wholeTbl>
    <a:band2H>
      <a:tcTxStyle/>
      <a:tcStyle>
        <a:tcBdr/>
        <a:fill>
          <a:solidFill>
            <a:srgbClr val="ECF7FA"/>
          </a:solidFill>
        </a:fill>
      </a:tcStyle>
    </a:band2H>
    <a:firstCol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381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Col>
    <a:la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lastRow>
    <a:firstRow>
      <a:tcTxStyle b="on" i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82D2E6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05" d="100"/>
          <a:sy n="205" d="100"/>
        </p:scale>
        <p:origin x="-120" y="-9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A2997-E2CE-1F4C-99E6-595F9B62BDAF}" type="datetimeFigureOut">
              <a:rPr lang="en-US" smtClean="0"/>
              <a:t>4/13/18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B5C2E-ADE0-0848-A6B7-67288F76E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843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99965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 latinLnBrk="0">
      <a:defRPr sz="2200">
        <a:latin typeface="Lucida Grande"/>
        <a:ea typeface="Lucida Grande"/>
        <a:cs typeface="Lucida Grande"/>
        <a:sym typeface="Lucida Grande"/>
      </a:defRPr>
    </a:lvl1pPr>
    <a:lvl2pPr indent="228600" defTabSz="457200" latinLnBrk="0">
      <a:defRPr sz="2200">
        <a:latin typeface="Lucida Grande"/>
        <a:ea typeface="Lucida Grande"/>
        <a:cs typeface="Lucida Grande"/>
        <a:sym typeface="Lucida Grande"/>
      </a:defRPr>
    </a:lvl2pPr>
    <a:lvl3pPr indent="457200" defTabSz="457200" latinLnBrk="0">
      <a:defRPr sz="2200">
        <a:latin typeface="Lucida Grande"/>
        <a:ea typeface="Lucida Grande"/>
        <a:cs typeface="Lucida Grande"/>
        <a:sym typeface="Lucida Grande"/>
      </a:defRPr>
    </a:lvl3pPr>
    <a:lvl4pPr indent="685800" defTabSz="457200" latinLnBrk="0">
      <a:defRPr sz="2200">
        <a:latin typeface="Lucida Grande"/>
        <a:ea typeface="Lucida Grande"/>
        <a:cs typeface="Lucida Grande"/>
        <a:sym typeface="Lucida Grande"/>
      </a:defRPr>
    </a:lvl4pPr>
    <a:lvl5pPr indent="914400" defTabSz="457200" latinLnBrk="0">
      <a:defRPr sz="2200">
        <a:latin typeface="Lucida Grande"/>
        <a:ea typeface="Lucida Grande"/>
        <a:cs typeface="Lucida Grande"/>
        <a:sym typeface="Lucida Grande"/>
      </a:defRPr>
    </a:lvl5pPr>
    <a:lvl6pPr indent="1143000" defTabSz="457200" latinLnBrk="0">
      <a:defRPr sz="2200">
        <a:latin typeface="Lucida Grande"/>
        <a:ea typeface="Lucida Grande"/>
        <a:cs typeface="Lucida Grande"/>
        <a:sym typeface="Lucida Grande"/>
      </a:defRPr>
    </a:lvl6pPr>
    <a:lvl7pPr indent="1371600" defTabSz="457200" latinLnBrk="0">
      <a:defRPr sz="2200">
        <a:latin typeface="Lucida Grande"/>
        <a:ea typeface="Lucida Grande"/>
        <a:cs typeface="Lucida Grande"/>
        <a:sym typeface="Lucida Grande"/>
      </a:defRPr>
    </a:lvl7pPr>
    <a:lvl8pPr indent="1600200" defTabSz="457200" latinLnBrk="0">
      <a:defRPr sz="2200">
        <a:latin typeface="Lucida Grande"/>
        <a:ea typeface="Lucida Grande"/>
        <a:cs typeface="Lucida Grande"/>
        <a:sym typeface="Lucida Grande"/>
      </a:defRPr>
    </a:lvl8pPr>
    <a:lvl9pPr indent="1828800" defTabSz="457200" latinLnBrk="0">
      <a:defRPr sz="22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resenter’s Name…"/>
          <p:cNvSpPr txBox="1">
            <a:spLocks noGrp="1"/>
          </p:cNvSpPr>
          <p:nvPr>
            <p:ph type="body" sz="quarter" idx="13"/>
          </p:nvPr>
        </p:nvSpPr>
        <p:spPr>
          <a:xfrm>
            <a:off x="787401" y="4299481"/>
            <a:ext cx="7518401" cy="945721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Presenter’s Name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Meeting Title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Day Month Year</a:t>
            </a:r>
          </a:p>
        </p:txBody>
      </p:sp>
      <p:sp>
        <p:nvSpPr>
          <p:cNvPr id="14" name="Presentation Title — one line…"/>
          <p:cNvSpPr txBox="1">
            <a:spLocks noGrp="1"/>
          </p:cNvSpPr>
          <p:nvPr>
            <p:ph type="body" sz="quarter" idx="14"/>
          </p:nvPr>
        </p:nvSpPr>
        <p:spPr>
          <a:xfrm>
            <a:off x="787401" y="3061229"/>
            <a:ext cx="7543801" cy="945720"/>
          </a:xfrm>
          <a:prstGeom prst="rect">
            <a:avLst/>
          </a:prstGeom>
        </p:spPr>
        <p:txBody>
          <a:bodyPr lIns="0" tIns="0" rIns="0" bIns="0"/>
          <a:lstStyle/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Presentation Title — one line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t>or two lines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Title Text"/>
          <p:cNvSpPr txBox="1">
            <a:spLocks noGrp="1"/>
          </p:cNvSpPr>
          <p:nvPr>
            <p:ph type="title"/>
          </p:nvPr>
        </p:nvSpPr>
        <p:spPr>
          <a:xfrm>
            <a:off x="228601" y="134584"/>
            <a:ext cx="8686801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20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857250"/>
            <a:ext cx="8686800" cy="419100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851959"/>
            <a:ext cx="8686800" cy="419100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000090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spcBef>
                <a:spcPts val="200"/>
              </a:spcBef>
              <a:buChar char="-"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spcBef>
                <a:spcPts val="0"/>
              </a:spcBef>
              <a:defRPr sz="1800">
                <a:solidFill>
                  <a:srgbClr val="800000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spcBef>
                <a:spcPts val="0"/>
              </a:spcBef>
              <a:buChar char="-"/>
              <a:defRPr sz="1600">
                <a:solidFill>
                  <a:srgbClr val="008000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spcBef>
                <a:spcPts val="0"/>
              </a:spcBef>
              <a:buChar char="•"/>
              <a:defRPr sz="1400">
                <a:solidFill>
                  <a:schemeClr val="bg1">
                    <a:lumMod val="65000"/>
                  </a:schemeClr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wo Content 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32053" y="4212167"/>
            <a:ext cx="4206241" cy="8373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5" name="Double-click to edit"/>
          <p:cNvSpPr txBox="1">
            <a:spLocks noGrp="1"/>
          </p:cNvSpPr>
          <p:nvPr>
            <p:ph type="body" sz="quarter" idx="14"/>
          </p:nvPr>
        </p:nvSpPr>
        <p:spPr>
          <a:xfrm>
            <a:off x="4704863" y="4212167"/>
            <a:ext cx="4206242" cy="8373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half" idx="15"/>
          </p:nvPr>
        </p:nvSpPr>
        <p:spPr>
          <a:xfrm>
            <a:off x="4701098" y="851959"/>
            <a:ext cx="4213772" cy="3022766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38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8287" y="851959"/>
            <a:ext cx="4213772" cy="3022766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48" name="Double-click to edit"/>
          <p:cNvSpPr txBox="1">
            <a:spLocks noGrp="1"/>
          </p:cNvSpPr>
          <p:nvPr>
            <p:ph type="body" sz="half" idx="13"/>
          </p:nvPr>
        </p:nvSpPr>
        <p:spPr>
          <a:xfrm>
            <a:off x="224234" y="852614"/>
            <a:ext cx="2905910" cy="41993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idx="1"/>
          </p:nvPr>
        </p:nvSpPr>
        <p:spPr>
          <a:xfrm>
            <a:off x="3378202" y="852614"/>
            <a:ext cx="5541265" cy="419862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HeaderFooter_060314.png" descr="Header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24236" y="4212167"/>
            <a:ext cx="8686801" cy="83166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xfrm>
            <a:off x="228600" y="140230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64" name="13-0146-02D.jpg" descr="13-0146-02D.jpg"/>
          <p:cNvPicPr>
            <a:picLocks/>
          </p:cNvPicPr>
          <p:nvPr/>
        </p:nvPicPr>
        <p:blipFill>
          <a:blip r:embed="rId3">
            <a:extLst/>
          </a:blip>
          <a:srcRect l="2499" t="10903" r="2720" b="25426"/>
          <a:stretch>
            <a:fillRect/>
          </a:stretch>
        </p:blipFill>
        <p:spPr>
          <a:xfrm>
            <a:off x="220467" y="836317"/>
            <a:ext cx="8686805" cy="32385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Comparis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72" name="Body Level One…"/>
          <p:cNvSpPr txBox="1">
            <a:spLocks noGrp="1"/>
          </p:cNvSpPr>
          <p:nvPr>
            <p:ph type="body" sz="half" idx="13"/>
          </p:nvPr>
        </p:nvSpPr>
        <p:spPr>
          <a:xfrm>
            <a:off x="4671218" y="853075"/>
            <a:ext cx="4206678" cy="4198621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3" name="Double-click to edit"/>
          <p:cNvSpPr txBox="1">
            <a:spLocks noGrp="1"/>
          </p:cNvSpPr>
          <p:nvPr>
            <p:ph type="body" sz="quarter" idx="14"/>
          </p:nvPr>
        </p:nvSpPr>
        <p:spPr>
          <a:xfrm>
            <a:off x="4668700" y="135391"/>
            <a:ext cx="4206241" cy="478442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spcBef>
                <a:spcPts val="0"/>
              </a:spcBef>
              <a:buSzTx/>
              <a:buFontTx/>
              <a:buNone/>
              <a:defRPr sz="24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228600" y="133774"/>
            <a:ext cx="4202986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224236" y="851959"/>
            <a:ext cx="4202987" cy="4200853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Body Level One…"/>
          <p:cNvSpPr txBox="1">
            <a:spLocks noGrp="1"/>
          </p:cNvSpPr>
          <p:nvPr>
            <p:ph type="body" idx="1"/>
          </p:nvPr>
        </p:nvSpPr>
        <p:spPr>
          <a:xfrm>
            <a:off x="228600" y="328084"/>
            <a:ext cx="8686800" cy="4730750"/>
          </a:xfrm>
          <a:prstGeom prst="rect">
            <a:avLst/>
          </a:prstGeom>
        </p:spPr>
        <p:txBody>
          <a:bodyPr lIns="0" tIns="0" rIns="0" bIns="0"/>
          <a:lstStyle>
            <a:lvl1pPr marL="228600" indent="-228600">
              <a:buChar char="•"/>
              <a:defRPr sz="24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  <a:lvl2pPr marL="457200" indent="-228600">
              <a:buChar char="-"/>
              <a:defRPr sz="22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2pPr>
            <a:lvl3pPr marL="662940" indent="-205740"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3pPr>
            <a:lvl4pPr marL="914400" indent="-228600">
              <a:buChar char="-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4pPr>
            <a:lvl5pPr marL="1143000">
              <a:buChar char="•"/>
              <a:defRPr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graphicFrame>
        <p:nvGraphicFramePr>
          <p:cNvPr id="86" name="Table"/>
          <p:cNvGraphicFramePr/>
          <p:nvPr/>
        </p:nvGraphicFramePr>
        <p:xfrm>
          <a:off x="6654800" y="5423959"/>
          <a:ext cx="914400" cy="211667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/>
              </a:tblGrid>
              <a:tr h="211667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 sz="800"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Blank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96" name="Table"/>
          <p:cNvGraphicFramePr/>
          <p:nvPr/>
        </p:nvGraphicFramePr>
        <p:xfrm>
          <a:off x="6654800" y="5423959"/>
          <a:ext cx="914400" cy="211667"/>
        </p:xfrm>
        <a:graphic>
          <a:graphicData uri="http://schemas.openxmlformats.org/drawingml/2006/table">
            <a:tbl>
              <a:tblPr>
                <a:tableStyleId>{2708684C-4D16-4618-839F-0558EEFCDFE6}</a:tableStyleId>
              </a:tblPr>
              <a:tblGrid>
                <a:gridCol w="914400"/>
              </a:tblGrid>
              <a:tr h="211667">
                <a:tc>
                  <a:txBody>
                    <a:bodyPr/>
                    <a:lstStyle/>
                    <a:p>
                      <a:pPr algn="r" defTabSz="914400">
                        <a:lnSpc>
                          <a:spcPct val="100000"/>
                        </a:lnSpc>
                        <a:defRPr>
                          <a:solidFill>
                            <a:srgbClr val="0061A8"/>
                          </a:solidFill>
                          <a:uFill>
                            <a:solidFill>
                              <a:srgbClr val="154D81"/>
                            </a:solidFill>
                          </a:uFill>
                          <a:latin typeface="+mn-lt"/>
                          <a:ea typeface="+mn-ea"/>
                          <a:cs typeface="+mn-cs"/>
                        </a:defRPr>
                      </a:pPr>
                      <a:endParaRPr sz="800"/>
                    </a:p>
                  </a:txBody>
                  <a:tcPr marL="0" marR="0" marT="0" marB="0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99" name="13-0146-02D.jpg" descr="13-0146-02D.jpg"/>
          <p:cNvPicPr>
            <a:picLocks noChangeAspect="1"/>
          </p:cNvPicPr>
          <p:nvPr/>
        </p:nvPicPr>
        <p:blipFill>
          <a:blip r:embed="rId3">
            <a:extLst/>
          </a:blip>
          <a:srcRect l="122" r="4937" b="3348"/>
          <a:stretch>
            <a:fillRect/>
          </a:stretch>
        </p:blipFill>
        <p:spPr>
          <a:xfrm>
            <a:off x="232767" y="180340"/>
            <a:ext cx="8678466" cy="49144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Footer Only: Picture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Footer_060314.png" descr="Footer_06031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144000" cy="5715000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Double-click to edit"/>
          <p:cNvSpPr txBox="1">
            <a:spLocks noGrp="1"/>
          </p:cNvSpPr>
          <p:nvPr>
            <p:ph type="body" sz="quarter" idx="13"/>
          </p:nvPr>
        </p:nvSpPr>
        <p:spPr>
          <a:xfrm>
            <a:off x="228601" y="4212167"/>
            <a:ext cx="8686801" cy="8382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20000"/>
              </a:lnSpc>
              <a:buSzTx/>
              <a:buFontTx/>
              <a:buNone/>
              <a:defRPr sz="2000">
                <a:solidFill>
                  <a:srgbClr val="515151"/>
                </a:solidFill>
                <a:uFill>
                  <a:solidFill>
                    <a:srgbClr val="595959"/>
                  </a:solidFill>
                </a:uFill>
              </a:defRPr>
            </a:lvl1pPr>
          </a:lstStyle>
          <a:p>
            <a:r>
              <a:t>Double-click to edit</a:t>
            </a:r>
          </a:p>
        </p:txBody>
      </p:sp>
      <p:sp>
        <p:nvSpPr>
          <p:cNvPr id="108" name="Title Text"/>
          <p:cNvSpPr txBox="1">
            <a:spLocks noGrp="1"/>
          </p:cNvSpPr>
          <p:nvPr>
            <p:ph type="title"/>
          </p:nvPr>
        </p:nvSpPr>
        <p:spPr>
          <a:xfrm>
            <a:off x="228600" y="3579707"/>
            <a:ext cx="8686800" cy="480061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 sz="24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Title Text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2" y="5429250"/>
            <a:ext cx="447675" cy="16158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1A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pic>
        <p:nvPicPr>
          <p:cNvPr id="111" name="13-0146-02D.jpg" descr="13-0146-02D.jpg"/>
          <p:cNvPicPr>
            <a:picLocks/>
          </p:cNvPicPr>
          <p:nvPr/>
        </p:nvPicPr>
        <p:blipFill>
          <a:blip r:embed="rId3">
            <a:extLst/>
          </a:blip>
          <a:srcRect l="2499" t="10903" r="2720" b="28200"/>
          <a:stretch>
            <a:fillRect/>
          </a:stretch>
        </p:blipFill>
        <p:spPr>
          <a:xfrm>
            <a:off x="228600" y="330029"/>
            <a:ext cx="8686804" cy="309738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3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TitleSlide_060514.png" descr="TitleSlide_060514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9144000" cy="563136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FermiLogo_modified blue_Key-01.png" descr="FermiLogo_modified blue_Key-01.png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732234" y="868681"/>
            <a:ext cx="3473212" cy="618666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57200" y="76728"/>
            <a:ext cx="8229600" cy="1256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2193072"/>
            <a:ext cx="8229600" cy="30170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>
            <a:lvl2pPr>
              <a:buChar char="–"/>
            </a:lvl2pPr>
            <a:lvl3pPr>
              <a:buChar char="•"/>
            </a:lvl3pPr>
            <a:lvl4pPr>
              <a:buChar char="–"/>
            </a:lvl4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553200" y="5296959"/>
            <a:ext cx="2133600" cy="161583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>
              <a:defRPr sz="900">
                <a:solidFill>
                  <a:srgbClr val="003087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marL="0" marR="0" indent="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00" b="1" i="0" u="none" strike="noStrike" cap="none" spc="0" baseline="0">
          <a:ln>
            <a:noFill/>
          </a:ln>
          <a:solidFill>
            <a:srgbClr val="074184"/>
          </a:solidFill>
          <a:uFillTx/>
          <a:latin typeface="+mn-lt"/>
          <a:ea typeface="+mn-ea"/>
          <a:cs typeface="+mn-cs"/>
          <a:sym typeface="Helvetica"/>
        </a:defRPr>
      </a:lvl9pPr>
    </p:titleStyle>
    <p:bodyStyle>
      <a:lvl1pPr marL="3429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1pPr>
      <a:lvl2pPr marL="778668" marR="0" indent="-321468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2pPr>
      <a:lvl3pPr marL="1208314" marR="0" indent="-293914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3pPr>
      <a:lvl4pPr marL="1714500" marR="0" indent="-3429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4pPr>
      <a:lvl5pPr marL="20574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5pPr>
      <a:lvl6pPr marL="25146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6pPr>
      <a:lvl7pPr marL="29718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7pPr>
      <a:lvl8pPr marL="34290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8pPr>
      <a:lvl9pPr marL="3886200" marR="0" indent="-228600" algn="l" defTabSz="45720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 typeface="Arial"/>
        <a:buChar char="»"/>
        <a:tabLst/>
        <a:defRPr sz="1800" b="0" i="0" u="none" strike="noStrike" cap="none" spc="0" baseline="0">
          <a:ln>
            <a:noFill/>
          </a:ln>
          <a:solidFill>
            <a:srgbClr val="595959"/>
          </a:solidFill>
          <a:uFillTx/>
          <a:latin typeface="+mn-lt"/>
          <a:ea typeface="+mn-ea"/>
          <a:cs typeface="+mn-cs"/>
          <a:sym typeface="Helvetica"/>
        </a:defRPr>
      </a:lvl9pPr>
    </p:bodyStyle>
    <p:otherStyle>
      <a:lvl1pPr marL="0" marR="0" indent="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1pPr>
      <a:lvl2pPr marL="0" marR="0" indent="228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2pPr>
      <a:lvl3pPr marL="0" marR="0" indent="457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3pPr>
      <a:lvl4pPr marL="0" marR="0" indent="685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4pPr>
      <a:lvl5pPr marL="0" marR="0" indent="9144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5pPr>
      <a:lvl6pPr marL="0" marR="0" indent="11430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6pPr>
      <a:lvl7pPr marL="0" marR="0" indent="13716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7pPr>
      <a:lvl8pPr marL="0" marR="0" indent="16002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8pPr>
      <a:lvl9pPr marL="0" marR="0" indent="1828800" algn="l" defTabSz="45720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74184"/>
            </a:solidFill>
          </a:u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Rob Ainsworth…"/>
          <p:cNvSpPr txBox="1">
            <a:spLocks noGrp="1"/>
          </p:cNvSpPr>
          <p:nvPr>
            <p:ph type="body" idx="13"/>
          </p:nvPr>
        </p:nvSpPr>
        <p:spPr>
          <a:xfrm>
            <a:off x="787401" y="4299481"/>
            <a:ext cx="7518401" cy="945721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Ming-Jen Yang	</a:t>
            </a:r>
            <a:endParaRPr dirty="0" smtClean="0"/>
          </a:p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Friday 9</a:t>
            </a:r>
            <a:r>
              <a:rPr lang="en-US" dirty="0" smtClean="0"/>
              <a:t>:00 am </a:t>
            </a:r>
            <a:r>
              <a:rPr dirty="0" smtClean="0"/>
              <a:t>Meeting</a:t>
            </a:r>
            <a:r>
              <a:rPr lang="en-US" dirty="0" smtClean="0"/>
              <a:t>, </a:t>
            </a:r>
          </a:p>
          <a:p>
            <a:pPr marL="0" indent="0">
              <a:spcBef>
                <a:spcPts val="0"/>
              </a:spcBef>
              <a:buSzTx/>
              <a:buFontTx/>
              <a:buNone/>
              <a:defRPr sz="2000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pPr>
            <a:r>
              <a:rPr lang="en-US" dirty="0" smtClean="0"/>
              <a:t>April</a:t>
            </a:r>
            <a:r>
              <a:rPr dirty="0" smtClean="0"/>
              <a:t> </a:t>
            </a:r>
            <a:r>
              <a:rPr lang="en-US" dirty="0" smtClean="0"/>
              <a:t>13, </a:t>
            </a:r>
            <a:r>
              <a:rPr dirty="0" smtClean="0"/>
              <a:t>2018</a:t>
            </a:r>
            <a:endParaRPr dirty="0"/>
          </a:p>
        </p:txBody>
      </p:sp>
      <p:sp>
        <p:nvSpPr>
          <p:cNvPr id="132" name="Machine status"/>
          <p:cNvSpPr txBox="1">
            <a:spLocks noGrp="1"/>
          </p:cNvSpPr>
          <p:nvPr>
            <p:ph type="body" idx="14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FontTx/>
              <a:buNone/>
              <a:defRPr sz="3200" b="1">
                <a:solidFill>
                  <a:srgbClr val="0061A8"/>
                </a:solidFill>
                <a:uFill>
                  <a:solidFill>
                    <a:srgbClr val="074184"/>
                  </a:solidFill>
                </a:uFill>
              </a:defRPr>
            </a:lvl1pPr>
          </a:lstStyle>
          <a:p>
            <a:r>
              <a:t>Machine status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NuMI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NuMI</a:t>
            </a:r>
          </a:p>
        </p:txBody>
      </p:sp>
      <p:pic>
        <p:nvPicPr>
          <p:cNvPr id="2" name="Picture 1" descr="numi_week_performance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Mu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Muon</a:t>
            </a:r>
          </a:p>
        </p:txBody>
      </p:sp>
      <p:pic>
        <p:nvPicPr>
          <p:cNvPr id="2" name="Picture 1" descr="muon_week_performance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SY</a:t>
            </a:r>
          </a:p>
        </p:txBody>
      </p:sp>
      <p:pic>
        <p:nvPicPr>
          <p:cNvPr id="2" name="Picture 1" descr="sy_week_performance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MI downtim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MI downtime</a:t>
            </a:r>
          </a:p>
        </p:txBody>
      </p:sp>
      <p:pic>
        <p:nvPicPr>
          <p:cNvPr id="2" name="Picture 1" descr="mi_week_downtime_gantt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R Downtim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RR Downtime</a:t>
            </a:r>
          </a:p>
        </p:txBody>
      </p:sp>
      <p:pic>
        <p:nvPicPr>
          <p:cNvPr id="2" name="Picture 1" descr="rr_week_downtime_gantt_ch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731520"/>
            <a:ext cx="7802880" cy="438912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Issues</a:t>
            </a:r>
            <a:endParaRPr dirty="0"/>
          </a:p>
        </p:txBody>
      </p:sp>
      <p:sp>
        <p:nvSpPr>
          <p:cNvPr id="198" name="Kicker replacement went well…"/>
          <p:cNvSpPr txBox="1">
            <a:spLocks noGrp="1"/>
          </p:cNvSpPr>
          <p:nvPr>
            <p:ph type="body" idx="1"/>
          </p:nvPr>
        </p:nvSpPr>
        <p:spPr>
          <a:xfrm>
            <a:off x="228600" y="734252"/>
            <a:ext cx="8686800" cy="445726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/>
              <a:t>R:KPS1A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sz="1800" dirty="0"/>
              <a:t>Replaced burnt out connector on Saturday.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sz="1800" dirty="0"/>
              <a:t>Changed out trigger board on Sunday. </a:t>
            </a:r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I:KPS4A</a:t>
            </a:r>
            <a:endParaRPr lang="en-US" dirty="0"/>
          </a:p>
          <a:p>
            <a:pPr marL="480060" lvl="1">
              <a:spcBef>
                <a:spcPts val="0"/>
              </a:spcBef>
              <a:buFontTx/>
              <a:defRPr>
                <a:uFillTx/>
              </a:defRPr>
            </a:pPr>
            <a:r>
              <a:rPr lang="en-US" sz="1800" dirty="0" err="1"/>
              <a:t>Backterm</a:t>
            </a:r>
            <a:r>
              <a:rPr lang="en-US" sz="1800" dirty="0"/>
              <a:t> 2 </a:t>
            </a:r>
            <a:r>
              <a:rPr lang="en-US" sz="1800" dirty="0" smtClean="0"/>
              <a:t>was out, for about 30 minutes.</a:t>
            </a:r>
          </a:p>
          <a:p>
            <a:pPr marL="480060" lvl="1">
              <a:spcBef>
                <a:spcPts val="0"/>
              </a:spcBef>
              <a:buFontTx/>
              <a:defRPr>
                <a:uFillTx/>
              </a:defRPr>
            </a:pPr>
            <a:r>
              <a:rPr lang="en-US" sz="1800" dirty="0" smtClean="0"/>
              <a:t>Inspected kicker cabinet, on Monday afternoon.</a:t>
            </a:r>
            <a:endParaRPr sz="1800" dirty="0" smtClean="0"/>
          </a:p>
          <a:p>
            <a:r>
              <a:rPr lang="en-US" dirty="0" smtClean="0"/>
              <a:t>Toroid </a:t>
            </a:r>
            <a:r>
              <a:rPr lang="en-US" dirty="0"/>
              <a:t>re-calibration</a:t>
            </a:r>
          </a:p>
          <a:p>
            <a:pPr lvl="2"/>
            <a:r>
              <a:rPr lang="en-US" sz="1600" dirty="0"/>
              <a:t>I:TOR806, found 4.7% high.</a:t>
            </a:r>
          </a:p>
          <a:p>
            <a:pPr lvl="2"/>
            <a:r>
              <a:rPr lang="en-US" sz="1600" dirty="0"/>
              <a:t>R:TOR853, found 1.3% low</a:t>
            </a:r>
            <a:r>
              <a:rPr lang="en-US" sz="1600" dirty="0" smtClean="0"/>
              <a:t>.</a:t>
            </a:r>
            <a:endParaRPr lang="en-US" sz="1600" dirty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E9 cycle 2.5 MHz RF 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sz="1800" dirty="0" smtClean="0"/>
              <a:t>Add fan cooling to feed-forward board.</a:t>
            </a:r>
          </a:p>
          <a:p>
            <a:pPr lvl="3">
              <a:spcBef>
                <a:spcPts val="0"/>
              </a:spcBef>
              <a:buFontTx/>
              <a:defRPr sz="2000">
                <a:uFillTx/>
              </a:defRPr>
            </a:pPr>
            <a:endParaRPr lang="en-US" sz="1400"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sz="2200" b="1" i="1" dirty="0" smtClean="0"/>
              <a:t>Looking for opportunistic downtime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sz="1600" dirty="0" smtClean="0"/>
              <a:t>4 house access to MI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sz="1600" dirty="0" smtClean="0"/>
              <a:t>To </a:t>
            </a:r>
            <a:r>
              <a:rPr lang="en-US" sz="1600" dirty="0" err="1"/>
              <a:t>hipot</a:t>
            </a:r>
            <a:r>
              <a:rPr lang="en-US" sz="1600" dirty="0"/>
              <a:t> </a:t>
            </a:r>
            <a:r>
              <a:rPr lang="en-US" sz="1600" dirty="0" smtClean="0"/>
              <a:t>upper </a:t>
            </a:r>
            <a:r>
              <a:rPr lang="en-US" sz="1600" dirty="0"/>
              <a:t>bend bus penetration at MI60</a:t>
            </a:r>
            <a:endParaRPr lang="en-US" sz="16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ummar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Studies</a:t>
            </a:r>
            <a:endParaRPr dirty="0"/>
          </a:p>
        </p:txBody>
      </p:sp>
      <p:sp>
        <p:nvSpPr>
          <p:cNvPr id="198" name="Kicker replacement went well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Past s</a:t>
            </a:r>
            <a:r>
              <a:rPr dirty="0" smtClean="0"/>
              <a:t>tudie</a:t>
            </a:r>
            <a:r>
              <a:rPr lang="en-US" dirty="0" smtClean="0"/>
              <a:t>s</a:t>
            </a:r>
            <a:endParaRPr lang="en-US" dirty="0"/>
          </a:p>
          <a:p>
            <a:pPr marL="480060" lvl="1">
              <a:spcBef>
                <a:spcPts val="0"/>
              </a:spcBef>
              <a:buFontTx/>
              <a:defRPr>
                <a:uFillTx/>
              </a:defRPr>
            </a:pPr>
            <a:r>
              <a:rPr lang="en-US" dirty="0" smtClean="0"/>
              <a:t>1.2 sec fast ramp.</a:t>
            </a:r>
          </a:p>
          <a:p>
            <a:pPr marL="480060" lvl="1">
              <a:spcBef>
                <a:spcPts val="0"/>
              </a:spcBef>
              <a:buFontTx/>
              <a:defRPr>
                <a:uFillTx/>
              </a:defRPr>
            </a:pPr>
            <a:r>
              <a:rPr lang="en-US" dirty="0" smtClean="0"/>
              <a:t>RR dispersion function</a:t>
            </a:r>
            <a:r>
              <a:rPr lang="en-US" dirty="0"/>
              <a:t> </a:t>
            </a:r>
            <a:r>
              <a:rPr lang="en-US" dirty="0" smtClean="0"/>
              <a:t>measurement.</a:t>
            </a:r>
          </a:p>
          <a:p>
            <a:pPr marL="480060" lvl="1">
              <a:spcBef>
                <a:spcPts val="0"/>
              </a:spcBef>
              <a:buFontTx/>
              <a:defRPr>
                <a:uFillTx/>
              </a:defRPr>
            </a:pPr>
            <a:r>
              <a:rPr lang="en-US" dirty="0" smtClean="0"/>
              <a:t>RR E9 beam loading compensation.</a:t>
            </a:r>
          </a:p>
          <a:p>
            <a:pPr marL="480060" lvl="1">
              <a:spcBef>
                <a:spcPts val="0"/>
              </a:spcBef>
              <a:buFontTx/>
              <a:defRPr>
                <a:uFillTx/>
              </a:defRPr>
            </a:pPr>
            <a:endParaRPr dirty="0" smtClean="0"/>
          </a:p>
          <a:p>
            <a:pPr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Study requests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1.2 sec fast ramp.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MI TBT lattice measurement</a:t>
            </a:r>
          </a:p>
          <a:p>
            <a:pPr lvl="2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8-GeV.</a:t>
            </a:r>
          </a:p>
          <a:p>
            <a:pPr lvl="1">
              <a:spcBef>
                <a:spcPts val="0"/>
              </a:spcBef>
              <a:buFontTx/>
              <a:defRPr sz="2000">
                <a:uFillTx/>
              </a:defRPr>
            </a:pPr>
            <a:r>
              <a:rPr lang="en-US" dirty="0" smtClean="0"/>
              <a:t>RR TBT lattice measurement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9403227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0061A8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82D2E6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404040"/>
            </a:solidFill>
            <a:effectLst/>
            <a:uFill>
              <a:solidFill>
                <a:srgbClr val="404040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82D2E6"/>
          </a:solidFill>
          <a:prstDash val="solid"/>
          <a:round/>
        </a:ln>
        <a:effectLst>
          <a:outerShdw blurRad="38100" dist="19999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61A8"/>
            </a:solidFill>
            <a:effectLst/>
            <a:uFill>
              <a:solidFill>
                <a:srgbClr val="074184"/>
              </a:solidFill>
            </a:uFill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2305</TotalTime>
  <Words>143</Words>
  <Application>Microsoft Macintosh PowerPoint</Application>
  <PresentationFormat>On-screen Show (16:10)</PresentationFormat>
  <Paragraphs>36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White</vt:lpstr>
      <vt:lpstr>PowerPoint Presentation</vt:lpstr>
      <vt:lpstr>NuMI</vt:lpstr>
      <vt:lpstr>Muon</vt:lpstr>
      <vt:lpstr>SY</vt:lpstr>
      <vt:lpstr>MI downtime</vt:lpstr>
      <vt:lpstr>RR Downtime</vt:lpstr>
      <vt:lpstr>Issues</vt:lpstr>
      <vt:lpstr>Studies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Ming-Jen Yang</cp:lastModifiedBy>
  <cp:revision>33</cp:revision>
  <dcterms:modified xsi:type="dcterms:W3CDTF">2018-04-13T13:48:35Z</dcterms:modified>
</cp:coreProperties>
</file>