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1"/>
  </p:sldMasterIdLst>
  <p:notesMasterIdLst>
    <p:notesMasterId r:id="rId8"/>
  </p:notesMasterIdLst>
  <p:handoutMasterIdLst>
    <p:handoutMasterId r:id="rId9"/>
  </p:handoutMasterIdLst>
  <p:sldIdLst>
    <p:sldId id="294" r:id="rId2"/>
    <p:sldId id="275" r:id="rId3"/>
    <p:sldId id="284" r:id="rId4"/>
    <p:sldId id="295" r:id="rId5"/>
    <p:sldId id="296" r:id="rId6"/>
    <p:sldId id="297" r:id="rId7"/>
  </p:sldIdLst>
  <p:sldSz cx="9144000" cy="5143500" type="screen16x9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107">
          <p15:clr>
            <a:srgbClr val="A4A3A4"/>
          </p15:clr>
        </p15:guide>
        <p15:guide id="2" orient="horz" pos="1274">
          <p15:clr>
            <a:srgbClr val="A4A3A4"/>
          </p15:clr>
        </p15:guide>
        <p15:guide id="3" orient="horz" pos="114">
          <p15:clr>
            <a:srgbClr val="A4A3A4"/>
          </p15:clr>
        </p15:guide>
        <p15:guide id="4" orient="horz" pos="2093">
          <p15:clr>
            <a:srgbClr val="A4A3A4"/>
          </p15:clr>
        </p15:guide>
        <p15:guide id="5" orient="horz" pos="453">
          <p15:clr>
            <a:srgbClr val="A4A3A4"/>
          </p15:clr>
        </p15:guide>
        <p15:guide id="6" orient="horz" pos="3001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50504E"/>
    <a:srgbClr val="4E4E4E"/>
    <a:srgbClr val="404040"/>
    <a:srgbClr val="004C97"/>
    <a:srgbClr val="63666A"/>
    <a:srgbClr val="99D6EA"/>
    <a:srgbClr val="505050"/>
    <a:srgbClr val="A7A8AA"/>
    <a:srgbClr val="003087"/>
    <a:srgbClr val="0F2D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98" autoAdjust="0"/>
    <p:restoredTop sz="94682"/>
  </p:normalViewPr>
  <p:slideViewPr>
    <p:cSldViewPr snapToGrid="0" snapToObjects="1" showGuides="1">
      <p:cViewPr>
        <p:scale>
          <a:sx n="166" d="100"/>
          <a:sy n="166" d="100"/>
        </p:scale>
        <p:origin x="184" y="80"/>
      </p:cViewPr>
      <p:guideLst>
        <p:guide orient="horz" pos="3107"/>
        <p:guide orient="horz" pos="1274"/>
        <p:guide orient="horz" pos="114"/>
        <p:guide orient="horz" pos="2093"/>
        <p:guide orient="horz" pos="453"/>
        <p:guide orient="horz" pos="3001"/>
        <p:guide pos="5616"/>
        <p:guide pos="136"/>
        <p:guide pos="589"/>
        <p:guide pos="4453"/>
        <p:guide pos="5163"/>
        <p:guide pos="463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9" Type="http://schemas.openxmlformats.org/officeDocument/2006/relationships/handoutMaster" Target="handoutMasters/handoutMaster1.xml"/><Relationship Id="rId1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4/23/18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4/23/18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7799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399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7410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Relationship Id="rId3" Type="http://schemas.openxmlformats.org/officeDocument/2006/relationships/image" Target="../media/image3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24" b="29524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3" y="728664"/>
            <a:ext cx="8672513" cy="3794522"/>
          </a:xfrm>
          <a:prstGeom prst="rect">
            <a:avLst/>
          </a:prstGeom>
        </p:spPr>
        <p:txBody>
          <a:bodyPr lIns="0" tIns="0" rIns="0" bIns="0"/>
          <a:lstStyle>
            <a:lvl1pPr marL="230188" indent="-230188">
              <a:defRPr sz="1800">
                <a:solidFill>
                  <a:srgbClr val="505050"/>
                </a:solidFill>
              </a:defRPr>
            </a:lvl1pPr>
            <a:lvl2pPr marL="512763" indent="-230188">
              <a:defRPr sz="1600">
                <a:solidFill>
                  <a:srgbClr val="505050"/>
                </a:solidFill>
              </a:defRPr>
            </a:lvl2pPr>
            <a:lvl3pPr marL="803275" indent="-230188">
              <a:defRPr sz="1500">
                <a:solidFill>
                  <a:srgbClr val="505050"/>
                </a:solidFill>
              </a:defRPr>
            </a:lvl3pPr>
            <a:lvl4pPr marL="1085850" indent="-228600">
              <a:defRPr sz="1400">
                <a:solidFill>
                  <a:srgbClr val="505050"/>
                </a:solidFill>
              </a:defRPr>
            </a:lvl4pPr>
            <a:lvl5pPr marL="1370013" indent="-230188"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smtClean="0"/>
              <a:t>4/24/18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6211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smtClean="0"/>
              <a:t>Amundson | ComPASS4 Welcome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728663"/>
            <a:ext cx="4206240" cy="2725341"/>
          </a:xfrm>
          <a:prstGeom prst="rect">
            <a:avLst/>
          </a:prstGeom>
        </p:spPr>
        <p:txBody>
          <a:bodyPr lIns="0" tIns="0" rIns="0" bIns="0"/>
          <a:lstStyle>
            <a:lvl1pPr marL="230188" indent="-230188">
              <a:defRPr sz="1800">
                <a:solidFill>
                  <a:srgbClr val="505050"/>
                </a:solidFill>
              </a:defRPr>
            </a:lvl1pPr>
            <a:lvl2pPr marL="512763" indent="-230188">
              <a:defRPr sz="1600">
                <a:solidFill>
                  <a:srgbClr val="505050"/>
                </a:solidFill>
              </a:defRPr>
            </a:lvl2pPr>
            <a:lvl3pPr marL="803275" indent="-230188">
              <a:defRPr sz="1500">
                <a:solidFill>
                  <a:srgbClr val="505050"/>
                </a:solidFill>
              </a:defRPr>
            </a:lvl3pPr>
            <a:lvl4pPr marL="1085850" indent="-228600">
              <a:defRPr sz="1400">
                <a:solidFill>
                  <a:srgbClr val="505050"/>
                </a:solidFill>
              </a:defRPr>
            </a:lvl4pPr>
            <a:lvl5pPr marL="1370013" indent="-230188"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5" y="728663"/>
            <a:ext cx="4215383" cy="2725341"/>
          </a:xfrm>
          <a:prstGeom prst="rect">
            <a:avLst/>
          </a:prstGeom>
        </p:spPr>
        <p:txBody>
          <a:bodyPr lIns="0" tIns="0" rIns="0" bIns="0"/>
          <a:lstStyle>
            <a:lvl1pPr marL="230188" indent="-230188">
              <a:defRPr sz="1800">
                <a:solidFill>
                  <a:srgbClr val="505050"/>
                </a:solidFill>
              </a:defRPr>
            </a:lvl1pPr>
            <a:lvl2pPr marL="512763" indent="-230188">
              <a:defRPr sz="1600">
                <a:solidFill>
                  <a:srgbClr val="505050"/>
                </a:solidFill>
              </a:defRPr>
            </a:lvl2pPr>
            <a:lvl3pPr marL="806450" indent="-228600">
              <a:defRPr sz="1500">
                <a:solidFill>
                  <a:srgbClr val="505050"/>
                </a:solidFill>
              </a:defRPr>
            </a:lvl3pPr>
            <a:lvl4pPr marL="1087438" indent="-228600">
              <a:defRPr sz="1400">
                <a:solidFill>
                  <a:srgbClr val="505050"/>
                </a:solidFill>
              </a:defRPr>
            </a:lvl4pPr>
            <a:lvl5pPr marL="1370013" indent="-228600"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3573827"/>
            <a:ext cx="4205476" cy="9493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2" y="3573827"/>
            <a:ext cx="4206239" cy="9493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smtClean="0"/>
              <a:t>4/24/18</a:t>
            </a:r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4878161"/>
            <a:ext cx="626211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smtClean="0"/>
              <a:t>Amundson | ComPASS4 Welcome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719138"/>
            <a:ext cx="3027894" cy="376700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5" y="719139"/>
            <a:ext cx="5347605" cy="3767006"/>
          </a:xfrm>
          <a:prstGeom prst="rect">
            <a:avLst/>
          </a:prstGeom>
        </p:spPr>
        <p:txBody>
          <a:bodyPr lIns="0" tIns="0" rIns="0" bIns="0"/>
          <a:lstStyle>
            <a:lvl1pPr marL="230188" indent="-230188">
              <a:defRPr sz="1800">
                <a:solidFill>
                  <a:srgbClr val="505050"/>
                </a:solidFill>
              </a:defRPr>
            </a:lvl1pPr>
            <a:lvl2pPr marL="514350" indent="-230188">
              <a:defRPr sz="1600">
                <a:solidFill>
                  <a:srgbClr val="505050"/>
                </a:solidFill>
              </a:defRPr>
            </a:lvl2pPr>
            <a:lvl3pPr marL="806450" indent="-228600">
              <a:defRPr sz="1500">
                <a:solidFill>
                  <a:srgbClr val="505050"/>
                </a:solidFill>
              </a:defRPr>
            </a:lvl3pPr>
            <a:lvl4pPr marL="1087438" indent="-228600">
              <a:defRPr sz="1400">
                <a:solidFill>
                  <a:srgbClr val="505050"/>
                </a:solidFill>
              </a:defRPr>
            </a:lvl4pPr>
            <a:lvl5pPr marL="1370013" indent="-228600"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4878161"/>
            <a:ext cx="675368" cy="180975"/>
          </a:xfrm>
        </p:spPr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r>
              <a:rPr lang="en-US" smtClean="0"/>
              <a:t>4/24/18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4" y="4878161"/>
            <a:ext cx="6262119" cy="187523"/>
          </a:xfrm>
        </p:spPr>
        <p:txBody>
          <a:bodyPr/>
          <a:lstStyle>
            <a:lvl1pPr>
              <a:defRPr sz="900" dirty="0" smtClean="0"/>
            </a:lvl1pPr>
          </a:lstStyle>
          <a:p>
            <a:pPr>
              <a:defRPr/>
            </a:pPr>
            <a:r>
              <a:rPr lang="en-US" smtClean="0"/>
              <a:t>Amundson | ComPASS4 Welcome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979A04A2-726F-2143-A443-7788AF27176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190520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728664"/>
            <a:ext cx="8686800" cy="2795038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3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 smtClean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3707254"/>
            <a:ext cx="8686800" cy="81844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smtClean="0"/>
              <a:t>4/24/18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5195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smtClean="0"/>
              <a:t>Amundson | ComPASS4 Welcome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4878161"/>
            <a:ext cx="675368" cy="18097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r>
              <a:rPr lang="en-US" smtClean="0"/>
              <a:t>4/24/18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5" y="4878161"/>
            <a:ext cx="6260399" cy="18215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r>
              <a:rPr lang="en-US" smtClean="0"/>
              <a:t>Amundson | ComPASS4 Welcome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190501"/>
            <a:ext cx="8675688" cy="4352192"/>
          </a:xfrm>
          <a:prstGeom prst="rect">
            <a:avLst/>
          </a:prstGeom>
        </p:spPr>
        <p:txBody>
          <a:bodyPr vert="horz"/>
          <a:lstStyle>
            <a:lvl1pPr marL="230188" indent="-230188"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4/24/18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4878161"/>
            <a:ext cx="6272278" cy="182155"/>
          </a:xfrm>
        </p:spPr>
        <p:txBody>
          <a:bodyPr/>
          <a:lstStyle/>
          <a:p>
            <a:pPr>
              <a:defRPr/>
            </a:pPr>
            <a:r>
              <a:rPr lang="en-US" smtClean="0"/>
              <a:t>Amundson | ComPASS4 Welcome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Relationship Id="rId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smtClean="0"/>
              <a:t>4/24/18</a:t>
            </a:r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5" y="4878161"/>
            <a:ext cx="6260399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smtClean="0"/>
              <a:t>Amundson | ComPASS4 Welcome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6" y="3358114"/>
            <a:ext cx="1076325" cy="1809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grpSp>
        <p:nvGrpSpPr>
          <p:cNvPr id="25" name="Group 24"/>
          <p:cNvGrpSpPr>
            <a:grpSpLocks noChangeAspect="1"/>
          </p:cNvGrpSpPr>
          <p:nvPr userDrawn="1"/>
        </p:nvGrpSpPr>
        <p:grpSpPr>
          <a:xfrm>
            <a:off x="215900" y="4670857"/>
            <a:ext cx="8699500" cy="202387"/>
            <a:chOff x="600217" y="6229673"/>
            <a:chExt cx="8297721" cy="257386"/>
          </a:xfrm>
        </p:grpSpPr>
        <p:cxnSp>
          <p:nvCxnSpPr>
            <p:cNvPr id="26" name="Straight Connector 25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7" name="Picture 6" descr="FermiLogo_RGB_NALBlue.png"/>
            <p:cNvPicPr>
              <a:picLocks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29673"/>
              <a:ext cx="1044157" cy="2573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04" r:id="rId2"/>
    <p:sldLayoutId id="2147484105" r:id="rId3"/>
    <p:sldLayoutId id="2147484120" r:id="rId4"/>
    <p:sldLayoutId id="2147484103" r:id="rId5"/>
    <p:sldLayoutId id="2147484122" r:id="rId6"/>
    <p:sldLayoutId id="2147484116" r:id="rId7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hyperlink" Target="https://www.google.com/maps/place/Two+Brothers+Tap+House/@41.8244616,-88.2119327,15z/data=!4m2!3m1!1s0x0:0xeef1be871264494b?sa=X&amp;ved=0ahUKEwiCh-nUvKDNAhULUVIKHQLOA7gQ_BIIdjAK" TargetMode="External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ComPASS4 Collaboration Meeting</a:t>
            </a:r>
            <a:endParaRPr lang="en-US" sz="2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James Amundson</a:t>
            </a:r>
            <a:endParaRPr lang="en-US" dirty="0"/>
          </a:p>
          <a:p>
            <a:r>
              <a:rPr lang="en-US" dirty="0" smtClean="0"/>
              <a:t>April 24 &amp; 25,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9597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Welcome to Illinois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4/24/18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Amundson | ComPASS4 Welcome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0454" y="990473"/>
            <a:ext cx="4908804" cy="3270504"/>
          </a:xfrm>
        </p:spPr>
      </p:pic>
      <p:sp>
        <p:nvSpPr>
          <p:cNvPr id="9" name="TextBox 8"/>
          <p:cNvSpPr txBox="1"/>
          <p:nvPr/>
        </p:nvSpPr>
        <p:spPr>
          <a:xfrm>
            <a:off x="4661662" y="2086114"/>
            <a:ext cx="9733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Bodoni 72" charset="0"/>
                <a:ea typeface="Bodoni 72" charset="0"/>
                <a:cs typeface="Bodoni 72" charset="0"/>
              </a:rPr>
              <a:t>&amp;18</a:t>
            </a:r>
            <a:endParaRPr lang="en-US" sz="3200" b="1" dirty="0">
              <a:solidFill>
                <a:srgbClr val="FF0000"/>
              </a:solidFill>
              <a:latin typeface="Bodoni 72" charset="0"/>
              <a:ea typeface="Bodoni 72" charset="0"/>
              <a:cs typeface="Bodoni 7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4689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4/24/18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Amundson | ComPASS4 Welcome</a:t>
            </a:r>
            <a:endParaRPr lang="en-US" b="1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we are here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443" y="1322987"/>
            <a:ext cx="8915400" cy="2191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708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4/24/18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Amundson | ComPASS4 Welcome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>
              <a:defRPr/>
            </a:pPr>
            <a:fld id="{979A04A2-726F-2143-A443-7788AF27176E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Coordinating with the ASCR Institutes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57524" y="716475"/>
            <a:ext cx="875787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Helvetica" charset="0"/>
              </a:rPr>
              <a:t>The SciDAC-4 Coordination Committee (S4CC for short) will serve as a focal point for activities that include facilitating interactions between the Institutes and the Partnerships, and with the broader science community as well as identifying and assessing cross-cutting issues, topics and emerging needs within the SciDAC-4 community. The committee was formed in late 2017 and consists of the SciDAC-4 Institute Directors along with points of contact (POCs) from each Partnership area.</a:t>
            </a:r>
          </a:p>
          <a:p>
            <a:r>
              <a:rPr lang="en-US" sz="1600" dirty="0">
                <a:solidFill>
                  <a:srgbClr val="000000"/>
                </a:solidFill>
                <a:latin typeface="Helvetica" charset="0"/>
              </a:rPr>
              <a:t> </a:t>
            </a:r>
          </a:p>
          <a:p>
            <a:r>
              <a:rPr lang="en-US" sz="1600" dirty="0">
                <a:solidFill>
                  <a:srgbClr val="000000"/>
                </a:solidFill>
                <a:latin typeface="Helvetica" charset="0"/>
              </a:rPr>
              <a:t>Early activities by the S4CC will focus on building collaborations between the Institutes and the Partnerships and developing a long-term strategy for maintaining effective communication between these projects. In the mid-term, S4CC will look outward to help the SciDAC-4 community to interface with facility experts and to find opportunities for broader deployment of SciDAC-4 applied math and computer science technologies</a:t>
            </a:r>
            <a:r>
              <a:rPr lang="en-US" sz="1600" dirty="0" smtClean="0">
                <a:solidFill>
                  <a:srgbClr val="000000"/>
                </a:solidFill>
                <a:latin typeface="Helvetica" charset="0"/>
              </a:rPr>
              <a:t>.</a:t>
            </a:r>
            <a:endParaRPr lang="en-US" sz="1600" dirty="0">
              <a:solidFill>
                <a:srgbClr val="000000"/>
              </a:solidFill>
              <a:latin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3288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4/24/18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Amundson | ComPASS4 Welcome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>
              <a:defRPr/>
            </a:pPr>
            <a:fld id="{979A04A2-726F-2143-A443-7788AF27176E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Dinner tonight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69916"/>
            <a:ext cx="5109562" cy="3561831"/>
          </a:xfrm>
          <a:prstGeom prst="rect">
            <a:avLst/>
          </a:prstGeom>
        </p:spPr>
      </p:pic>
      <p:pic>
        <p:nvPicPr>
          <p:cNvPr id="1026" name="Picture 2" descr="mage result for atom smasher be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4497" y="295347"/>
            <a:ext cx="2574151" cy="4259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585453" y="4390235"/>
            <a:ext cx="439585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/>
              <a:t>http://</a:t>
            </a:r>
            <a:r>
              <a:rPr lang="en-US" sz="1400" dirty="0" err="1"/>
              <a:t>twobrothersbrewing.com</a:t>
            </a:r>
            <a:r>
              <a:rPr lang="en-US" sz="1400" dirty="0"/>
              <a:t>/restaurants/tap-house/</a:t>
            </a:r>
          </a:p>
        </p:txBody>
      </p:sp>
    </p:spTree>
    <p:extLst>
      <p:ext uri="{BB962C8B-B14F-4D97-AF65-F5344CB8AC3E}">
        <p14:creationId xmlns:p14="http://schemas.microsoft.com/office/powerpoint/2010/main" val="3528883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4/24/18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Amundson | ComPASS4 Welcome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>
              <a:defRPr/>
            </a:pPr>
            <a:fld id="{979A04A2-726F-2143-A443-7788AF27176E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22250" y="290799"/>
            <a:ext cx="8686800" cy="320908"/>
          </a:xfrm>
        </p:spPr>
        <p:txBody>
          <a:bodyPr/>
          <a:lstStyle/>
          <a:p>
            <a:r>
              <a:rPr lang="en-US" dirty="0" smtClean="0"/>
              <a:t>Directions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2635" y="2363840"/>
            <a:ext cx="4827066" cy="224944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250" y="675183"/>
            <a:ext cx="4990452" cy="271310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212702" y="711985"/>
            <a:ext cx="476794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="1" cap="all" dirty="0">
                <a:solidFill>
                  <a:srgbClr val="3B3B3B"/>
                </a:solidFill>
                <a:latin typeface="+mn-lt"/>
              </a:rPr>
              <a:t>TWO BROTHERS TAP HOUSE</a:t>
            </a:r>
            <a:endParaRPr lang="en-US" sz="1800" cap="all" dirty="0">
              <a:solidFill>
                <a:srgbClr val="3B3B3B"/>
              </a:solidFill>
              <a:latin typeface="+mn-lt"/>
            </a:endParaRPr>
          </a:p>
          <a:p>
            <a:r>
              <a:rPr lang="en-US" sz="1800" dirty="0">
                <a:solidFill>
                  <a:srgbClr val="C6762D"/>
                </a:solidFill>
                <a:latin typeface="+mn-lt"/>
                <a:hlinkClick r:id="rId4"/>
              </a:rPr>
              <a:t>30W315 Calumet Ave, Warrenville, IL</a:t>
            </a:r>
            <a:r>
              <a:rPr lang="en-US" sz="1800" dirty="0">
                <a:solidFill>
                  <a:srgbClr val="3B3B3B"/>
                </a:solidFill>
                <a:latin typeface="+mn-lt"/>
              </a:rPr>
              <a:t/>
            </a:r>
            <a:br>
              <a:rPr lang="en-US" sz="1800" dirty="0">
                <a:solidFill>
                  <a:srgbClr val="3B3B3B"/>
                </a:solidFill>
                <a:latin typeface="+mn-lt"/>
              </a:rPr>
            </a:br>
            <a:r>
              <a:rPr lang="en-US" sz="1800" dirty="0">
                <a:solidFill>
                  <a:srgbClr val="3B3B3B"/>
                </a:solidFill>
                <a:latin typeface="+mn-lt"/>
              </a:rPr>
              <a:t>P: (630) </a:t>
            </a:r>
            <a:r>
              <a:rPr lang="en-US" sz="1800" dirty="0" smtClean="0">
                <a:solidFill>
                  <a:srgbClr val="3B3B3B"/>
                </a:solidFill>
                <a:latin typeface="+mn-lt"/>
              </a:rPr>
              <a:t>393–2337</a:t>
            </a:r>
            <a:endParaRPr lang="en-US" sz="1800" dirty="0">
              <a:solidFill>
                <a:srgbClr val="3B3B3B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72064203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_PPT_0909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2" id="{32C0DE11-E25A-2C48-A650-2A827E6F61B2}" vid="{EE620922-FD23-4A44-891D-89905AE3CDB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Fermilab-16x9</Template>
  <TotalTime>863</TotalTime>
  <Words>93</Words>
  <Application>Microsoft Macintosh PowerPoint</Application>
  <PresentationFormat>On-screen Show (16:9)</PresentationFormat>
  <Paragraphs>33</Paragraphs>
  <Slides>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Bodoni 72</vt:lpstr>
      <vt:lpstr>Calibri</vt:lpstr>
      <vt:lpstr>Geneva</vt:lpstr>
      <vt:lpstr>Helvetica</vt:lpstr>
      <vt:lpstr>ＭＳ Ｐゴシック</vt:lpstr>
      <vt:lpstr>Arial</vt:lpstr>
      <vt:lpstr>Fermilab_PPT_090915</vt:lpstr>
      <vt:lpstr>PowerPoint Presentation</vt:lpstr>
      <vt:lpstr>Welcome to Illinois</vt:lpstr>
      <vt:lpstr>Why we are here</vt:lpstr>
      <vt:lpstr>Coordinating with the ASCR Institutes</vt:lpstr>
      <vt:lpstr>Dinner tonight</vt:lpstr>
      <vt:lpstr>Directions</vt:lpstr>
    </vt:vector>
  </TitlesOfParts>
  <Company/>
  <LinksUpToDate>false</LinksUpToDate>
  <SharedDoc>false</SharedDoc>
  <HyperlinksChanged>false</HyperlinksChanged>
  <AppVersion>15.0025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James Amundson</dc:creator>
  <cp:lastModifiedBy>James Amundson</cp:lastModifiedBy>
  <cp:revision>8</cp:revision>
  <cp:lastPrinted>2014-01-20T19:40:21Z</cp:lastPrinted>
  <dcterms:created xsi:type="dcterms:W3CDTF">2018-04-23T20:20:42Z</dcterms:created>
  <dcterms:modified xsi:type="dcterms:W3CDTF">2018-04-24T11:06:41Z</dcterms:modified>
</cp:coreProperties>
</file>