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359" r:id="rId2"/>
    <p:sldId id="361" r:id="rId3"/>
    <p:sldId id="360" r:id="rId4"/>
    <p:sldId id="363" r:id="rId5"/>
    <p:sldId id="365" r:id="rId6"/>
    <p:sldId id="368" r:id="rId7"/>
    <p:sldId id="369" r:id="rId8"/>
    <p:sldId id="370" r:id="rId9"/>
    <p:sldId id="371" r:id="rId10"/>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p:restoredTop sz="93667" autoAdjust="0"/>
  </p:normalViewPr>
  <p:slideViewPr>
    <p:cSldViewPr>
      <p:cViewPr varScale="1">
        <p:scale>
          <a:sx n="125" d="100"/>
          <a:sy n="125" d="100"/>
        </p:scale>
        <p:origin x="1194" y="102"/>
      </p:cViewPr>
      <p:guideLst>
        <p:guide orient="horz" pos="2880"/>
        <p:guide pos="216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86" d="100"/>
          <a:sy n="86" d="100"/>
        </p:scale>
        <p:origin x="2011"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6834" cy="466334"/>
          </a:xfrm>
          <a:prstGeom prst="rect">
            <a:avLst/>
          </a:prstGeom>
        </p:spPr>
        <p:txBody>
          <a:bodyPr vert="horz" lIns="92954" tIns="46477" rIns="92954" bIns="46477" rtlCol="0"/>
          <a:lstStyle>
            <a:lvl1pPr algn="l">
              <a:defRPr sz="1200"/>
            </a:lvl1pPr>
          </a:lstStyle>
          <a:p>
            <a:endParaRPr lang="en-US" dirty="0"/>
          </a:p>
        </p:txBody>
      </p:sp>
      <p:sp>
        <p:nvSpPr>
          <p:cNvPr id="3" name="Date Placeholder 2"/>
          <p:cNvSpPr>
            <a:spLocks noGrp="1"/>
          </p:cNvSpPr>
          <p:nvPr>
            <p:ph type="dt" sz="quarter" idx="1"/>
          </p:nvPr>
        </p:nvSpPr>
        <p:spPr>
          <a:xfrm>
            <a:off x="3956956" y="1"/>
            <a:ext cx="3026834" cy="466334"/>
          </a:xfrm>
          <a:prstGeom prst="rect">
            <a:avLst/>
          </a:prstGeom>
        </p:spPr>
        <p:txBody>
          <a:bodyPr vert="horz" lIns="92954" tIns="46477" rIns="92954" bIns="46477" rtlCol="0"/>
          <a:lstStyle>
            <a:lvl1pPr algn="r">
              <a:defRPr sz="1200"/>
            </a:lvl1pPr>
          </a:lstStyle>
          <a:p>
            <a:fld id="{04D06D4B-F083-4F0B-B6C9-2D493B329ED9}" type="datetimeFigureOut">
              <a:rPr lang="en-US" smtClean="0"/>
              <a:t>5/10/2018</a:t>
            </a:fld>
            <a:endParaRPr lang="en-US" dirty="0"/>
          </a:p>
        </p:txBody>
      </p:sp>
      <p:sp>
        <p:nvSpPr>
          <p:cNvPr id="4" name="Footer Placeholder 3"/>
          <p:cNvSpPr>
            <a:spLocks noGrp="1"/>
          </p:cNvSpPr>
          <p:nvPr>
            <p:ph type="ftr" sz="quarter" idx="2"/>
          </p:nvPr>
        </p:nvSpPr>
        <p:spPr>
          <a:xfrm>
            <a:off x="2" y="8817369"/>
            <a:ext cx="3026834" cy="466333"/>
          </a:xfrm>
          <a:prstGeom prst="rect">
            <a:avLst/>
          </a:prstGeom>
        </p:spPr>
        <p:txBody>
          <a:bodyPr vert="horz" lIns="92954" tIns="46477" rIns="92954" bIns="4647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956" y="8817369"/>
            <a:ext cx="3026834" cy="466333"/>
          </a:xfrm>
          <a:prstGeom prst="rect">
            <a:avLst/>
          </a:prstGeom>
        </p:spPr>
        <p:txBody>
          <a:bodyPr vert="horz" lIns="92954" tIns="46477" rIns="92954" bIns="46477" rtlCol="0" anchor="b"/>
          <a:lstStyle>
            <a:lvl1pPr algn="r">
              <a:defRPr sz="1200"/>
            </a:lvl1pPr>
          </a:lstStyle>
          <a:p>
            <a:fld id="{BC3C506F-2269-46DF-AAD8-716176AB6A1F}" type="slidenum">
              <a:rPr lang="en-US" smtClean="0"/>
              <a:t>‹#›</a:t>
            </a:fld>
            <a:endParaRPr lang="en-US" dirty="0"/>
          </a:p>
        </p:txBody>
      </p:sp>
    </p:spTree>
    <p:extLst>
      <p:ext uri="{BB962C8B-B14F-4D97-AF65-F5344CB8AC3E}">
        <p14:creationId xmlns:p14="http://schemas.microsoft.com/office/powerpoint/2010/main" val="7383363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072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a:xfrm>
            <a:off x="302520" y="6538623"/>
            <a:ext cx="336679" cy="184666"/>
          </a:xfrm>
        </p:spPr>
        <p:txBody>
          <a:bodyPr lIns="0" tIns="0" rIns="0" bIns="0"/>
          <a:lstStyle>
            <a:lvl1pPr algn="r">
              <a:defRPr sz="1200" b="1" i="0" kern="1200" spc="-5">
                <a:solidFill>
                  <a:srgbClr val="BB5F2B"/>
                </a:solidFill>
                <a:latin typeface="Arial"/>
                <a:ea typeface="+mn-ea"/>
                <a:cs typeface="Arial"/>
              </a:defRPr>
            </a:lvl1pPr>
          </a:lstStyle>
          <a:p>
            <a:fld id="{B6F15528-21DE-4FAA-801E-634DDDAF4B2B}" type="slidenum">
              <a:rPr lang="en-US" smtClean="0"/>
              <a:pPr/>
              <a:t>‹#›</a:t>
            </a:fld>
            <a:endParaRPr lang="en-US" dirty="0"/>
          </a:p>
        </p:txBody>
      </p:sp>
      <p:sp>
        <p:nvSpPr>
          <p:cNvPr id="7" name="Holder 4"/>
          <p:cNvSpPr>
            <a:spLocks noGrp="1"/>
          </p:cNvSpPr>
          <p:nvPr>
            <p:ph type="ftr" sz="quarter" idx="5"/>
          </p:nvPr>
        </p:nvSpPr>
        <p:spPr>
          <a:xfrm>
            <a:off x="866647" y="6538623"/>
            <a:ext cx="1495553"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lnSpc>
                <a:spcPct val="100000"/>
              </a:lnSpc>
            </a:pPr>
            <a:r>
              <a:rPr lang="en-US" dirty="0"/>
              <a:t>F. Feyzi</a:t>
            </a:r>
            <a:endParaRPr dirty="0"/>
          </a:p>
        </p:txBody>
      </p:sp>
      <p:sp>
        <p:nvSpPr>
          <p:cNvPr id="8" name="Holder 5"/>
          <p:cNvSpPr>
            <a:spLocks noGrp="1"/>
          </p:cNvSpPr>
          <p:nvPr>
            <p:ph type="dt" sz="half" idx="6"/>
          </p:nvPr>
        </p:nvSpPr>
        <p:spPr>
          <a:xfrm>
            <a:off x="2551302" y="6538623"/>
            <a:ext cx="1944498"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r>
              <a:rPr lang="en-US" dirty="0"/>
              <a:t>14 May 2018</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BB5F2B"/>
                </a:solidFill>
                <a:latin typeface="Arial"/>
                <a:cs typeface="Arial"/>
              </a:defRPr>
            </a:lvl1pPr>
          </a:lstStyle>
          <a:p>
            <a:endParaRPr dirty="0"/>
          </a:p>
        </p:txBody>
      </p:sp>
      <p:sp>
        <p:nvSpPr>
          <p:cNvPr id="3" name="Holder 3"/>
          <p:cNvSpPr>
            <a:spLocks noGrp="1"/>
          </p:cNvSpPr>
          <p:nvPr>
            <p:ph type="body" idx="1"/>
          </p:nvPr>
        </p:nvSpPr>
        <p:spPr/>
        <p:txBody>
          <a:bodyPr lIns="0" tIns="0" rIns="0" bIns="0"/>
          <a:lstStyle>
            <a:lvl1pPr>
              <a:defRPr sz="2200" b="0" i="0">
                <a:solidFill>
                  <a:srgbClr val="3B5A77"/>
                </a:solidFill>
                <a:latin typeface="Arial"/>
                <a:cs typeface="Arial"/>
              </a:defRPr>
            </a:lvl1pPr>
          </a:lstStyle>
          <a:p>
            <a:endParaRPr dirty="0"/>
          </a:p>
        </p:txBody>
      </p:sp>
      <p:sp>
        <p:nvSpPr>
          <p:cNvPr id="6" name="Holder 6"/>
          <p:cNvSpPr>
            <a:spLocks noGrp="1"/>
          </p:cNvSpPr>
          <p:nvPr>
            <p:ph type="sldNum" sz="quarter" idx="7"/>
          </p:nvPr>
        </p:nvSpPr>
        <p:spPr/>
        <p:txBody>
          <a:bodyPr lIns="0" tIns="0" rIns="0" bIns="0"/>
          <a:lstStyle>
            <a:lvl1pPr algn="r">
              <a:defRPr sz="1200" b="1" i="0" kern="1200" spc="-5">
                <a:solidFill>
                  <a:srgbClr val="BB5F2B"/>
                </a:solidFill>
                <a:latin typeface="Arial"/>
                <a:ea typeface="+mn-ea"/>
                <a:cs typeface="Arial"/>
              </a:defRPr>
            </a:lvl1pPr>
          </a:lstStyle>
          <a:p>
            <a:fld id="{B6F15528-21DE-4FAA-801E-634DDDAF4B2B}" type="slidenum">
              <a:rPr lang="en-US" smtClean="0"/>
              <a:pPr/>
              <a:t>‹#›</a:t>
            </a:fld>
            <a:endParaRPr lang="en-US" dirty="0"/>
          </a:p>
        </p:txBody>
      </p:sp>
      <p:sp>
        <p:nvSpPr>
          <p:cNvPr id="7" name="Holder 4"/>
          <p:cNvSpPr>
            <a:spLocks noGrp="1"/>
          </p:cNvSpPr>
          <p:nvPr>
            <p:ph type="ftr" sz="quarter" idx="5"/>
          </p:nvPr>
        </p:nvSpPr>
        <p:spPr>
          <a:xfrm>
            <a:off x="866647" y="6538623"/>
            <a:ext cx="1495553"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lnSpc>
                <a:spcPct val="100000"/>
              </a:lnSpc>
            </a:pPr>
            <a:r>
              <a:rPr lang="en-US" dirty="0"/>
              <a:t>F. Feyzi</a:t>
            </a:r>
            <a:endParaRPr dirty="0"/>
          </a:p>
        </p:txBody>
      </p:sp>
      <p:sp>
        <p:nvSpPr>
          <p:cNvPr id="8" name="Holder 5"/>
          <p:cNvSpPr>
            <a:spLocks noGrp="1"/>
          </p:cNvSpPr>
          <p:nvPr>
            <p:ph type="dt" sz="half" idx="6"/>
          </p:nvPr>
        </p:nvSpPr>
        <p:spPr>
          <a:xfrm>
            <a:off x="2667000" y="6538623"/>
            <a:ext cx="1447800"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r>
              <a:rPr lang="en-US" dirty="0"/>
              <a:t>14 May 2018</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962" y="6358890"/>
            <a:ext cx="8229600" cy="0"/>
          </a:xfrm>
          <a:custGeom>
            <a:avLst/>
            <a:gdLst/>
            <a:ahLst/>
            <a:cxnLst/>
            <a:rect l="l" t="t" r="r" b="b"/>
            <a:pathLst>
              <a:path w="8229600">
                <a:moveTo>
                  <a:pt x="0" y="0"/>
                </a:moveTo>
                <a:lnTo>
                  <a:pt x="8229600" y="0"/>
                </a:lnTo>
              </a:path>
            </a:pathLst>
          </a:custGeom>
          <a:ln w="25908">
            <a:solidFill>
              <a:srgbClr val="BB5F2B"/>
            </a:solidFill>
          </a:ln>
        </p:spPr>
        <p:txBody>
          <a:bodyPr wrap="square" lIns="0" tIns="0" rIns="0" bIns="0" rtlCol="0"/>
          <a:lstStyle/>
          <a:p>
            <a:endParaRPr dirty="0"/>
          </a:p>
        </p:txBody>
      </p:sp>
      <p:sp>
        <p:nvSpPr>
          <p:cNvPr id="17" name="bk object 17"/>
          <p:cNvSpPr/>
          <p:nvPr/>
        </p:nvSpPr>
        <p:spPr>
          <a:xfrm>
            <a:off x="8156447" y="6499859"/>
            <a:ext cx="541020" cy="220979"/>
          </a:xfrm>
          <a:prstGeom prst="rect">
            <a:avLst/>
          </a:prstGeom>
          <a:blipFill>
            <a:blip r:embed="rId2" cstate="print"/>
            <a:stretch>
              <a:fillRect/>
            </a:stretch>
          </a:blipFill>
        </p:spPr>
        <p:txBody>
          <a:bodyPr wrap="square" lIns="0" tIns="0" rIns="0" bIns="0" rtlCol="0"/>
          <a:lstStyle/>
          <a:p>
            <a:endParaRPr dirty="0"/>
          </a:p>
        </p:txBody>
      </p:sp>
      <p:sp>
        <p:nvSpPr>
          <p:cNvPr id="18" name="bk object 18"/>
          <p:cNvSpPr/>
          <p:nvPr/>
        </p:nvSpPr>
        <p:spPr>
          <a:xfrm>
            <a:off x="6851904" y="6480046"/>
            <a:ext cx="1185672" cy="254508"/>
          </a:xfrm>
          <a:prstGeom prst="rect">
            <a:avLst/>
          </a:prstGeom>
          <a:blipFill>
            <a:blip r:embed="rId3"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200" b="1" i="0">
                <a:solidFill>
                  <a:srgbClr val="BB5F2B"/>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p:txBody>
          <a:bodyPr lIns="0" tIns="0" rIns="0" bIns="0"/>
          <a:lstStyle>
            <a:lvl1pPr algn="r">
              <a:defRPr sz="1200" b="1" i="0" kern="1200" spc="-5">
                <a:solidFill>
                  <a:srgbClr val="BB5F2B"/>
                </a:solidFill>
                <a:latin typeface="Arial"/>
                <a:ea typeface="+mn-ea"/>
                <a:cs typeface="Arial"/>
              </a:defRPr>
            </a:lvl1pPr>
          </a:lstStyle>
          <a:p>
            <a:fld id="{B6F15528-21DE-4FAA-801E-634DDDAF4B2B}" type="slidenum">
              <a:rPr lang="en-US" smtClean="0"/>
              <a:pPr/>
              <a:t>‹#›</a:t>
            </a:fld>
            <a:endParaRPr lang="en-US" dirty="0"/>
          </a:p>
        </p:txBody>
      </p:sp>
      <p:sp>
        <p:nvSpPr>
          <p:cNvPr id="11" name="Holder 4"/>
          <p:cNvSpPr>
            <a:spLocks noGrp="1"/>
          </p:cNvSpPr>
          <p:nvPr>
            <p:ph type="ftr" sz="quarter" idx="5"/>
          </p:nvPr>
        </p:nvSpPr>
        <p:spPr>
          <a:xfrm>
            <a:off x="866647" y="6499859"/>
            <a:ext cx="1685295"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lnSpc>
                <a:spcPct val="100000"/>
              </a:lnSpc>
            </a:pPr>
            <a:r>
              <a:rPr lang="en-US" dirty="0"/>
              <a:t>F. Feyzi</a:t>
            </a:r>
            <a:endParaRPr dirty="0"/>
          </a:p>
        </p:txBody>
      </p:sp>
      <p:sp>
        <p:nvSpPr>
          <p:cNvPr id="12" name="Holder 5"/>
          <p:cNvSpPr>
            <a:spLocks noGrp="1"/>
          </p:cNvSpPr>
          <p:nvPr>
            <p:ph type="dt" sz="half" idx="6"/>
          </p:nvPr>
        </p:nvSpPr>
        <p:spPr>
          <a:xfrm>
            <a:off x="2932302" y="6538623"/>
            <a:ext cx="1944498"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r>
              <a:rPr lang="en-US" dirty="0"/>
              <a:t>14 May 2018</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962" y="6358890"/>
            <a:ext cx="8229600" cy="0"/>
          </a:xfrm>
          <a:custGeom>
            <a:avLst/>
            <a:gdLst/>
            <a:ahLst/>
            <a:cxnLst/>
            <a:rect l="l" t="t" r="r" b="b"/>
            <a:pathLst>
              <a:path w="8229600">
                <a:moveTo>
                  <a:pt x="0" y="0"/>
                </a:moveTo>
                <a:lnTo>
                  <a:pt x="8229600" y="0"/>
                </a:lnTo>
              </a:path>
            </a:pathLst>
          </a:custGeom>
          <a:ln w="25908">
            <a:solidFill>
              <a:srgbClr val="BB5F2B"/>
            </a:solidFill>
          </a:ln>
        </p:spPr>
        <p:txBody>
          <a:bodyPr wrap="square" lIns="0" tIns="0" rIns="0" bIns="0" rtlCol="0"/>
          <a:lstStyle/>
          <a:p>
            <a:endParaRPr dirty="0"/>
          </a:p>
        </p:txBody>
      </p:sp>
      <p:sp>
        <p:nvSpPr>
          <p:cNvPr id="17" name="bk object 17"/>
          <p:cNvSpPr/>
          <p:nvPr/>
        </p:nvSpPr>
        <p:spPr>
          <a:xfrm>
            <a:off x="8156447" y="6499859"/>
            <a:ext cx="541020" cy="220979"/>
          </a:xfrm>
          <a:prstGeom prst="rect">
            <a:avLst/>
          </a:prstGeom>
          <a:blipFill>
            <a:blip r:embed="rId2" cstate="print"/>
            <a:stretch>
              <a:fillRect/>
            </a:stretch>
          </a:blipFill>
        </p:spPr>
        <p:txBody>
          <a:bodyPr wrap="square" lIns="0" tIns="0" rIns="0" bIns="0" rtlCol="0"/>
          <a:lstStyle/>
          <a:p>
            <a:endParaRPr dirty="0"/>
          </a:p>
        </p:txBody>
      </p:sp>
      <p:sp>
        <p:nvSpPr>
          <p:cNvPr id="18" name="bk object 18"/>
          <p:cNvSpPr/>
          <p:nvPr/>
        </p:nvSpPr>
        <p:spPr>
          <a:xfrm>
            <a:off x="6851904" y="6480046"/>
            <a:ext cx="1185672" cy="254508"/>
          </a:xfrm>
          <a:prstGeom prst="rect">
            <a:avLst/>
          </a:prstGeom>
          <a:blipFill>
            <a:blip r:embed="rId3"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200" b="1" i="0">
                <a:solidFill>
                  <a:srgbClr val="BB5F2B"/>
                </a:solidFill>
                <a:latin typeface="Arial"/>
                <a:cs typeface="Arial"/>
              </a:defRPr>
            </a:lvl1pPr>
          </a:lstStyle>
          <a:p>
            <a:endParaRPr/>
          </a:p>
        </p:txBody>
      </p:sp>
      <p:sp>
        <p:nvSpPr>
          <p:cNvPr id="5" name="Holder 5"/>
          <p:cNvSpPr>
            <a:spLocks noGrp="1"/>
          </p:cNvSpPr>
          <p:nvPr>
            <p:ph type="sldNum" sz="quarter" idx="7"/>
          </p:nvPr>
        </p:nvSpPr>
        <p:spPr/>
        <p:txBody>
          <a:bodyPr lIns="0" tIns="0" rIns="0" bIns="0"/>
          <a:lstStyle>
            <a:lvl1pPr algn="r">
              <a:defRPr sz="1200" b="1" i="0" kern="1200" spc="-5">
                <a:solidFill>
                  <a:srgbClr val="BB5F2B"/>
                </a:solidFill>
                <a:latin typeface="Arial"/>
                <a:ea typeface="+mn-ea"/>
                <a:cs typeface="Arial"/>
              </a:defRPr>
            </a:lvl1pPr>
          </a:lstStyle>
          <a:p>
            <a:fld id="{B6F15528-21DE-4FAA-801E-634DDDAF4B2B}" type="slidenum">
              <a:rPr lang="en-US" smtClean="0"/>
              <a:pPr/>
              <a:t>‹#›</a:t>
            </a:fld>
            <a:endParaRPr lang="en-US" dirty="0"/>
          </a:p>
        </p:txBody>
      </p:sp>
      <p:sp>
        <p:nvSpPr>
          <p:cNvPr id="9" name="Holder 4"/>
          <p:cNvSpPr>
            <a:spLocks noGrp="1"/>
          </p:cNvSpPr>
          <p:nvPr>
            <p:ph type="ftr" sz="quarter" idx="5"/>
          </p:nvPr>
        </p:nvSpPr>
        <p:spPr>
          <a:xfrm>
            <a:off x="866647" y="6538622"/>
            <a:ext cx="1419353"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lnSpc>
                <a:spcPct val="100000"/>
              </a:lnSpc>
            </a:pPr>
            <a:r>
              <a:rPr lang="en-US" dirty="0"/>
              <a:t>F. Feyzi</a:t>
            </a:r>
            <a:endParaRPr dirty="0"/>
          </a:p>
        </p:txBody>
      </p:sp>
      <p:sp>
        <p:nvSpPr>
          <p:cNvPr id="10" name="Holder 5"/>
          <p:cNvSpPr>
            <a:spLocks noGrp="1"/>
          </p:cNvSpPr>
          <p:nvPr>
            <p:ph type="dt" sz="half" idx="6"/>
          </p:nvPr>
        </p:nvSpPr>
        <p:spPr>
          <a:xfrm>
            <a:off x="2551302" y="6538623"/>
            <a:ext cx="1944498"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r>
              <a:rPr lang="en-US" dirty="0"/>
              <a:t>14 May 2018</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4" name="Holder 4"/>
          <p:cNvSpPr>
            <a:spLocks noGrp="1"/>
          </p:cNvSpPr>
          <p:nvPr>
            <p:ph type="sldNum" sz="quarter" idx="7"/>
          </p:nvPr>
        </p:nvSpPr>
        <p:spPr/>
        <p:txBody>
          <a:bodyPr lIns="0" tIns="0" rIns="0" bIns="0"/>
          <a:lstStyle>
            <a:lvl1pPr algn="r">
              <a:defRPr sz="1200" b="1" i="0" kern="1200" spc="-5">
                <a:solidFill>
                  <a:srgbClr val="BB5F2B"/>
                </a:solidFill>
                <a:latin typeface="Arial"/>
                <a:ea typeface="+mn-ea"/>
                <a:cs typeface="Arial"/>
              </a:defRPr>
            </a:lvl1pPr>
          </a:lstStyle>
          <a:p>
            <a:fld id="{B6F15528-21DE-4FAA-801E-634DDDAF4B2B}" type="slidenum">
              <a:rPr lang="en-US" smtClean="0"/>
              <a:pPr/>
              <a:t>‹#›</a:t>
            </a:fld>
            <a:endParaRPr lang="en-US" dirty="0"/>
          </a:p>
        </p:txBody>
      </p:sp>
      <p:sp>
        <p:nvSpPr>
          <p:cNvPr id="5" name="Holder 4"/>
          <p:cNvSpPr>
            <a:spLocks noGrp="1"/>
          </p:cNvSpPr>
          <p:nvPr>
            <p:ph type="ftr" sz="quarter" idx="5"/>
          </p:nvPr>
        </p:nvSpPr>
        <p:spPr>
          <a:xfrm>
            <a:off x="866647" y="6538623"/>
            <a:ext cx="1419353"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lnSpc>
                <a:spcPct val="100000"/>
              </a:lnSpc>
            </a:pPr>
            <a:r>
              <a:rPr lang="en-US" dirty="0"/>
              <a:t>F. Feyzi</a:t>
            </a:r>
            <a:endParaRPr dirty="0"/>
          </a:p>
        </p:txBody>
      </p:sp>
      <p:sp>
        <p:nvSpPr>
          <p:cNvPr id="6" name="Holder 5"/>
          <p:cNvSpPr>
            <a:spLocks noGrp="1"/>
          </p:cNvSpPr>
          <p:nvPr>
            <p:ph type="dt" sz="half" idx="6"/>
          </p:nvPr>
        </p:nvSpPr>
        <p:spPr>
          <a:xfrm>
            <a:off x="2627502" y="6538623"/>
            <a:ext cx="1944498"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r>
              <a:rPr lang="en-US" dirty="0"/>
              <a:t>14 May 2018</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962" y="6358890"/>
            <a:ext cx="8229600" cy="0"/>
          </a:xfrm>
          <a:custGeom>
            <a:avLst/>
            <a:gdLst/>
            <a:ahLst/>
            <a:cxnLst/>
            <a:rect l="l" t="t" r="r" b="b"/>
            <a:pathLst>
              <a:path w="8229600">
                <a:moveTo>
                  <a:pt x="0" y="0"/>
                </a:moveTo>
                <a:lnTo>
                  <a:pt x="8229600" y="0"/>
                </a:lnTo>
              </a:path>
            </a:pathLst>
          </a:custGeom>
          <a:ln w="25908">
            <a:solidFill>
              <a:srgbClr val="BB5F2B"/>
            </a:solidFill>
          </a:ln>
        </p:spPr>
        <p:txBody>
          <a:bodyPr wrap="square" lIns="0" tIns="0" rIns="0" bIns="0" rtlCol="0"/>
          <a:lstStyle/>
          <a:p>
            <a:endParaRPr dirty="0"/>
          </a:p>
        </p:txBody>
      </p:sp>
      <p:sp>
        <p:nvSpPr>
          <p:cNvPr id="17" name="bk object 17"/>
          <p:cNvSpPr/>
          <p:nvPr/>
        </p:nvSpPr>
        <p:spPr>
          <a:xfrm>
            <a:off x="8156447" y="6499859"/>
            <a:ext cx="541020" cy="220979"/>
          </a:xfrm>
          <a:prstGeom prst="rect">
            <a:avLst/>
          </a:prstGeom>
          <a:blipFill>
            <a:blip r:embed="rId7"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444500" y="495242"/>
            <a:ext cx="8255000" cy="304800"/>
          </a:xfrm>
          <a:prstGeom prst="rect">
            <a:avLst/>
          </a:prstGeom>
        </p:spPr>
        <p:txBody>
          <a:bodyPr wrap="square" lIns="0" tIns="0" rIns="0" bIns="0">
            <a:spAutoFit/>
          </a:bodyPr>
          <a:lstStyle>
            <a:lvl1pPr>
              <a:defRPr sz="2200" b="1" i="0">
                <a:solidFill>
                  <a:srgbClr val="BB5F2B"/>
                </a:solidFill>
                <a:latin typeface="Arial"/>
                <a:cs typeface="Arial"/>
              </a:defRPr>
            </a:lvl1pPr>
          </a:lstStyle>
          <a:p>
            <a:endParaRPr/>
          </a:p>
        </p:txBody>
      </p:sp>
      <p:sp>
        <p:nvSpPr>
          <p:cNvPr id="3" name="Holder 3"/>
          <p:cNvSpPr>
            <a:spLocks noGrp="1"/>
          </p:cNvSpPr>
          <p:nvPr>
            <p:ph type="body" idx="1"/>
          </p:nvPr>
        </p:nvSpPr>
        <p:spPr>
          <a:xfrm>
            <a:off x="382904" y="1317059"/>
            <a:ext cx="8378190" cy="1779905"/>
          </a:xfrm>
          <a:prstGeom prst="rect">
            <a:avLst/>
          </a:prstGeom>
        </p:spPr>
        <p:txBody>
          <a:bodyPr wrap="square" lIns="0" tIns="0" rIns="0" bIns="0">
            <a:spAutoFit/>
          </a:bodyPr>
          <a:lstStyle>
            <a:lvl1pPr>
              <a:defRPr sz="2200" b="0" i="0">
                <a:solidFill>
                  <a:srgbClr val="3B5A77"/>
                </a:solidFill>
                <a:latin typeface="Arial"/>
                <a:cs typeface="Arial"/>
              </a:defRPr>
            </a:lvl1pPr>
          </a:lstStyle>
          <a:p>
            <a:endParaRPr/>
          </a:p>
        </p:txBody>
      </p:sp>
      <p:sp>
        <p:nvSpPr>
          <p:cNvPr id="4" name="Holder 4"/>
          <p:cNvSpPr>
            <a:spLocks noGrp="1"/>
          </p:cNvSpPr>
          <p:nvPr>
            <p:ph type="ftr" sz="quarter" idx="5"/>
          </p:nvPr>
        </p:nvSpPr>
        <p:spPr>
          <a:xfrm>
            <a:off x="866647" y="6538623"/>
            <a:ext cx="763269"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lnSpc>
                <a:spcPct val="100000"/>
              </a:lnSpc>
            </a:pPr>
            <a:r>
              <a:rPr lang="en-US" dirty="0"/>
              <a:t>F. Feyzi</a:t>
            </a:r>
            <a:endParaRPr dirty="0"/>
          </a:p>
        </p:txBody>
      </p:sp>
      <p:sp>
        <p:nvSpPr>
          <p:cNvPr id="5" name="Holder 5"/>
          <p:cNvSpPr>
            <a:spLocks noGrp="1"/>
          </p:cNvSpPr>
          <p:nvPr>
            <p:ph type="dt" sz="half" idx="6"/>
          </p:nvPr>
        </p:nvSpPr>
        <p:spPr>
          <a:xfrm>
            <a:off x="1865502" y="6538623"/>
            <a:ext cx="1944498" cy="184666"/>
          </a:xfrm>
          <a:prstGeom prst="rect">
            <a:avLst/>
          </a:prstGeom>
        </p:spPr>
        <p:txBody>
          <a:bodyPr wrap="square" lIns="0" tIns="0" rIns="0" bIns="0">
            <a:spAutoFit/>
          </a:bodyPr>
          <a:lstStyle>
            <a:lvl1pPr>
              <a:defRPr sz="1200" b="0" i="0">
                <a:solidFill>
                  <a:srgbClr val="BB5F2B"/>
                </a:solidFill>
                <a:latin typeface="Arial"/>
                <a:cs typeface="Arial"/>
              </a:defRPr>
            </a:lvl1pPr>
          </a:lstStyle>
          <a:p>
            <a:pPr marL="12700"/>
            <a:r>
              <a:rPr lang="en-US" dirty="0"/>
              <a:t>14 May 2018</a:t>
            </a:r>
          </a:p>
        </p:txBody>
      </p:sp>
      <p:sp>
        <p:nvSpPr>
          <p:cNvPr id="6" name="Holder 6"/>
          <p:cNvSpPr>
            <a:spLocks noGrp="1"/>
          </p:cNvSpPr>
          <p:nvPr>
            <p:ph type="sldNum" sz="quarter" idx="7"/>
          </p:nvPr>
        </p:nvSpPr>
        <p:spPr>
          <a:xfrm>
            <a:off x="240159" y="6538623"/>
            <a:ext cx="336679" cy="184666"/>
          </a:xfrm>
          <a:prstGeom prst="rect">
            <a:avLst/>
          </a:prstGeom>
        </p:spPr>
        <p:txBody>
          <a:bodyPr wrap="square" lIns="0" tIns="0" rIns="0" bIns="0">
            <a:spAutoFit/>
          </a:bodyPr>
          <a:lstStyle>
            <a:lvl1pPr algn="r">
              <a:defRPr sz="1200" b="1" i="0" kern="1200" spc="-5">
                <a:solidFill>
                  <a:srgbClr val="BB5F2B"/>
                </a:solidFill>
                <a:latin typeface="Arial"/>
                <a:ea typeface="+mn-ea"/>
                <a:cs typeface="Aria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64E8-1557-4D37-95C7-10080BE67A92}"/>
              </a:ext>
            </a:extLst>
          </p:cNvPr>
          <p:cNvSpPr>
            <a:spLocks noGrp="1"/>
          </p:cNvSpPr>
          <p:nvPr>
            <p:ph type="ctrTitle"/>
          </p:nvPr>
        </p:nvSpPr>
        <p:spPr>
          <a:xfrm>
            <a:off x="685800" y="2125980"/>
            <a:ext cx="7772400" cy="677108"/>
          </a:xfrm>
        </p:spPr>
        <p:txBody>
          <a:bodyPr/>
          <a:lstStyle/>
          <a:p>
            <a:r>
              <a:rPr lang="en-US" dirty="0"/>
              <a:t>Overview of Cavern Layout &amp; Detector Installation Scheme </a:t>
            </a:r>
          </a:p>
        </p:txBody>
      </p:sp>
      <p:sp>
        <p:nvSpPr>
          <p:cNvPr id="3" name="Subtitle 2">
            <a:extLst>
              <a:ext uri="{FF2B5EF4-FFF2-40B4-BE49-F238E27FC236}">
                <a16:creationId xmlns:a16="http://schemas.microsoft.com/office/drawing/2014/main" id="{B0CE0E8E-9CE1-4342-BA1E-3BD43479747F}"/>
              </a:ext>
            </a:extLst>
          </p:cNvPr>
          <p:cNvSpPr>
            <a:spLocks noGrp="1"/>
          </p:cNvSpPr>
          <p:nvPr>
            <p:ph type="subTitle" idx="4"/>
          </p:nvPr>
        </p:nvSpPr>
        <p:spPr>
          <a:xfrm>
            <a:off x="1371600" y="3840480"/>
            <a:ext cx="6400799" cy="1015663"/>
          </a:xfrm>
        </p:spPr>
        <p:txBody>
          <a:bodyPr/>
          <a:lstStyle/>
          <a:p>
            <a:r>
              <a:rPr lang="en-US" dirty="0"/>
              <a:t>Farshid Feyzi</a:t>
            </a:r>
          </a:p>
          <a:p>
            <a:r>
              <a:rPr lang="en-US" dirty="0"/>
              <a:t>DUNE Installation Workshop</a:t>
            </a:r>
          </a:p>
          <a:p>
            <a:r>
              <a:rPr lang="en-US" dirty="0"/>
              <a:t>14 May, 2018</a:t>
            </a:r>
          </a:p>
        </p:txBody>
      </p:sp>
    </p:spTree>
    <p:extLst>
      <p:ext uri="{BB962C8B-B14F-4D97-AF65-F5344CB8AC3E}">
        <p14:creationId xmlns:p14="http://schemas.microsoft.com/office/powerpoint/2010/main" val="3592504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A8DB1-1A71-4872-9E87-B33F77777536}"/>
              </a:ext>
            </a:extLst>
          </p:cNvPr>
          <p:cNvSpPr>
            <a:spLocks noGrp="1"/>
          </p:cNvSpPr>
          <p:nvPr>
            <p:ph type="title"/>
          </p:nvPr>
        </p:nvSpPr>
        <p:spPr>
          <a:xfrm>
            <a:off x="444500" y="495242"/>
            <a:ext cx="8255000" cy="338554"/>
          </a:xfrm>
        </p:spPr>
        <p:txBody>
          <a:bodyPr/>
          <a:lstStyle/>
          <a:p>
            <a:r>
              <a:rPr lang="en-US" dirty="0"/>
              <a:t>Outline</a:t>
            </a:r>
          </a:p>
        </p:txBody>
      </p:sp>
      <p:sp>
        <p:nvSpPr>
          <p:cNvPr id="3" name="Text Placeholder 2">
            <a:extLst>
              <a:ext uri="{FF2B5EF4-FFF2-40B4-BE49-F238E27FC236}">
                <a16:creationId xmlns:a16="http://schemas.microsoft.com/office/drawing/2014/main" id="{FD40C6A5-5A0B-476C-A4E3-813C4C017D9B}"/>
              </a:ext>
            </a:extLst>
          </p:cNvPr>
          <p:cNvSpPr>
            <a:spLocks noGrp="1"/>
          </p:cNvSpPr>
          <p:nvPr>
            <p:ph type="body" idx="1"/>
          </p:nvPr>
        </p:nvSpPr>
        <p:spPr>
          <a:xfrm>
            <a:off x="382904" y="1317059"/>
            <a:ext cx="8378190" cy="2585323"/>
          </a:xfrm>
        </p:spPr>
        <p:txBody>
          <a:bodyPr/>
          <a:lstStyle/>
          <a:p>
            <a:pPr marL="342900" indent="-342900">
              <a:buFont typeface="Arial" panose="020B0604020202020204" pitchFamily="34" charset="0"/>
              <a:buChar char="•"/>
            </a:pPr>
            <a:r>
              <a:rPr lang="en-US" dirty="0"/>
              <a:t>Cavern modification</a:t>
            </a:r>
          </a:p>
          <a:p>
            <a:pPr marL="342900" indent="-342900">
              <a:buFont typeface="Arial" panose="020B0604020202020204" pitchFamily="34" charset="0"/>
              <a:buChar char="•"/>
            </a:pPr>
            <a:r>
              <a:rPr lang="en-US" dirty="0"/>
              <a:t>Ross shaft limitations</a:t>
            </a:r>
          </a:p>
          <a:p>
            <a:pPr marL="342900" indent="-342900">
              <a:buFont typeface="Arial" panose="020B0604020202020204" pitchFamily="34" charset="0"/>
              <a:buChar char="•"/>
            </a:pPr>
            <a:r>
              <a:rPr lang="en-US" dirty="0"/>
              <a:t>Configuration Phases</a:t>
            </a:r>
          </a:p>
          <a:p>
            <a:pPr marL="342900" indent="-342900">
              <a:buFont typeface="Arial" panose="020B0604020202020204" pitchFamily="34" charset="0"/>
              <a:buChar char="•"/>
            </a:pPr>
            <a:r>
              <a:rPr lang="en-US" dirty="0"/>
              <a:t>Overall installation scheme</a:t>
            </a:r>
          </a:p>
          <a:p>
            <a:pPr marL="800100" lvl="1" indent="-342900">
              <a:buFont typeface="Arial" panose="020B0604020202020204" pitchFamily="34" charset="0"/>
              <a:buChar char="•"/>
            </a:pPr>
            <a:r>
              <a:rPr lang="en-US" dirty="0"/>
              <a:t>Configuration at 4850 level</a:t>
            </a:r>
          </a:p>
          <a:p>
            <a:pPr marL="800100" lvl="1" indent="-342900">
              <a:buFont typeface="Arial" panose="020B0604020202020204" pitchFamily="34" charset="0"/>
              <a:buChar char="•"/>
            </a:pPr>
            <a:r>
              <a:rPr lang="en-US" dirty="0"/>
              <a:t>Configuration at 4910 level</a:t>
            </a:r>
          </a:p>
          <a:p>
            <a:endParaRPr lang="en-US" dirty="0"/>
          </a:p>
          <a:p>
            <a:endParaRPr lang="en-US" dirty="0"/>
          </a:p>
        </p:txBody>
      </p:sp>
      <p:sp>
        <p:nvSpPr>
          <p:cNvPr id="4" name="Slide Number Placeholder 3">
            <a:extLst>
              <a:ext uri="{FF2B5EF4-FFF2-40B4-BE49-F238E27FC236}">
                <a16:creationId xmlns:a16="http://schemas.microsoft.com/office/drawing/2014/main" id="{4263294F-1F57-46CA-914A-AFA5CCB91177}"/>
              </a:ext>
            </a:extLst>
          </p:cNvPr>
          <p:cNvSpPr>
            <a:spLocks noGrp="1"/>
          </p:cNvSpPr>
          <p:nvPr>
            <p:ph type="sldNum" sz="quarter" idx="7"/>
          </p:nvPr>
        </p:nvSpPr>
        <p:spPr/>
        <p:txBody>
          <a:bodyPr/>
          <a:lstStyle/>
          <a:p>
            <a:fld id="{B6F15528-21DE-4FAA-801E-634DDDAF4B2B}" type="slidenum">
              <a:rPr lang="en-US" smtClean="0"/>
              <a:pPr/>
              <a:t>2</a:t>
            </a:fld>
            <a:endParaRPr lang="en-US" dirty="0"/>
          </a:p>
        </p:txBody>
      </p:sp>
      <p:sp>
        <p:nvSpPr>
          <p:cNvPr id="5" name="Footer Placeholder 4">
            <a:extLst>
              <a:ext uri="{FF2B5EF4-FFF2-40B4-BE49-F238E27FC236}">
                <a16:creationId xmlns:a16="http://schemas.microsoft.com/office/drawing/2014/main" id="{DE4431EB-8834-496C-A13C-02DFAC3084A6}"/>
              </a:ext>
            </a:extLst>
          </p:cNvPr>
          <p:cNvSpPr>
            <a:spLocks noGrp="1"/>
          </p:cNvSpPr>
          <p:nvPr>
            <p:ph type="ftr" sz="quarter" idx="5"/>
          </p:nvPr>
        </p:nvSpPr>
        <p:spPr/>
        <p:txBody>
          <a:bodyPr/>
          <a:lstStyle/>
          <a:p>
            <a:pPr marL="12700">
              <a:lnSpc>
                <a:spcPct val="100000"/>
              </a:lnSpc>
            </a:pPr>
            <a:r>
              <a:rPr lang="en-US" dirty="0"/>
              <a:t>F. Feyzi</a:t>
            </a:r>
          </a:p>
        </p:txBody>
      </p:sp>
      <p:sp>
        <p:nvSpPr>
          <p:cNvPr id="6" name="Date Placeholder 5">
            <a:extLst>
              <a:ext uri="{FF2B5EF4-FFF2-40B4-BE49-F238E27FC236}">
                <a16:creationId xmlns:a16="http://schemas.microsoft.com/office/drawing/2014/main" id="{CE9BCBE5-B292-4E21-8AE6-67A8FACACBA0}"/>
              </a:ext>
            </a:extLst>
          </p:cNvPr>
          <p:cNvSpPr>
            <a:spLocks noGrp="1"/>
          </p:cNvSpPr>
          <p:nvPr>
            <p:ph type="dt" sz="half" idx="6"/>
          </p:nvPr>
        </p:nvSpPr>
        <p:spPr/>
        <p:txBody>
          <a:bodyPr/>
          <a:lstStyle/>
          <a:p>
            <a:pPr marL="12700"/>
            <a:r>
              <a:rPr lang="en-US" dirty="0"/>
              <a:t>14 May 2018</a:t>
            </a:r>
          </a:p>
        </p:txBody>
      </p:sp>
    </p:spTree>
    <p:extLst>
      <p:ext uri="{BB962C8B-B14F-4D97-AF65-F5344CB8AC3E}">
        <p14:creationId xmlns:p14="http://schemas.microsoft.com/office/powerpoint/2010/main" val="248339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DE89-DA89-4FFE-AB42-43DD1B307608}"/>
              </a:ext>
            </a:extLst>
          </p:cNvPr>
          <p:cNvSpPr>
            <a:spLocks noGrp="1"/>
          </p:cNvSpPr>
          <p:nvPr>
            <p:ph type="title"/>
          </p:nvPr>
        </p:nvSpPr>
        <p:spPr>
          <a:xfrm>
            <a:off x="444500" y="495242"/>
            <a:ext cx="8255000" cy="338554"/>
          </a:xfrm>
        </p:spPr>
        <p:txBody>
          <a:bodyPr/>
          <a:lstStyle/>
          <a:p>
            <a:r>
              <a:rPr lang="en-US" dirty="0"/>
              <a:t>Removal of Rock Septum</a:t>
            </a:r>
          </a:p>
        </p:txBody>
      </p:sp>
      <p:sp>
        <p:nvSpPr>
          <p:cNvPr id="6" name="Text Placeholder 5">
            <a:extLst>
              <a:ext uri="{FF2B5EF4-FFF2-40B4-BE49-F238E27FC236}">
                <a16:creationId xmlns:a16="http://schemas.microsoft.com/office/drawing/2014/main" id="{70D2DDC8-40C0-47D8-93C4-ED4D91AE1240}"/>
              </a:ext>
            </a:extLst>
          </p:cNvPr>
          <p:cNvSpPr>
            <a:spLocks noGrp="1"/>
          </p:cNvSpPr>
          <p:nvPr>
            <p:ph type="body" idx="1"/>
          </p:nvPr>
        </p:nvSpPr>
        <p:spPr>
          <a:xfrm>
            <a:off x="382905" y="1066800"/>
            <a:ext cx="8378190" cy="2369880"/>
          </a:xfrm>
        </p:spPr>
        <p:txBody>
          <a:bodyPr/>
          <a:lstStyle/>
          <a:p>
            <a:pPr marL="342900" indent="-342900">
              <a:buFont typeface="Arial" panose="020B0604020202020204" pitchFamily="34" charset="0"/>
              <a:buChar char="•"/>
            </a:pPr>
            <a:r>
              <a:rPr lang="en-US" dirty="0"/>
              <a:t>Present configuration allows 3.5 slot for installation—not feasible</a:t>
            </a:r>
          </a:p>
          <a:p>
            <a:pPr marL="342900" indent="-342900">
              <a:buFont typeface="Arial" panose="020B0604020202020204" pitchFamily="34" charset="0"/>
              <a:buChar char="•"/>
            </a:pPr>
            <a:r>
              <a:rPr lang="en-US" dirty="0"/>
              <a:t>Remove rock septum down to 4910 level</a:t>
            </a:r>
          </a:p>
          <a:p>
            <a:pPr marL="342900" indent="-342900">
              <a:buFont typeface="Arial" panose="020B0604020202020204" pitchFamily="34" charset="0"/>
              <a:buChar char="•"/>
            </a:pPr>
            <a:r>
              <a:rPr lang="en-US" dirty="0"/>
              <a:t>Move east CS 4.5 m to the west, and west CS 4.5 m to the east</a:t>
            </a:r>
          </a:p>
          <a:p>
            <a:pPr marL="342900" indent="-342900">
              <a:buFont typeface="Arial" panose="020B0604020202020204" pitchFamily="34" charset="0"/>
              <a:buChar char="•"/>
            </a:pPr>
            <a:r>
              <a:rPr lang="en-US" dirty="0"/>
              <a:t>Build 5.00 m wide bridge between north and south drifts</a:t>
            </a:r>
          </a:p>
          <a:p>
            <a:pPr marL="342900" indent="-342900">
              <a:buFont typeface="Arial" panose="020B0604020202020204" pitchFamily="34" charset="0"/>
              <a:buChar char="•"/>
            </a:pPr>
            <a:r>
              <a:rPr lang="en-US" dirty="0"/>
              <a:t>Reduce cavern length by 9 m</a:t>
            </a:r>
          </a:p>
          <a:p>
            <a:pPr marL="342900" indent="-342900">
              <a:buFont typeface="Arial" panose="020B0604020202020204" pitchFamily="34" charset="0"/>
              <a:buChar char="•"/>
            </a:pPr>
            <a:r>
              <a:rPr lang="en-US" dirty="0"/>
              <a:t>Distance between cryostats 12m steel to steel</a:t>
            </a:r>
          </a:p>
          <a:p>
            <a:endParaRPr lang="en-US" dirty="0"/>
          </a:p>
        </p:txBody>
      </p:sp>
      <p:sp>
        <p:nvSpPr>
          <p:cNvPr id="3" name="Slide Number Placeholder 2">
            <a:extLst>
              <a:ext uri="{FF2B5EF4-FFF2-40B4-BE49-F238E27FC236}">
                <a16:creationId xmlns:a16="http://schemas.microsoft.com/office/drawing/2014/main" id="{C0FD3EDF-ED7D-4E27-AD96-A5210C343F7D}"/>
              </a:ext>
            </a:extLst>
          </p:cNvPr>
          <p:cNvSpPr>
            <a:spLocks noGrp="1"/>
          </p:cNvSpPr>
          <p:nvPr>
            <p:ph type="sldNum" sz="quarter" idx="7"/>
          </p:nvPr>
        </p:nvSpPr>
        <p:spPr/>
        <p:txBody>
          <a:bodyPr/>
          <a:lstStyle/>
          <a:p>
            <a:fld id="{B6F15528-21DE-4FAA-801E-634DDDAF4B2B}" type="slidenum">
              <a:rPr lang="en-US" smtClean="0"/>
              <a:pPr/>
              <a:t>3</a:t>
            </a:fld>
            <a:endParaRPr lang="en-US" dirty="0"/>
          </a:p>
        </p:txBody>
      </p:sp>
      <p:sp>
        <p:nvSpPr>
          <p:cNvPr id="4" name="Footer Placeholder 3">
            <a:extLst>
              <a:ext uri="{FF2B5EF4-FFF2-40B4-BE49-F238E27FC236}">
                <a16:creationId xmlns:a16="http://schemas.microsoft.com/office/drawing/2014/main" id="{010F855B-3392-4D34-B868-370D9CA5E616}"/>
              </a:ext>
            </a:extLst>
          </p:cNvPr>
          <p:cNvSpPr>
            <a:spLocks noGrp="1"/>
          </p:cNvSpPr>
          <p:nvPr>
            <p:ph type="ftr" sz="quarter" idx="5"/>
          </p:nvPr>
        </p:nvSpPr>
        <p:spPr/>
        <p:txBody>
          <a:bodyPr/>
          <a:lstStyle/>
          <a:p>
            <a:pPr marL="12700">
              <a:lnSpc>
                <a:spcPct val="100000"/>
              </a:lnSpc>
            </a:pPr>
            <a:r>
              <a:rPr lang="en-US" dirty="0"/>
              <a:t>F. Feyzi</a:t>
            </a:r>
          </a:p>
        </p:txBody>
      </p:sp>
      <p:sp>
        <p:nvSpPr>
          <p:cNvPr id="5" name="Date Placeholder 4">
            <a:extLst>
              <a:ext uri="{FF2B5EF4-FFF2-40B4-BE49-F238E27FC236}">
                <a16:creationId xmlns:a16="http://schemas.microsoft.com/office/drawing/2014/main" id="{92414998-CC3F-4D41-BCCA-33206D5E0CFD}"/>
              </a:ext>
            </a:extLst>
          </p:cNvPr>
          <p:cNvSpPr>
            <a:spLocks noGrp="1"/>
          </p:cNvSpPr>
          <p:nvPr>
            <p:ph type="dt" sz="half" idx="6"/>
          </p:nvPr>
        </p:nvSpPr>
        <p:spPr/>
        <p:txBody>
          <a:bodyPr/>
          <a:lstStyle/>
          <a:p>
            <a:pPr marL="12700"/>
            <a:r>
              <a:rPr lang="en-US" dirty="0"/>
              <a:t>14 May 2018</a:t>
            </a:r>
          </a:p>
        </p:txBody>
      </p:sp>
      <p:pic>
        <p:nvPicPr>
          <p:cNvPr id="7" name="Picture 6">
            <a:extLst>
              <a:ext uri="{FF2B5EF4-FFF2-40B4-BE49-F238E27FC236}">
                <a16:creationId xmlns:a16="http://schemas.microsoft.com/office/drawing/2014/main" id="{0F9F5D13-B0E5-48F1-BE3C-12C295578853}"/>
              </a:ext>
            </a:extLst>
          </p:cNvPr>
          <p:cNvPicPr>
            <a:picLocks noChangeAspect="1"/>
          </p:cNvPicPr>
          <p:nvPr/>
        </p:nvPicPr>
        <p:blipFill>
          <a:blip r:embed="rId2"/>
          <a:stretch>
            <a:fillRect/>
          </a:stretch>
        </p:blipFill>
        <p:spPr>
          <a:xfrm>
            <a:off x="576838" y="3124200"/>
            <a:ext cx="7913241" cy="3028729"/>
          </a:xfrm>
          <a:prstGeom prst="rect">
            <a:avLst/>
          </a:prstGeom>
        </p:spPr>
      </p:pic>
    </p:spTree>
    <p:extLst>
      <p:ext uri="{BB962C8B-B14F-4D97-AF65-F5344CB8AC3E}">
        <p14:creationId xmlns:p14="http://schemas.microsoft.com/office/powerpoint/2010/main" val="2485447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F17D5D-FF40-4B09-8D90-703AC9572690}"/>
              </a:ext>
            </a:extLst>
          </p:cNvPr>
          <p:cNvSpPr>
            <a:spLocks noGrp="1"/>
          </p:cNvSpPr>
          <p:nvPr>
            <p:ph type="title"/>
          </p:nvPr>
        </p:nvSpPr>
        <p:spPr>
          <a:xfrm>
            <a:off x="444500" y="495242"/>
            <a:ext cx="8255000" cy="338554"/>
          </a:xfrm>
        </p:spPr>
        <p:txBody>
          <a:bodyPr/>
          <a:lstStyle/>
          <a:p>
            <a:r>
              <a:rPr lang="en-US" dirty="0"/>
              <a:t>Ross Shaft Load Size Limitation</a:t>
            </a:r>
          </a:p>
        </p:txBody>
      </p:sp>
      <p:sp>
        <p:nvSpPr>
          <p:cNvPr id="8" name="Text Placeholder 7">
            <a:extLst>
              <a:ext uri="{FF2B5EF4-FFF2-40B4-BE49-F238E27FC236}">
                <a16:creationId xmlns:a16="http://schemas.microsoft.com/office/drawing/2014/main" id="{3C314EE5-C8FD-4F0F-B515-7A9CC53CF04E}"/>
              </a:ext>
            </a:extLst>
          </p:cNvPr>
          <p:cNvSpPr>
            <a:spLocks noGrp="1"/>
          </p:cNvSpPr>
          <p:nvPr>
            <p:ph type="body" idx="1"/>
          </p:nvPr>
        </p:nvSpPr>
        <p:spPr>
          <a:xfrm>
            <a:off x="360044" y="1066800"/>
            <a:ext cx="8378190" cy="338554"/>
          </a:xfrm>
        </p:spPr>
        <p:txBody>
          <a:bodyPr/>
          <a:lstStyle/>
          <a:p>
            <a:r>
              <a:rPr lang="en-US" dirty="0"/>
              <a:t>DUNE-doc-4781-v13 is controlling document</a:t>
            </a:r>
          </a:p>
        </p:txBody>
      </p:sp>
      <p:sp>
        <p:nvSpPr>
          <p:cNvPr id="4" name="Slide Number Placeholder 3">
            <a:extLst>
              <a:ext uri="{FF2B5EF4-FFF2-40B4-BE49-F238E27FC236}">
                <a16:creationId xmlns:a16="http://schemas.microsoft.com/office/drawing/2014/main" id="{B748F313-CA22-4B5E-85C3-318BAFFDB9C9}"/>
              </a:ext>
            </a:extLst>
          </p:cNvPr>
          <p:cNvSpPr>
            <a:spLocks noGrp="1"/>
          </p:cNvSpPr>
          <p:nvPr>
            <p:ph type="sldNum" sz="quarter" idx="7"/>
          </p:nvPr>
        </p:nvSpPr>
        <p:spPr/>
        <p:txBody>
          <a:bodyPr/>
          <a:lstStyle/>
          <a:p>
            <a:fld id="{B6F15528-21DE-4FAA-801E-634DDDAF4B2B}" type="slidenum">
              <a:rPr lang="en-US" smtClean="0"/>
              <a:pPr/>
              <a:t>4</a:t>
            </a:fld>
            <a:endParaRPr lang="en-US" dirty="0"/>
          </a:p>
        </p:txBody>
      </p:sp>
      <p:sp>
        <p:nvSpPr>
          <p:cNvPr id="5" name="Footer Placeholder 4">
            <a:extLst>
              <a:ext uri="{FF2B5EF4-FFF2-40B4-BE49-F238E27FC236}">
                <a16:creationId xmlns:a16="http://schemas.microsoft.com/office/drawing/2014/main" id="{EE0D13D0-0517-4FEC-8658-0D80BE14B5F7}"/>
              </a:ext>
            </a:extLst>
          </p:cNvPr>
          <p:cNvSpPr>
            <a:spLocks noGrp="1"/>
          </p:cNvSpPr>
          <p:nvPr>
            <p:ph type="ftr" sz="quarter" idx="5"/>
          </p:nvPr>
        </p:nvSpPr>
        <p:spPr/>
        <p:txBody>
          <a:bodyPr/>
          <a:lstStyle/>
          <a:p>
            <a:pPr marL="12700">
              <a:lnSpc>
                <a:spcPct val="100000"/>
              </a:lnSpc>
            </a:pPr>
            <a:r>
              <a:rPr lang="en-US" dirty="0"/>
              <a:t>F. Feyzi</a:t>
            </a:r>
          </a:p>
        </p:txBody>
      </p:sp>
      <p:sp>
        <p:nvSpPr>
          <p:cNvPr id="6" name="Date Placeholder 5">
            <a:extLst>
              <a:ext uri="{FF2B5EF4-FFF2-40B4-BE49-F238E27FC236}">
                <a16:creationId xmlns:a16="http://schemas.microsoft.com/office/drawing/2014/main" id="{B43019FD-27B5-4FC8-B23E-113316BBCBEF}"/>
              </a:ext>
            </a:extLst>
          </p:cNvPr>
          <p:cNvSpPr>
            <a:spLocks noGrp="1"/>
          </p:cNvSpPr>
          <p:nvPr>
            <p:ph type="dt" sz="half" idx="6"/>
          </p:nvPr>
        </p:nvSpPr>
        <p:spPr/>
        <p:txBody>
          <a:bodyPr/>
          <a:lstStyle/>
          <a:p>
            <a:pPr marL="12700"/>
            <a:r>
              <a:rPr lang="en-US" dirty="0"/>
              <a:t>14 May 2018</a:t>
            </a:r>
          </a:p>
        </p:txBody>
      </p:sp>
      <p:pic>
        <p:nvPicPr>
          <p:cNvPr id="9" name="Picture 8">
            <a:extLst>
              <a:ext uri="{FF2B5EF4-FFF2-40B4-BE49-F238E27FC236}">
                <a16:creationId xmlns:a16="http://schemas.microsoft.com/office/drawing/2014/main" id="{0DA85E89-C86C-429C-AA61-AC091AC77FA9}"/>
              </a:ext>
            </a:extLst>
          </p:cNvPr>
          <p:cNvPicPr>
            <a:picLocks noChangeAspect="1"/>
          </p:cNvPicPr>
          <p:nvPr/>
        </p:nvPicPr>
        <p:blipFill>
          <a:blip r:embed="rId2"/>
          <a:stretch>
            <a:fillRect/>
          </a:stretch>
        </p:blipFill>
        <p:spPr>
          <a:xfrm>
            <a:off x="246490" y="2480082"/>
            <a:ext cx="4280672" cy="3311118"/>
          </a:xfrm>
          <a:prstGeom prst="rect">
            <a:avLst/>
          </a:prstGeom>
        </p:spPr>
      </p:pic>
      <p:pic>
        <p:nvPicPr>
          <p:cNvPr id="10" name="Picture 9">
            <a:extLst>
              <a:ext uri="{FF2B5EF4-FFF2-40B4-BE49-F238E27FC236}">
                <a16:creationId xmlns:a16="http://schemas.microsoft.com/office/drawing/2014/main" id="{B5325DC1-9519-4A4D-8A79-1AD544B2D83C}"/>
              </a:ext>
            </a:extLst>
          </p:cNvPr>
          <p:cNvPicPr>
            <a:picLocks noChangeAspect="1"/>
          </p:cNvPicPr>
          <p:nvPr/>
        </p:nvPicPr>
        <p:blipFill>
          <a:blip r:embed="rId3"/>
          <a:stretch>
            <a:fillRect/>
          </a:stretch>
        </p:blipFill>
        <p:spPr>
          <a:xfrm>
            <a:off x="4533900" y="2819400"/>
            <a:ext cx="4286728" cy="2743200"/>
          </a:xfrm>
          <a:prstGeom prst="rect">
            <a:avLst/>
          </a:prstGeom>
        </p:spPr>
      </p:pic>
    </p:spTree>
    <p:extLst>
      <p:ext uri="{BB962C8B-B14F-4D97-AF65-F5344CB8AC3E}">
        <p14:creationId xmlns:p14="http://schemas.microsoft.com/office/powerpoint/2010/main" val="3186789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6036-E02F-4EF7-9AD9-A2483AD1B726}"/>
              </a:ext>
            </a:extLst>
          </p:cNvPr>
          <p:cNvSpPr>
            <a:spLocks noGrp="1"/>
          </p:cNvSpPr>
          <p:nvPr>
            <p:ph type="title"/>
          </p:nvPr>
        </p:nvSpPr>
        <p:spPr>
          <a:xfrm>
            <a:off x="444500" y="495242"/>
            <a:ext cx="4737100" cy="338554"/>
          </a:xfrm>
        </p:spPr>
        <p:txBody>
          <a:bodyPr/>
          <a:lstStyle/>
          <a:p>
            <a:r>
              <a:rPr lang="en-US" dirty="0"/>
              <a:t>Cavern Configuration Phases</a:t>
            </a:r>
          </a:p>
        </p:txBody>
      </p:sp>
      <p:sp>
        <p:nvSpPr>
          <p:cNvPr id="3" name="Text Placeholder 2">
            <a:extLst>
              <a:ext uri="{FF2B5EF4-FFF2-40B4-BE49-F238E27FC236}">
                <a16:creationId xmlns:a16="http://schemas.microsoft.com/office/drawing/2014/main" id="{B7C25DD8-B765-4424-8235-0D793624D23D}"/>
              </a:ext>
            </a:extLst>
          </p:cNvPr>
          <p:cNvSpPr>
            <a:spLocks noGrp="1"/>
          </p:cNvSpPr>
          <p:nvPr>
            <p:ph type="body" idx="1"/>
          </p:nvPr>
        </p:nvSpPr>
        <p:spPr>
          <a:xfrm>
            <a:off x="382903" y="1317058"/>
            <a:ext cx="4090037" cy="5047536"/>
          </a:xfrm>
        </p:spPr>
        <p:txBody>
          <a:bodyPr/>
          <a:lstStyle/>
          <a:p>
            <a:pPr marL="342900" indent="-342900">
              <a:buFont typeface="Arial" panose="020B0604020202020204" pitchFamily="34" charset="0"/>
              <a:buChar char="•"/>
            </a:pPr>
            <a:r>
              <a:rPr lang="en-US" sz="1800" dirty="0"/>
              <a:t>Overall phases for cavern configuration during cryostat construction and detector installation</a:t>
            </a:r>
          </a:p>
          <a:p>
            <a:pPr marL="800100" lvl="1" indent="-342900">
              <a:buFont typeface="+mj-lt"/>
              <a:buAutoNum type="arabicPeriod"/>
            </a:pPr>
            <a:r>
              <a:rPr lang="en-US" sz="1400" dirty="0"/>
              <a:t>West CS steel construction</a:t>
            </a:r>
          </a:p>
          <a:p>
            <a:pPr marL="800100" lvl="1" indent="-342900">
              <a:buFont typeface="+mj-lt"/>
              <a:buAutoNum type="arabicPeriod"/>
            </a:pPr>
            <a:r>
              <a:rPr lang="en-US" sz="1400" dirty="0"/>
              <a:t>East CS steel construction, west CS membrane installation</a:t>
            </a:r>
          </a:p>
          <a:p>
            <a:pPr marL="800100" lvl="1" indent="-342900">
              <a:buFont typeface="+mj-lt"/>
              <a:buAutoNum type="arabicPeriod"/>
            </a:pPr>
            <a:r>
              <a:rPr lang="en-US" sz="1400" dirty="0"/>
              <a:t>East CS membrane installation, West detector installation</a:t>
            </a:r>
          </a:p>
          <a:p>
            <a:pPr marL="800100" lvl="1" indent="-342900">
              <a:buFont typeface="+mj-lt"/>
              <a:buAutoNum type="arabicPeriod"/>
            </a:pPr>
            <a:r>
              <a:rPr lang="en-US" sz="1400" dirty="0"/>
              <a:t>West detector closure and filling, east detector installation</a:t>
            </a:r>
          </a:p>
          <a:p>
            <a:pPr marL="800100" lvl="1" indent="-342900">
              <a:buFont typeface="+mj-lt"/>
              <a:buAutoNum type="arabicPeriod"/>
            </a:pPr>
            <a:r>
              <a:rPr lang="en-US" sz="1400" dirty="0"/>
              <a:t>East detector closure and filling</a:t>
            </a:r>
          </a:p>
          <a:p>
            <a:endParaRPr lang="en-US" sz="1800" dirty="0"/>
          </a:p>
          <a:p>
            <a:pPr marL="342900" indent="-342900">
              <a:buFont typeface="Arial" panose="020B0604020202020204" pitchFamily="34" charset="0"/>
              <a:buChar char="•"/>
            </a:pPr>
            <a:r>
              <a:rPr lang="en-US" sz="1800" dirty="0"/>
              <a:t>Configuration phases needed to design and implement means of access, life safety, cavern and detector services, cleanrooms and other infrastructure</a:t>
            </a:r>
          </a:p>
          <a:p>
            <a:pPr marL="342900" indent="-342900">
              <a:buFont typeface="Arial" panose="020B0604020202020204" pitchFamily="34" charset="0"/>
              <a:buChar char="•"/>
            </a:pPr>
            <a:r>
              <a:rPr lang="en-US" sz="1800" dirty="0"/>
              <a:t>Lifts and stairs will be constructed from the 4850 level down to the 4910 levels</a:t>
            </a:r>
          </a:p>
        </p:txBody>
      </p:sp>
      <p:sp>
        <p:nvSpPr>
          <p:cNvPr id="4" name="Slide Number Placeholder 3">
            <a:extLst>
              <a:ext uri="{FF2B5EF4-FFF2-40B4-BE49-F238E27FC236}">
                <a16:creationId xmlns:a16="http://schemas.microsoft.com/office/drawing/2014/main" id="{B5F760EC-8706-40AC-8347-66924BF37EFF}"/>
              </a:ext>
            </a:extLst>
          </p:cNvPr>
          <p:cNvSpPr>
            <a:spLocks noGrp="1"/>
          </p:cNvSpPr>
          <p:nvPr>
            <p:ph type="sldNum" sz="quarter" idx="7"/>
          </p:nvPr>
        </p:nvSpPr>
        <p:spPr/>
        <p:txBody>
          <a:bodyPr/>
          <a:lstStyle/>
          <a:p>
            <a:fld id="{B6F15528-21DE-4FAA-801E-634DDDAF4B2B}" type="slidenum">
              <a:rPr lang="en-US" smtClean="0"/>
              <a:pPr/>
              <a:t>5</a:t>
            </a:fld>
            <a:endParaRPr lang="en-US" dirty="0"/>
          </a:p>
        </p:txBody>
      </p:sp>
      <p:sp>
        <p:nvSpPr>
          <p:cNvPr id="5" name="Footer Placeholder 4">
            <a:extLst>
              <a:ext uri="{FF2B5EF4-FFF2-40B4-BE49-F238E27FC236}">
                <a16:creationId xmlns:a16="http://schemas.microsoft.com/office/drawing/2014/main" id="{14F40837-A693-48F5-863B-D0B83BAB6FCF}"/>
              </a:ext>
            </a:extLst>
          </p:cNvPr>
          <p:cNvSpPr>
            <a:spLocks noGrp="1"/>
          </p:cNvSpPr>
          <p:nvPr>
            <p:ph type="ftr" sz="quarter" idx="5"/>
          </p:nvPr>
        </p:nvSpPr>
        <p:spPr/>
        <p:txBody>
          <a:bodyPr/>
          <a:lstStyle/>
          <a:p>
            <a:pPr marL="12700">
              <a:lnSpc>
                <a:spcPct val="100000"/>
              </a:lnSpc>
            </a:pPr>
            <a:r>
              <a:rPr lang="en-US" dirty="0"/>
              <a:t>F. Feyzi</a:t>
            </a:r>
          </a:p>
        </p:txBody>
      </p:sp>
      <p:sp>
        <p:nvSpPr>
          <p:cNvPr id="6" name="Date Placeholder 5">
            <a:extLst>
              <a:ext uri="{FF2B5EF4-FFF2-40B4-BE49-F238E27FC236}">
                <a16:creationId xmlns:a16="http://schemas.microsoft.com/office/drawing/2014/main" id="{4D81B490-35FC-40AE-A7D4-46C65A432DFF}"/>
              </a:ext>
            </a:extLst>
          </p:cNvPr>
          <p:cNvSpPr>
            <a:spLocks noGrp="1"/>
          </p:cNvSpPr>
          <p:nvPr>
            <p:ph type="dt" sz="half" idx="6"/>
          </p:nvPr>
        </p:nvSpPr>
        <p:spPr/>
        <p:txBody>
          <a:bodyPr/>
          <a:lstStyle/>
          <a:p>
            <a:pPr marL="12700"/>
            <a:r>
              <a:rPr lang="en-US" dirty="0"/>
              <a:t>14 May 2018</a:t>
            </a:r>
          </a:p>
        </p:txBody>
      </p:sp>
      <p:pic>
        <p:nvPicPr>
          <p:cNvPr id="7" name="Picture 6">
            <a:extLst>
              <a:ext uri="{FF2B5EF4-FFF2-40B4-BE49-F238E27FC236}">
                <a16:creationId xmlns:a16="http://schemas.microsoft.com/office/drawing/2014/main" id="{C83505F5-F94F-4966-A1D4-AB17E1DBA8E5}"/>
              </a:ext>
            </a:extLst>
          </p:cNvPr>
          <p:cNvPicPr>
            <a:picLocks noChangeAspect="1"/>
          </p:cNvPicPr>
          <p:nvPr/>
        </p:nvPicPr>
        <p:blipFill>
          <a:blip r:embed="rId2"/>
          <a:stretch>
            <a:fillRect/>
          </a:stretch>
        </p:blipFill>
        <p:spPr>
          <a:xfrm>
            <a:off x="4889500" y="315005"/>
            <a:ext cx="3810000" cy="1141046"/>
          </a:xfrm>
          <a:prstGeom prst="rect">
            <a:avLst/>
          </a:prstGeom>
        </p:spPr>
      </p:pic>
      <p:pic>
        <p:nvPicPr>
          <p:cNvPr id="8" name="Picture 7">
            <a:extLst>
              <a:ext uri="{FF2B5EF4-FFF2-40B4-BE49-F238E27FC236}">
                <a16:creationId xmlns:a16="http://schemas.microsoft.com/office/drawing/2014/main" id="{297E33A8-6988-428C-8822-F92CEC81B3AF}"/>
              </a:ext>
            </a:extLst>
          </p:cNvPr>
          <p:cNvPicPr>
            <a:picLocks noChangeAspect="1"/>
          </p:cNvPicPr>
          <p:nvPr/>
        </p:nvPicPr>
        <p:blipFill rotWithShape="1">
          <a:blip r:embed="rId3"/>
          <a:srcRect t="22880" b="26634"/>
          <a:stretch/>
        </p:blipFill>
        <p:spPr>
          <a:xfrm>
            <a:off x="4919980" y="1531551"/>
            <a:ext cx="3810000" cy="609600"/>
          </a:xfrm>
          <a:prstGeom prst="rect">
            <a:avLst/>
          </a:prstGeom>
        </p:spPr>
      </p:pic>
      <p:pic>
        <p:nvPicPr>
          <p:cNvPr id="9" name="Picture 8">
            <a:extLst>
              <a:ext uri="{FF2B5EF4-FFF2-40B4-BE49-F238E27FC236}">
                <a16:creationId xmlns:a16="http://schemas.microsoft.com/office/drawing/2014/main" id="{B833E5B6-C621-4271-9C94-14EC0B141331}"/>
              </a:ext>
            </a:extLst>
          </p:cNvPr>
          <p:cNvPicPr>
            <a:picLocks noChangeAspect="1"/>
          </p:cNvPicPr>
          <p:nvPr/>
        </p:nvPicPr>
        <p:blipFill rotWithShape="1">
          <a:blip r:embed="rId4"/>
          <a:srcRect t="20856"/>
          <a:stretch/>
        </p:blipFill>
        <p:spPr>
          <a:xfrm>
            <a:off x="4912995" y="2291727"/>
            <a:ext cx="3878577" cy="963406"/>
          </a:xfrm>
          <a:prstGeom prst="rect">
            <a:avLst/>
          </a:prstGeom>
        </p:spPr>
      </p:pic>
      <p:pic>
        <p:nvPicPr>
          <p:cNvPr id="10" name="Picture 9">
            <a:extLst>
              <a:ext uri="{FF2B5EF4-FFF2-40B4-BE49-F238E27FC236}">
                <a16:creationId xmlns:a16="http://schemas.microsoft.com/office/drawing/2014/main" id="{EEF91B53-FC72-4FE8-BEA4-CBBFD915E76A}"/>
              </a:ext>
            </a:extLst>
          </p:cNvPr>
          <p:cNvPicPr>
            <a:picLocks noChangeAspect="1"/>
          </p:cNvPicPr>
          <p:nvPr/>
        </p:nvPicPr>
        <p:blipFill rotWithShape="1">
          <a:blip r:embed="rId5"/>
          <a:srcRect t="21479"/>
          <a:stretch/>
        </p:blipFill>
        <p:spPr>
          <a:xfrm>
            <a:off x="4967607" y="3367609"/>
            <a:ext cx="3762373" cy="1051414"/>
          </a:xfrm>
          <a:prstGeom prst="rect">
            <a:avLst/>
          </a:prstGeom>
        </p:spPr>
      </p:pic>
      <p:pic>
        <p:nvPicPr>
          <p:cNvPr id="11" name="Picture 10">
            <a:extLst>
              <a:ext uri="{FF2B5EF4-FFF2-40B4-BE49-F238E27FC236}">
                <a16:creationId xmlns:a16="http://schemas.microsoft.com/office/drawing/2014/main" id="{2D5AD8B4-567D-4991-A45B-05BEA91E2C04}"/>
              </a:ext>
            </a:extLst>
          </p:cNvPr>
          <p:cNvPicPr>
            <a:picLocks noChangeAspect="1"/>
          </p:cNvPicPr>
          <p:nvPr/>
        </p:nvPicPr>
        <p:blipFill rotWithShape="1">
          <a:blip r:embed="rId6"/>
          <a:srcRect t="15497"/>
          <a:stretch/>
        </p:blipFill>
        <p:spPr>
          <a:xfrm>
            <a:off x="4991099" y="4531498"/>
            <a:ext cx="3741294" cy="1793159"/>
          </a:xfrm>
          <a:prstGeom prst="rect">
            <a:avLst/>
          </a:prstGeom>
        </p:spPr>
      </p:pic>
      <p:sp>
        <p:nvSpPr>
          <p:cNvPr id="12" name="TextBox 11">
            <a:extLst>
              <a:ext uri="{FF2B5EF4-FFF2-40B4-BE49-F238E27FC236}">
                <a16:creationId xmlns:a16="http://schemas.microsoft.com/office/drawing/2014/main" id="{1206E995-0149-4AB6-AF08-37DB21D39E97}"/>
              </a:ext>
            </a:extLst>
          </p:cNvPr>
          <p:cNvSpPr txBox="1"/>
          <p:nvPr/>
        </p:nvSpPr>
        <p:spPr>
          <a:xfrm>
            <a:off x="4648200" y="700862"/>
            <a:ext cx="152400" cy="369332"/>
          </a:xfrm>
          <a:prstGeom prst="rect">
            <a:avLst/>
          </a:prstGeom>
          <a:noFill/>
        </p:spPr>
        <p:txBody>
          <a:bodyPr wrap="square" rtlCol="0">
            <a:spAutoFit/>
          </a:bodyPr>
          <a:lstStyle/>
          <a:p>
            <a:r>
              <a:rPr lang="en-US" dirty="0"/>
              <a:t>1</a:t>
            </a:r>
          </a:p>
        </p:txBody>
      </p:sp>
      <p:sp>
        <p:nvSpPr>
          <p:cNvPr id="13" name="TextBox 12">
            <a:extLst>
              <a:ext uri="{FF2B5EF4-FFF2-40B4-BE49-F238E27FC236}">
                <a16:creationId xmlns:a16="http://schemas.microsoft.com/office/drawing/2014/main" id="{DC3DA185-055C-44B3-82F6-9293E474BA38}"/>
              </a:ext>
            </a:extLst>
          </p:cNvPr>
          <p:cNvSpPr txBox="1"/>
          <p:nvPr/>
        </p:nvSpPr>
        <p:spPr>
          <a:xfrm>
            <a:off x="4663440" y="1651685"/>
            <a:ext cx="152400" cy="369332"/>
          </a:xfrm>
          <a:prstGeom prst="rect">
            <a:avLst/>
          </a:prstGeom>
          <a:noFill/>
        </p:spPr>
        <p:txBody>
          <a:bodyPr wrap="square" rtlCol="0">
            <a:spAutoFit/>
          </a:bodyPr>
          <a:lstStyle/>
          <a:p>
            <a:r>
              <a:rPr lang="en-US" dirty="0"/>
              <a:t>2</a:t>
            </a:r>
          </a:p>
        </p:txBody>
      </p:sp>
      <p:sp>
        <p:nvSpPr>
          <p:cNvPr id="14" name="TextBox 13">
            <a:extLst>
              <a:ext uri="{FF2B5EF4-FFF2-40B4-BE49-F238E27FC236}">
                <a16:creationId xmlns:a16="http://schemas.microsoft.com/office/drawing/2014/main" id="{F60D24AD-B119-4B7C-ACBA-D7F02F3145BB}"/>
              </a:ext>
            </a:extLst>
          </p:cNvPr>
          <p:cNvSpPr txBox="1"/>
          <p:nvPr/>
        </p:nvSpPr>
        <p:spPr>
          <a:xfrm>
            <a:off x="4663440" y="2469574"/>
            <a:ext cx="152400" cy="369332"/>
          </a:xfrm>
          <a:prstGeom prst="rect">
            <a:avLst/>
          </a:prstGeom>
          <a:noFill/>
        </p:spPr>
        <p:txBody>
          <a:bodyPr wrap="square" rtlCol="0">
            <a:spAutoFit/>
          </a:bodyPr>
          <a:lstStyle/>
          <a:p>
            <a:r>
              <a:rPr lang="en-US" dirty="0"/>
              <a:t>3</a:t>
            </a:r>
          </a:p>
        </p:txBody>
      </p:sp>
      <p:sp>
        <p:nvSpPr>
          <p:cNvPr id="15" name="TextBox 14">
            <a:extLst>
              <a:ext uri="{FF2B5EF4-FFF2-40B4-BE49-F238E27FC236}">
                <a16:creationId xmlns:a16="http://schemas.microsoft.com/office/drawing/2014/main" id="{B540CCC1-DE49-40FC-B235-8CADF19AADA4}"/>
              </a:ext>
            </a:extLst>
          </p:cNvPr>
          <p:cNvSpPr txBox="1"/>
          <p:nvPr/>
        </p:nvSpPr>
        <p:spPr>
          <a:xfrm>
            <a:off x="4671059" y="3523984"/>
            <a:ext cx="296547" cy="369332"/>
          </a:xfrm>
          <a:prstGeom prst="rect">
            <a:avLst/>
          </a:prstGeom>
          <a:noFill/>
        </p:spPr>
        <p:txBody>
          <a:bodyPr wrap="square" rtlCol="0">
            <a:spAutoFit/>
          </a:bodyPr>
          <a:lstStyle/>
          <a:p>
            <a:r>
              <a:rPr lang="en-US" dirty="0"/>
              <a:t>4</a:t>
            </a:r>
          </a:p>
        </p:txBody>
      </p:sp>
      <p:sp>
        <p:nvSpPr>
          <p:cNvPr id="16" name="TextBox 15">
            <a:extLst>
              <a:ext uri="{FF2B5EF4-FFF2-40B4-BE49-F238E27FC236}">
                <a16:creationId xmlns:a16="http://schemas.microsoft.com/office/drawing/2014/main" id="{6D88D9C8-52FA-4AF0-86D5-C8FAC223D471}"/>
              </a:ext>
            </a:extLst>
          </p:cNvPr>
          <p:cNvSpPr txBox="1"/>
          <p:nvPr/>
        </p:nvSpPr>
        <p:spPr>
          <a:xfrm>
            <a:off x="4671060" y="4652318"/>
            <a:ext cx="434340"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1530937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D29D-4171-4E3A-91C7-749955BAB1EC}"/>
              </a:ext>
            </a:extLst>
          </p:cNvPr>
          <p:cNvSpPr>
            <a:spLocks noGrp="1"/>
          </p:cNvSpPr>
          <p:nvPr>
            <p:ph type="title"/>
          </p:nvPr>
        </p:nvSpPr>
        <p:spPr>
          <a:xfrm>
            <a:off x="444500" y="495242"/>
            <a:ext cx="8255000" cy="338554"/>
          </a:xfrm>
        </p:spPr>
        <p:txBody>
          <a:bodyPr/>
          <a:lstStyle/>
          <a:p>
            <a:r>
              <a:rPr lang="en-US" dirty="0"/>
              <a:t>Configuration at the 4850 Level</a:t>
            </a:r>
          </a:p>
        </p:txBody>
      </p:sp>
      <p:sp>
        <p:nvSpPr>
          <p:cNvPr id="3" name="Text Placeholder 2">
            <a:extLst>
              <a:ext uri="{FF2B5EF4-FFF2-40B4-BE49-F238E27FC236}">
                <a16:creationId xmlns:a16="http://schemas.microsoft.com/office/drawing/2014/main" id="{337F8C83-F53B-4C33-A13A-D6309299FC7C}"/>
              </a:ext>
            </a:extLst>
          </p:cNvPr>
          <p:cNvSpPr>
            <a:spLocks noGrp="1"/>
          </p:cNvSpPr>
          <p:nvPr>
            <p:ph type="body" idx="1"/>
          </p:nvPr>
        </p:nvSpPr>
        <p:spPr>
          <a:xfrm>
            <a:off x="382904" y="1317059"/>
            <a:ext cx="4493896" cy="4474141"/>
          </a:xfrm>
        </p:spPr>
        <p:txBody>
          <a:bodyPr/>
          <a:lstStyle/>
          <a:p>
            <a:pPr marL="342900" lvl="0" indent="-342900">
              <a:buFont typeface="Arial" panose="020B0604020202020204" pitchFamily="34" charset="0"/>
              <a:buChar char="•"/>
            </a:pPr>
            <a:r>
              <a:rPr lang="en-US" sz="1800" dirty="0"/>
              <a:t>Detector components enter the cavern through the north drift and will be staged on the bridge</a:t>
            </a:r>
          </a:p>
          <a:p>
            <a:pPr marL="342900" lvl="0" indent="-342900">
              <a:buFont typeface="Arial" panose="020B0604020202020204" pitchFamily="34" charset="0"/>
              <a:buChar char="•"/>
            </a:pPr>
            <a:r>
              <a:rPr lang="en-US" sz="1800" dirty="0"/>
              <a:t>Changes to rigging and transport will occur on the bridge</a:t>
            </a:r>
          </a:p>
          <a:p>
            <a:pPr marL="342900" lvl="0" indent="-342900">
              <a:buFont typeface="Arial" panose="020B0604020202020204" pitchFamily="34" charset="0"/>
              <a:buChar char="•"/>
            </a:pPr>
            <a:r>
              <a:rPr lang="en-US" sz="1800" dirty="0"/>
              <a:t>Side covers are removed</a:t>
            </a:r>
          </a:p>
          <a:p>
            <a:pPr marL="342900" lvl="0" indent="-342900">
              <a:buFont typeface="Arial" panose="020B0604020202020204" pitchFamily="34" charset="0"/>
              <a:buChar char="•"/>
            </a:pPr>
            <a:r>
              <a:rPr lang="en-US" sz="1800" dirty="0"/>
              <a:t>Either the cavern bridge crane or the monorail will be used to lower components from the 4850 level to the 4910 level</a:t>
            </a:r>
          </a:p>
          <a:p>
            <a:pPr marL="342900" lvl="0" indent="-342900">
              <a:buFont typeface="Arial" panose="020B0604020202020204" pitchFamily="34" charset="0"/>
              <a:buChar char="•"/>
            </a:pPr>
            <a:r>
              <a:rPr lang="en-US" sz="1800" dirty="0"/>
              <a:t>No components of the clean room will be at or above the 4850 level</a:t>
            </a:r>
          </a:p>
          <a:p>
            <a:pPr marL="342900" lvl="0" indent="-342900">
              <a:buFont typeface="Arial" panose="020B0604020202020204" pitchFamily="34" charset="0"/>
              <a:buChar char="•"/>
            </a:pPr>
            <a:r>
              <a:rPr lang="en-US" sz="1800" dirty="0"/>
              <a:t>Top pf CS open for rack and infrastructure installation</a:t>
            </a:r>
          </a:p>
          <a:p>
            <a:endParaRPr lang="en-US" dirty="0"/>
          </a:p>
        </p:txBody>
      </p:sp>
      <p:sp>
        <p:nvSpPr>
          <p:cNvPr id="4" name="Slide Number Placeholder 3">
            <a:extLst>
              <a:ext uri="{FF2B5EF4-FFF2-40B4-BE49-F238E27FC236}">
                <a16:creationId xmlns:a16="http://schemas.microsoft.com/office/drawing/2014/main" id="{D1140857-750D-4B31-B666-0B1B17D401D6}"/>
              </a:ext>
            </a:extLst>
          </p:cNvPr>
          <p:cNvSpPr>
            <a:spLocks noGrp="1"/>
          </p:cNvSpPr>
          <p:nvPr>
            <p:ph type="sldNum" sz="quarter" idx="7"/>
          </p:nvPr>
        </p:nvSpPr>
        <p:spPr/>
        <p:txBody>
          <a:bodyPr/>
          <a:lstStyle/>
          <a:p>
            <a:fld id="{B6F15528-21DE-4FAA-801E-634DDDAF4B2B}" type="slidenum">
              <a:rPr lang="en-US" smtClean="0"/>
              <a:pPr/>
              <a:t>6</a:t>
            </a:fld>
            <a:endParaRPr lang="en-US" dirty="0"/>
          </a:p>
        </p:txBody>
      </p:sp>
      <p:sp>
        <p:nvSpPr>
          <p:cNvPr id="5" name="Footer Placeholder 4">
            <a:extLst>
              <a:ext uri="{FF2B5EF4-FFF2-40B4-BE49-F238E27FC236}">
                <a16:creationId xmlns:a16="http://schemas.microsoft.com/office/drawing/2014/main" id="{09093CD8-88E1-49E5-BA4C-1472FAD535C0}"/>
              </a:ext>
            </a:extLst>
          </p:cNvPr>
          <p:cNvSpPr>
            <a:spLocks noGrp="1"/>
          </p:cNvSpPr>
          <p:nvPr>
            <p:ph type="ftr" sz="quarter" idx="5"/>
          </p:nvPr>
        </p:nvSpPr>
        <p:spPr/>
        <p:txBody>
          <a:bodyPr/>
          <a:lstStyle/>
          <a:p>
            <a:pPr marL="12700">
              <a:lnSpc>
                <a:spcPct val="100000"/>
              </a:lnSpc>
            </a:pPr>
            <a:r>
              <a:rPr lang="en-US" dirty="0"/>
              <a:t>F. Feyzi</a:t>
            </a:r>
          </a:p>
        </p:txBody>
      </p:sp>
      <p:sp>
        <p:nvSpPr>
          <p:cNvPr id="6" name="Date Placeholder 5">
            <a:extLst>
              <a:ext uri="{FF2B5EF4-FFF2-40B4-BE49-F238E27FC236}">
                <a16:creationId xmlns:a16="http://schemas.microsoft.com/office/drawing/2014/main" id="{890D3DC1-8D4B-46A7-B3BA-0EA63654BC1F}"/>
              </a:ext>
            </a:extLst>
          </p:cNvPr>
          <p:cNvSpPr>
            <a:spLocks noGrp="1"/>
          </p:cNvSpPr>
          <p:nvPr>
            <p:ph type="dt" sz="half" idx="6"/>
          </p:nvPr>
        </p:nvSpPr>
        <p:spPr/>
        <p:txBody>
          <a:bodyPr/>
          <a:lstStyle/>
          <a:p>
            <a:pPr marL="12700"/>
            <a:r>
              <a:rPr lang="en-US" dirty="0"/>
              <a:t>14 May 2018</a:t>
            </a:r>
          </a:p>
        </p:txBody>
      </p:sp>
      <p:pic>
        <p:nvPicPr>
          <p:cNvPr id="7" name="Picture 6">
            <a:extLst>
              <a:ext uri="{FF2B5EF4-FFF2-40B4-BE49-F238E27FC236}">
                <a16:creationId xmlns:a16="http://schemas.microsoft.com/office/drawing/2014/main" id="{E444A64D-4B69-4E33-91CA-5D0564D08C3D}"/>
              </a:ext>
            </a:extLst>
          </p:cNvPr>
          <p:cNvPicPr>
            <a:picLocks noChangeAspect="1"/>
          </p:cNvPicPr>
          <p:nvPr/>
        </p:nvPicPr>
        <p:blipFill>
          <a:blip r:embed="rId2"/>
          <a:stretch>
            <a:fillRect/>
          </a:stretch>
        </p:blipFill>
        <p:spPr>
          <a:xfrm>
            <a:off x="5105400" y="990599"/>
            <a:ext cx="3594100" cy="4787253"/>
          </a:xfrm>
          <a:prstGeom prst="rect">
            <a:avLst/>
          </a:prstGeom>
        </p:spPr>
      </p:pic>
    </p:spTree>
    <p:extLst>
      <p:ext uri="{BB962C8B-B14F-4D97-AF65-F5344CB8AC3E}">
        <p14:creationId xmlns:p14="http://schemas.microsoft.com/office/powerpoint/2010/main" val="2420604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FF4A-3C53-4A78-8FED-CD09A5B0BC32}"/>
              </a:ext>
            </a:extLst>
          </p:cNvPr>
          <p:cNvSpPr>
            <a:spLocks noGrp="1"/>
          </p:cNvSpPr>
          <p:nvPr>
            <p:ph type="title"/>
          </p:nvPr>
        </p:nvSpPr>
        <p:spPr>
          <a:xfrm>
            <a:off x="444500" y="495242"/>
            <a:ext cx="8255000" cy="677108"/>
          </a:xfrm>
        </p:spPr>
        <p:txBody>
          <a:bodyPr/>
          <a:lstStyle/>
          <a:p>
            <a:r>
              <a:rPr lang="en-US" dirty="0"/>
              <a:t>Configuration at 4910 Level</a:t>
            </a:r>
            <a:br>
              <a:rPr lang="en-US" dirty="0"/>
            </a:br>
            <a:endParaRPr lang="en-US" dirty="0"/>
          </a:p>
        </p:txBody>
      </p:sp>
      <p:sp>
        <p:nvSpPr>
          <p:cNvPr id="3" name="Text Placeholder 2">
            <a:extLst>
              <a:ext uri="{FF2B5EF4-FFF2-40B4-BE49-F238E27FC236}">
                <a16:creationId xmlns:a16="http://schemas.microsoft.com/office/drawing/2014/main" id="{FA583E4B-B1C3-479F-9A63-3E265612D77F}"/>
              </a:ext>
            </a:extLst>
          </p:cNvPr>
          <p:cNvSpPr>
            <a:spLocks noGrp="1"/>
          </p:cNvSpPr>
          <p:nvPr>
            <p:ph type="body" idx="1"/>
          </p:nvPr>
        </p:nvSpPr>
        <p:spPr>
          <a:xfrm>
            <a:off x="304800" y="1172350"/>
            <a:ext cx="4364355" cy="4819948"/>
          </a:xfrm>
        </p:spPr>
        <p:txBody>
          <a:bodyPr/>
          <a:lstStyle/>
          <a:p>
            <a:pPr marL="285750" lvl="0" indent="-285750">
              <a:buFont typeface="Arial" panose="020B0604020202020204" pitchFamily="34" charset="0"/>
              <a:buChar char="•"/>
            </a:pPr>
            <a:r>
              <a:rPr lang="en-US" sz="1600" dirty="0"/>
              <a:t>Access from the 4850 level to the 4910 level is provided by one set of stairs and one lift. (Additional egress possible through CS external structure)</a:t>
            </a:r>
          </a:p>
          <a:p>
            <a:pPr marL="285750" lvl="0" indent="-285750">
              <a:buFont typeface="Arial" panose="020B0604020202020204" pitchFamily="34" charset="0"/>
              <a:buChar char="•"/>
            </a:pPr>
            <a:r>
              <a:rPr lang="en-US" sz="1600" dirty="0"/>
              <a:t>A class ISO 8 (100000) cleanroom will be constructed between the 4910 level and the 4850 level </a:t>
            </a:r>
          </a:p>
          <a:p>
            <a:pPr marL="285750" lvl="0" indent="-285750">
              <a:buFont typeface="Arial" panose="020B0604020202020204" pitchFamily="34" charset="0"/>
              <a:buChar char="•"/>
            </a:pPr>
            <a:r>
              <a:rPr lang="en-US" sz="1600" dirty="0"/>
              <a:t>The bridge crane that is mounted under the main bridge will operate in the clean room</a:t>
            </a:r>
          </a:p>
          <a:p>
            <a:pPr marL="285750" lvl="0" indent="-285750">
              <a:buFont typeface="Arial" panose="020B0604020202020204" pitchFamily="34" charset="0"/>
              <a:buChar char="•"/>
            </a:pPr>
            <a:r>
              <a:rPr lang="en-US" sz="1600" dirty="0"/>
              <a:t>An equipment entry airlock will be constructed at the 4910 level adjacent to the cleanroom</a:t>
            </a:r>
          </a:p>
          <a:p>
            <a:pPr marL="285750" lvl="0" indent="-285750">
              <a:buFont typeface="Arial" panose="020B0604020202020204" pitchFamily="34" charset="0"/>
              <a:buChar char="•"/>
            </a:pPr>
            <a:r>
              <a:rPr lang="en-US" sz="1600" dirty="0"/>
              <a:t>A gowning room will be constructed at the 4910 level adjacent to the cleanroom.</a:t>
            </a:r>
          </a:p>
          <a:p>
            <a:pPr marL="285750" lvl="0" indent="-285750">
              <a:buFont typeface="Arial" panose="020B0604020202020204" pitchFamily="34" charset="0"/>
              <a:buChar char="•"/>
            </a:pPr>
            <a:r>
              <a:rPr lang="en-US" sz="1600" dirty="0"/>
              <a:t>Filtered air flow will be directed into the cryostat, from the cryostat through the opening to the clean room, then to the airlock, and out into the cavern. Local circulation and filtration in the cleanroom will be used to maintain quality.</a:t>
            </a:r>
          </a:p>
          <a:p>
            <a:endParaRPr lang="en-US" dirty="0"/>
          </a:p>
        </p:txBody>
      </p:sp>
      <p:sp>
        <p:nvSpPr>
          <p:cNvPr id="4" name="Slide Number Placeholder 3">
            <a:extLst>
              <a:ext uri="{FF2B5EF4-FFF2-40B4-BE49-F238E27FC236}">
                <a16:creationId xmlns:a16="http://schemas.microsoft.com/office/drawing/2014/main" id="{47BF7E52-A472-46E7-AF57-208DF7018D1A}"/>
              </a:ext>
            </a:extLst>
          </p:cNvPr>
          <p:cNvSpPr>
            <a:spLocks noGrp="1"/>
          </p:cNvSpPr>
          <p:nvPr>
            <p:ph type="sldNum" sz="quarter" idx="7"/>
          </p:nvPr>
        </p:nvSpPr>
        <p:spPr/>
        <p:txBody>
          <a:bodyPr/>
          <a:lstStyle/>
          <a:p>
            <a:fld id="{B6F15528-21DE-4FAA-801E-634DDDAF4B2B}" type="slidenum">
              <a:rPr lang="en-US" smtClean="0"/>
              <a:pPr/>
              <a:t>7</a:t>
            </a:fld>
            <a:endParaRPr lang="en-US" dirty="0"/>
          </a:p>
        </p:txBody>
      </p:sp>
      <p:sp>
        <p:nvSpPr>
          <p:cNvPr id="5" name="Footer Placeholder 4">
            <a:extLst>
              <a:ext uri="{FF2B5EF4-FFF2-40B4-BE49-F238E27FC236}">
                <a16:creationId xmlns:a16="http://schemas.microsoft.com/office/drawing/2014/main" id="{DD0C260B-091B-4692-BB8C-CFDE882983E7}"/>
              </a:ext>
            </a:extLst>
          </p:cNvPr>
          <p:cNvSpPr>
            <a:spLocks noGrp="1"/>
          </p:cNvSpPr>
          <p:nvPr>
            <p:ph type="ftr" sz="quarter" idx="5"/>
          </p:nvPr>
        </p:nvSpPr>
        <p:spPr/>
        <p:txBody>
          <a:bodyPr/>
          <a:lstStyle/>
          <a:p>
            <a:pPr marL="12700">
              <a:lnSpc>
                <a:spcPct val="100000"/>
              </a:lnSpc>
            </a:pPr>
            <a:r>
              <a:rPr lang="en-US" dirty="0"/>
              <a:t>F. Feyzi</a:t>
            </a:r>
          </a:p>
        </p:txBody>
      </p:sp>
      <p:sp>
        <p:nvSpPr>
          <p:cNvPr id="6" name="Date Placeholder 5">
            <a:extLst>
              <a:ext uri="{FF2B5EF4-FFF2-40B4-BE49-F238E27FC236}">
                <a16:creationId xmlns:a16="http://schemas.microsoft.com/office/drawing/2014/main" id="{42D0F43D-325B-4EA8-BE0A-8A12959E9808}"/>
              </a:ext>
            </a:extLst>
          </p:cNvPr>
          <p:cNvSpPr>
            <a:spLocks noGrp="1"/>
          </p:cNvSpPr>
          <p:nvPr>
            <p:ph type="dt" sz="half" idx="6"/>
          </p:nvPr>
        </p:nvSpPr>
        <p:spPr/>
        <p:txBody>
          <a:bodyPr/>
          <a:lstStyle/>
          <a:p>
            <a:pPr marL="12700"/>
            <a:r>
              <a:rPr lang="en-US" dirty="0"/>
              <a:t>14 May 2018</a:t>
            </a:r>
          </a:p>
        </p:txBody>
      </p:sp>
      <p:pic>
        <p:nvPicPr>
          <p:cNvPr id="8" name="Picture 7">
            <a:extLst>
              <a:ext uri="{FF2B5EF4-FFF2-40B4-BE49-F238E27FC236}">
                <a16:creationId xmlns:a16="http://schemas.microsoft.com/office/drawing/2014/main" id="{7D815F3D-CEFA-4808-AA4C-E7DDC0322055}"/>
              </a:ext>
            </a:extLst>
          </p:cNvPr>
          <p:cNvPicPr>
            <a:picLocks noChangeAspect="1"/>
          </p:cNvPicPr>
          <p:nvPr/>
        </p:nvPicPr>
        <p:blipFill>
          <a:blip r:embed="rId2"/>
          <a:stretch>
            <a:fillRect/>
          </a:stretch>
        </p:blipFill>
        <p:spPr>
          <a:xfrm>
            <a:off x="4572001" y="1830898"/>
            <a:ext cx="4477778" cy="2893502"/>
          </a:xfrm>
          <a:prstGeom prst="rect">
            <a:avLst/>
          </a:prstGeom>
        </p:spPr>
      </p:pic>
    </p:spTree>
    <p:extLst>
      <p:ext uri="{BB962C8B-B14F-4D97-AF65-F5344CB8AC3E}">
        <p14:creationId xmlns:p14="http://schemas.microsoft.com/office/powerpoint/2010/main" val="745302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066DF-F91F-4192-B255-21E4C9D5A077}"/>
              </a:ext>
            </a:extLst>
          </p:cNvPr>
          <p:cNvSpPr>
            <a:spLocks noGrp="1"/>
          </p:cNvSpPr>
          <p:nvPr>
            <p:ph type="title"/>
          </p:nvPr>
        </p:nvSpPr>
        <p:spPr>
          <a:xfrm>
            <a:off x="444500" y="495242"/>
            <a:ext cx="8255000" cy="677108"/>
          </a:xfrm>
        </p:spPr>
        <p:txBody>
          <a:bodyPr/>
          <a:lstStyle/>
          <a:p>
            <a:r>
              <a:rPr lang="en-US" dirty="0"/>
              <a:t>Cleanroom Configuration for East Single Phase Installation</a:t>
            </a:r>
            <a:br>
              <a:rPr lang="en-US" dirty="0"/>
            </a:br>
            <a:r>
              <a:rPr lang="en-US" dirty="0"/>
              <a:t>(Details in Vic’s talk)</a:t>
            </a:r>
          </a:p>
        </p:txBody>
      </p:sp>
      <p:sp>
        <p:nvSpPr>
          <p:cNvPr id="3" name="Slide Number Placeholder 2">
            <a:extLst>
              <a:ext uri="{FF2B5EF4-FFF2-40B4-BE49-F238E27FC236}">
                <a16:creationId xmlns:a16="http://schemas.microsoft.com/office/drawing/2014/main" id="{7A3FB9F7-0218-453C-9BC7-0A19C96EA48B}"/>
              </a:ext>
            </a:extLst>
          </p:cNvPr>
          <p:cNvSpPr>
            <a:spLocks noGrp="1"/>
          </p:cNvSpPr>
          <p:nvPr>
            <p:ph type="sldNum" sz="quarter" idx="7"/>
          </p:nvPr>
        </p:nvSpPr>
        <p:spPr/>
        <p:txBody>
          <a:bodyPr/>
          <a:lstStyle/>
          <a:p>
            <a:fld id="{B6F15528-21DE-4FAA-801E-634DDDAF4B2B}" type="slidenum">
              <a:rPr lang="en-US" smtClean="0"/>
              <a:pPr/>
              <a:t>8</a:t>
            </a:fld>
            <a:endParaRPr lang="en-US" dirty="0"/>
          </a:p>
        </p:txBody>
      </p:sp>
      <p:sp>
        <p:nvSpPr>
          <p:cNvPr id="4" name="Footer Placeholder 3">
            <a:extLst>
              <a:ext uri="{FF2B5EF4-FFF2-40B4-BE49-F238E27FC236}">
                <a16:creationId xmlns:a16="http://schemas.microsoft.com/office/drawing/2014/main" id="{6E52263F-2A73-433C-974B-6260DC6B6D9B}"/>
              </a:ext>
            </a:extLst>
          </p:cNvPr>
          <p:cNvSpPr>
            <a:spLocks noGrp="1"/>
          </p:cNvSpPr>
          <p:nvPr>
            <p:ph type="ftr" sz="quarter" idx="5"/>
          </p:nvPr>
        </p:nvSpPr>
        <p:spPr/>
        <p:txBody>
          <a:bodyPr/>
          <a:lstStyle/>
          <a:p>
            <a:pPr marL="12700">
              <a:lnSpc>
                <a:spcPct val="100000"/>
              </a:lnSpc>
            </a:pPr>
            <a:r>
              <a:rPr lang="en-US" dirty="0"/>
              <a:t>F. Feyzi</a:t>
            </a:r>
          </a:p>
        </p:txBody>
      </p:sp>
      <p:sp>
        <p:nvSpPr>
          <p:cNvPr id="5" name="Date Placeholder 4">
            <a:extLst>
              <a:ext uri="{FF2B5EF4-FFF2-40B4-BE49-F238E27FC236}">
                <a16:creationId xmlns:a16="http://schemas.microsoft.com/office/drawing/2014/main" id="{F3B1039B-EC75-429D-8A6C-CF35CF73EF36}"/>
              </a:ext>
            </a:extLst>
          </p:cNvPr>
          <p:cNvSpPr>
            <a:spLocks noGrp="1"/>
          </p:cNvSpPr>
          <p:nvPr>
            <p:ph type="dt" sz="half" idx="6"/>
          </p:nvPr>
        </p:nvSpPr>
        <p:spPr/>
        <p:txBody>
          <a:bodyPr/>
          <a:lstStyle/>
          <a:p>
            <a:pPr marL="12700"/>
            <a:r>
              <a:rPr lang="en-US" dirty="0"/>
              <a:t>14 May 2018</a:t>
            </a:r>
          </a:p>
        </p:txBody>
      </p:sp>
      <p:pic>
        <p:nvPicPr>
          <p:cNvPr id="7" name="Picture 6">
            <a:extLst>
              <a:ext uri="{FF2B5EF4-FFF2-40B4-BE49-F238E27FC236}">
                <a16:creationId xmlns:a16="http://schemas.microsoft.com/office/drawing/2014/main" id="{FD279E15-D71D-40E6-A7FC-333650CE1AEF}"/>
              </a:ext>
            </a:extLst>
          </p:cNvPr>
          <p:cNvPicPr>
            <a:picLocks noChangeAspect="1"/>
          </p:cNvPicPr>
          <p:nvPr/>
        </p:nvPicPr>
        <p:blipFill>
          <a:blip r:embed="rId2"/>
          <a:stretch>
            <a:fillRect/>
          </a:stretch>
        </p:blipFill>
        <p:spPr>
          <a:xfrm>
            <a:off x="736485" y="1193505"/>
            <a:ext cx="7985875" cy="5169253"/>
          </a:xfrm>
          <a:prstGeom prst="rect">
            <a:avLst/>
          </a:prstGeom>
        </p:spPr>
      </p:pic>
    </p:spTree>
    <p:extLst>
      <p:ext uri="{BB962C8B-B14F-4D97-AF65-F5344CB8AC3E}">
        <p14:creationId xmlns:p14="http://schemas.microsoft.com/office/powerpoint/2010/main" val="2544900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5B489-7CEC-48B7-9BF1-C348134335CF}"/>
              </a:ext>
            </a:extLst>
          </p:cNvPr>
          <p:cNvSpPr>
            <a:spLocks noGrp="1"/>
          </p:cNvSpPr>
          <p:nvPr>
            <p:ph type="title"/>
          </p:nvPr>
        </p:nvSpPr>
        <p:spPr>
          <a:xfrm>
            <a:off x="444500" y="495242"/>
            <a:ext cx="8255000" cy="338554"/>
          </a:xfrm>
        </p:spPr>
        <p:txBody>
          <a:bodyPr/>
          <a:lstStyle/>
          <a:p>
            <a:r>
              <a:rPr lang="en-US" dirty="0"/>
              <a:t>West CS Single Phase Installation</a:t>
            </a:r>
          </a:p>
        </p:txBody>
      </p:sp>
      <p:sp>
        <p:nvSpPr>
          <p:cNvPr id="3" name="Slide Number Placeholder 2">
            <a:extLst>
              <a:ext uri="{FF2B5EF4-FFF2-40B4-BE49-F238E27FC236}">
                <a16:creationId xmlns:a16="http://schemas.microsoft.com/office/drawing/2014/main" id="{4F6C476E-009D-4594-9130-14D529DB4070}"/>
              </a:ext>
            </a:extLst>
          </p:cNvPr>
          <p:cNvSpPr>
            <a:spLocks noGrp="1"/>
          </p:cNvSpPr>
          <p:nvPr>
            <p:ph type="sldNum" sz="quarter" idx="7"/>
          </p:nvPr>
        </p:nvSpPr>
        <p:spPr/>
        <p:txBody>
          <a:bodyPr/>
          <a:lstStyle/>
          <a:p>
            <a:fld id="{B6F15528-21DE-4FAA-801E-634DDDAF4B2B}" type="slidenum">
              <a:rPr lang="en-US" smtClean="0"/>
              <a:pPr/>
              <a:t>9</a:t>
            </a:fld>
            <a:endParaRPr lang="en-US" dirty="0"/>
          </a:p>
        </p:txBody>
      </p:sp>
      <p:sp>
        <p:nvSpPr>
          <p:cNvPr id="4" name="Footer Placeholder 3">
            <a:extLst>
              <a:ext uri="{FF2B5EF4-FFF2-40B4-BE49-F238E27FC236}">
                <a16:creationId xmlns:a16="http://schemas.microsoft.com/office/drawing/2014/main" id="{73B14311-0B53-4BD3-A3CE-BCCB54763EF9}"/>
              </a:ext>
            </a:extLst>
          </p:cNvPr>
          <p:cNvSpPr>
            <a:spLocks noGrp="1"/>
          </p:cNvSpPr>
          <p:nvPr>
            <p:ph type="ftr" sz="quarter" idx="5"/>
          </p:nvPr>
        </p:nvSpPr>
        <p:spPr/>
        <p:txBody>
          <a:bodyPr/>
          <a:lstStyle/>
          <a:p>
            <a:pPr marL="12700">
              <a:lnSpc>
                <a:spcPct val="100000"/>
              </a:lnSpc>
            </a:pPr>
            <a:r>
              <a:rPr lang="en-US" dirty="0"/>
              <a:t>F. Feyzi</a:t>
            </a:r>
          </a:p>
        </p:txBody>
      </p:sp>
      <p:sp>
        <p:nvSpPr>
          <p:cNvPr id="5" name="Date Placeholder 4">
            <a:extLst>
              <a:ext uri="{FF2B5EF4-FFF2-40B4-BE49-F238E27FC236}">
                <a16:creationId xmlns:a16="http://schemas.microsoft.com/office/drawing/2014/main" id="{C98BEDDC-7D40-4BA5-8A5E-A8C112FD93E8}"/>
              </a:ext>
            </a:extLst>
          </p:cNvPr>
          <p:cNvSpPr>
            <a:spLocks noGrp="1"/>
          </p:cNvSpPr>
          <p:nvPr>
            <p:ph type="dt" sz="half" idx="6"/>
          </p:nvPr>
        </p:nvSpPr>
        <p:spPr/>
        <p:txBody>
          <a:bodyPr/>
          <a:lstStyle/>
          <a:p>
            <a:pPr marL="12700"/>
            <a:r>
              <a:rPr lang="en-US" dirty="0"/>
              <a:t>14 May 2018</a:t>
            </a:r>
          </a:p>
        </p:txBody>
      </p:sp>
      <p:pic>
        <p:nvPicPr>
          <p:cNvPr id="7" name="Picture 6">
            <a:extLst>
              <a:ext uri="{FF2B5EF4-FFF2-40B4-BE49-F238E27FC236}">
                <a16:creationId xmlns:a16="http://schemas.microsoft.com/office/drawing/2014/main" id="{6E3A5AF7-F2B2-4197-B8CA-8CC449CF95C5}"/>
              </a:ext>
            </a:extLst>
          </p:cNvPr>
          <p:cNvPicPr>
            <a:picLocks noChangeAspect="1"/>
          </p:cNvPicPr>
          <p:nvPr/>
        </p:nvPicPr>
        <p:blipFill>
          <a:blip r:embed="rId2"/>
          <a:stretch>
            <a:fillRect/>
          </a:stretch>
        </p:blipFill>
        <p:spPr>
          <a:xfrm>
            <a:off x="0" y="833796"/>
            <a:ext cx="9144000" cy="5305863"/>
          </a:xfrm>
          <a:prstGeom prst="rect">
            <a:avLst/>
          </a:prstGeom>
        </p:spPr>
      </p:pic>
    </p:spTree>
    <p:extLst>
      <p:ext uri="{BB962C8B-B14F-4D97-AF65-F5344CB8AC3E}">
        <p14:creationId xmlns:p14="http://schemas.microsoft.com/office/powerpoint/2010/main" val="2019290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18932</TotalTime>
  <Words>490</Words>
  <Application>Microsoft Office PowerPoint</Application>
  <PresentationFormat>On-screen Show (4:3)</PresentationFormat>
  <Paragraphs>75</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Overview of Cavern Layout &amp; Detector Installation Scheme </vt:lpstr>
      <vt:lpstr>Outline</vt:lpstr>
      <vt:lpstr>Removal of Rock Septum</vt:lpstr>
      <vt:lpstr>Ross Shaft Load Size Limitation</vt:lpstr>
      <vt:lpstr>Cavern Configuration Phases</vt:lpstr>
      <vt:lpstr>Configuration at the 4850 Level</vt:lpstr>
      <vt:lpstr>Configuration at 4910 Level </vt:lpstr>
      <vt:lpstr>Cleanroom Configuration for East Single Phase Installation (Details in Vic’s talk)</vt:lpstr>
      <vt:lpstr>West CS Single Phase Installation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Farshid Feyzi</cp:lastModifiedBy>
  <cp:revision>455</cp:revision>
  <cp:lastPrinted>2018-05-08T19:16:12Z</cp:lastPrinted>
  <dcterms:created xsi:type="dcterms:W3CDTF">2016-07-13T11:29:54Z</dcterms:created>
  <dcterms:modified xsi:type="dcterms:W3CDTF">2018-05-10T21:40:12Z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2016-06-23T00:00:00Z</vt:filetime>
  </property>
  <property fmtid="{D5CDD505-2E9C-101B-9397-08002B2CF9AE}" pid="3" name="LastSaved">
    <vt:filetime>2016-07-13T00:00:00Z</vt:filetime>
  </property>
</Properties>
</file>