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1"/>
  </p:sldMasterIdLst>
  <p:notesMasterIdLst>
    <p:notesMasterId r:id="rId11"/>
  </p:notesMasterIdLst>
  <p:sldIdLst>
    <p:sldId id="258" r:id="rId2"/>
    <p:sldId id="260" r:id="rId3"/>
    <p:sldId id="261" r:id="rId4"/>
    <p:sldId id="262" r:id="rId5"/>
    <p:sldId id="259" r:id="rId6"/>
    <p:sldId id="263" r:id="rId7"/>
    <p:sldId id="264" r:id="rId8"/>
    <p:sldId id="267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9"/>
    <p:restoredTop sz="94643"/>
  </p:normalViewPr>
  <p:slideViewPr>
    <p:cSldViewPr snapToGrid="0" snapToObjects="1">
      <p:cViewPr varScale="1">
        <p:scale>
          <a:sx n="112" d="100"/>
          <a:sy n="112" d="100"/>
        </p:scale>
        <p:origin x="12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835C0-61F1-E54B-BA25-E3882614FC0E}" type="datetimeFigureOut">
              <a:rPr lang="en-US" smtClean="0"/>
              <a:t>5/13/18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E04CA-E9D9-8A44-B4BD-039D0B6605E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2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E04CA-E9D9-8A44-B4BD-039D0B6605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E04CA-E9D9-8A44-B4BD-039D0B6605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2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E04CA-E9D9-8A44-B4BD-039D0B6605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52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6284-BAAE-3746-90A7-607B07C2C492}" type="datetime1">
              <a:rPr lang="es-ES" smtClean="0"/>
              <a:t>13/5/18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BEE3-1939-E846-9523-35FB53C9629F}" type="datetime1">
              <a:rPr lang="es-ES" smtClean="0"/>
              <a:t>13/5/18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4A04-6025-C240-9748-83A91E515E52}" type="datetime1">
              <a:rPr lang="es-ES" smtClean="0"/>
              <a:t>13/5/18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88C3-1AB7-704E-89AC-7EDEC78E0CBA}" type="datetime1">
              <a:rPr lang="es-ES" smtClean="0"/>
              <a:t>13/5/18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8F7A-6717-E045-9DA2-6E2E77E9D488}" type="datetime1">
              <a:rPr lang="es-ES" smtClean="0"/>
              <a:t>13/5/18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6BD6-2227-184C-AEF1-8D869A8DEB84}" type="datetime1">
              <a:rPr lang="es-ES" smtClean="0"/>
              <a:t>13/5/18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9C0-1F50-974A-B7CA-857544953323}" type="datetime1">
              <a:rPr lang="es-ES" smtClean="0"/>
              <a:t>13/5/18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657A-BE28-0A42-A291-33F89089EB1B}" type="datetime1">
              <a:rPr lang="es-ES" smtClean="0"/>
              <a:t>13/5/18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D2FA-E901-494B-9FD1-0EB770EE8D51}" type="datetime1">
              <a:rPr lang="es-ES" smtClean="0"/>
              <a:t>13/5/18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BA25-40E5-E641-84FF-BABD93C2B85F}" type="datetime1">
              <a:rPr lang="es-ES" smtClean="0"/>
              <a:t>13/5/18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6278-4316-CB40-8AB6-FF7F9399B0EC}" type="datetime1">
              <a:rPr lang="es-ES" smtClean="0"/>
              <a:t>13/5/18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3D5B-3CD4-1B4B-8F1B-B46112D3B3E2}" type="datetime1">
              <a:rPr lang="es-ES" smtClean="0"/>
              <a:t>13/5/18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35EFF-8073-3D42-ACEA-F3DFE692AC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1034" y="2112579"/>
            <a:ext cx="70904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Dual Phase Photon Detection System</a:t>
            </a:r>
          </a:p>
          <a:p>
            <a:pPr algn="ctr"/>
            <a:r>
              <a:rPr lang="en-US" sz="3600" dirty="0" smtClean="0"/>
              <a:t>Installation Plan</a:t>
            </a:r>
            <a:endParaRPr lang="en-U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Burak</a:t>
            </a:r>
            <a:r>
              <a:rPr lang="en-US" dirty="0" smtClean="0"/>
              <a:t> </a:t>
            </a:r>
            <a:r>
              <a:rPr lang="en-US" dirty="0" err="1" smtClean="0"/>
              <a:t>Bilki</a:t>
            </a:r>
            <a:endParaRPr lang="en-US" dirty="0" smtClean="0"/>
          </a:p>
          <a:p>
            <a:r>
              <a:rPr lang="en-US" dirty="0" smtClean="0"/>
              <a:t>Inés Gil-</a:t>
            </a:r>
            <a:r>
              <a:rPr lang="en-US" dirty="0" err="1" smtClean="0"/>
              <a:t>Botella</a:t>
            </a:r>
            <a:endParaRPr lang="en-US" dirty="0" smtClean="0"/>
          </a:p>
          <a:p>
            <a:r>
              <a:rPr lang="en-US" dirty="0" smtClean="0"/>
              <a:t>Dominique </a:t>
            </a:r>
            <a:r>
              <a:rPr lang="en-US" dirty="0" err="1" smtClean="0"/>
              <a:t>Duchesneau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5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4352" y="311499"/>
            <a:ext cx="3901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Baseline Parameters of DPPD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04352" y="1383817"/>
            <a:ext cx="78879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Cryo</a:t>
            </a:r>
            <a:r>
              <a:rPr lang="en-US" dirty="0" smtClean="0"/>
              <a:t> size: 12 m x 60 m x 12 m</a:t>
            </a:r>
          </a:p>
          <a:p>
            <a:r>
              <a:rPr lang="en-US" dirty="0" smtClean="0"/>
              <a:t>720 Hamamatsu R5912-MOD20 PMTs at the density of 1 </a:t>
            </a:r>
            <a:r>
              <a:rPr lang="en-US" dirty="0" smtClean="0"/>
              <a:t>PMT/m</a:t>
            </a:r>
            <a:r>
              <a:rPr lang="en-US" baseline="30000" dirty="0" smtClean="0"/>
              <a:t>2 </a:t>
            </a:r>
            <a:r>
              <a:rPr lang="en-US" dirty="0"/>
              <a:t>(+ 80 spares</a:t>
            </a:r>
            <a:r>
              <a:rPr lang="en-US" dirty="0" smtClean="0"/>
              <a:t>)</a:t>
            </a:r>
            <a:endParaRPr lang="en-US" baseline="30000" dirty="0" smtClean="0"/>
          </a:p>
          <a:p>
            <a:endParaRPr lang="en-US" dirty="0" smtClean="0"/>
          </a:p>
          <a:p>
            <a:r>
              <a:rPr lang="en-US" dirty="0" smtClean="0"/>
              <a:t>HV granularity: 24 channels/module (SHV connectors)</a:t>
            </a:r>
          </a:p>
          <a:p>
            <a:r>
              <a:rPr lang="en-US" dirty="0" smtClean="0"/>
              <a:t>Positive HV with external splitter so, 1 cable/PMT | RG303/U cold; HTC 50-3-2 warm</a:t>
            </a:r>
          </a:p>
          <a:p>
            <a:endParaRPr lang="en-US" dirty="0" smtClean="0"/>
          </a:p>
          <a:p>
            <a:r>
              <a:rPr lang="en-US" dirty="0" smtClean="0"/>
              <a:t>Flange size: ~250 mm diameter</a:t>
            </a:r>
          </a:p>
          <a:p>
            <a:r>
              <a:rPr lang="en-US" dirty="0" smtClean="0"/>
              <a:t>SHV density: ~ 1/(3 cm x 3 cm)</a:t>
            </a:r>
          </a:p>
          <a:p>
            <a:endParaRPr lang="en-US" dirty="0"/>
          </a:p>
          <a:p>
            <a:r>
              <a:rPr lang="en-US" dirty="0" smtClean="0"/>
              <a:t>1 flange/24 SHV and 4 fiber SMAs feeding 24 PMTs</a:t>
            </a:r>
          </a:p>
          <a:p>
            <a:endParaRPr lang="en-US" dirty="0" smtClean="0"/>
          </a:p>
          <a:p>
            <a:r>
              <a:rPr lang="en-US" dirty="0" smtClean="0"/>
              <a:t>The basic unit of PD is 24. Let us call this a “sector”.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65" y="1190846"/>
            <a:ext cx="8473682" cy="46170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2197" y="92630"/>
            <a:ext cx="8830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sector covers 4 m x 6 m </a:t>
            </a:r>
            <a:r>
              <a:rPr lang="en-US" dirty="0" smtClean="0">
                <a:sym typeface="Wingdings"/>
              </a:rPr>
              <a:t> 30 sectors, can be named N1</a:t>
            </a:r>
            <a:r>
              <a:rPr lang="mr-IN" dirty="0" smtClean="0">
                <a:sym typeface="Wingdings"/>
              </a:rPr>
              <a:t>…</a:t>
            </a:r>
            <a:r>
              <a:rPr lang="en-US" dirty="0" smtClean="0">
                <a:sym typeface="Wingdings"/>
              </a:rPr>
              <a:t>15, S1</a:t>
            </a:r>
            <a:r>
              <a:rPr lang="mr-IN" dirty="0" smtClean="0">
                <a:sym typeface="Wingdings"/>
              </a:rPr>
              <a:t>…</a:t>
            </a:r>
            <a:r>
              <a:rPr lang="en-US" dirty="0" smtClean="0">
                <a:sym typeface="Wingdings"/>
              </a:rPr>
              <a:t>15 (for North and South), PMTs on square grid within the sector</a:t>
            </a:r>
            <a:endParaRPr lang="en-US" dirty="0"/>
          </a:p>
        </p:txBody>
      </p:sp>
      <p:sp>
        <p:nvSpPr>
          <p:cNvPr id="5" name="Parallelogram 4"/>
          <p:cNvSpPr/>
          <p:nvPr/>
        </p:nvSpPr>
        <p:spPr>
          <a:xfrm rot="785986">
            <a:off x="1297687" y="3156502"/>
            <a:ext cx="562708" cy="400967"/>
          </a:xfrm>
          <a:prstGeom prst="parallelogram">
            <a:avLst>
              <a:gd name="adj" fmla="val 458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 rot="785986">
            <a:off x="1058202" y="3454343"/>
            <a:ext cx="562708" cy="400967"/>
          </a:xfrm>
          <a:prstGeom prst="parallelogram">
            <a:avLst>
              <a:gd name="adj" fmla="val 4588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704866" y="2491991"/>
            <a:ext cx="34548" cy="669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25021" y="3161719"/>
            <a:ext cx="34548" cy="669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4372" y="5946936"/>
            <a:ext cx="8424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Cabling: Bottom trays to sides, then up to the feedthroughs. 1 HV module/sector. 30 feedthroughs 30 flanges along the 60 m edge.</a:t>
            </a:r>
            <a:endParaRPr lang="en-US" dirty="0"/>
          </a:p>
        </p:txBody>
      </p:sp>
      <p:sp>
        <p:nvSpPr>
          <p:cNvPr id="12" name="Parallelogram 11"/>
          <p:cNvSpPr/>
          <p:nvPr/>
        </p:nvSpPr>
        <p:spPr>
          <a:xfrm rot="785986">
            <a:off x="3595457" y="3630962"/>
            <a:ext cx="562708" cy="400967"/>
          </a:xfrm>
          <a:prstGeom prst="parallelogram">
            <a:avLst>
              <a:gd name="adj" fmla="val 458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 rot="785986">
            <a:off x="3355972" y="3928803"/>
            <a:ext cx="562708" cy="400967"/>
          </a:xfrm>
          <a:prstGeom prst="parallelogram">
            <a:avLst>
              <a:gd name="adj" fmla="val 4588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002636" y="2966451"/>
            <a:ext cx="34548" cy="669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522791" y="3636179"/>
            <a:ext cx="34548" cy="669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98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65" y="1190846"/>
            <a:ext cx="8473682" cy="46170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0" y="-34770"/>
            <a:ext cx="900170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Higher PMT density scenario: 1 PMT/0.75 m</a:t>
            </a:r>
            <a:r>
              <a:rPr lang="en-US" sz="1700" baseline="30000" dirty="0" smtClean="0"/>
              <a:t>2</a:t>
            </a:r>
            <a:r>
              <a:rPr lang="en-US" sz="1700" dirty="0" smtClean="0"/>
              <a:t>, total 960 PMTs</a:t>
            </a:r>
            <a:endParaRPr lang="en-US" sz="1700" dirty="0"/>
          </a:p>
          <a:p>
            <a:endParaRPr lang="en-US" sz="1700" dirty="0" smtClean="0"/>
          </a:p>
          <a:p>
            <a:r>
              <a:rPr lang="en-US" sz="1700" dirty="0" smtClean="0"/>
              <a:t>Each sector covers 3 m x 6 m </a:t>
            </a:r>
            <a:r>
              <a:rPr lang="en-US" sz="1700" dirty="0" smtClean="0">
                <a:sym typeface="Wingdings"/>
              </a:rPr>
              <a:t> 40 sectors, can be named N1</a:t>
            </a:r>
            <a:r>
              <a:rPr lang="mr-IN" sz="1700" dirty="0" smtClean="0">
                <a:sym typeface="Wingdings"/>
              </a:rPr>
              <a:t>…</a:t>
            </a:r>
            <a:r>
              <a:rPr lang="en-US" sz="1700" dirty="0" smtClean="0">
                <a:sym typeface="Wingdings"/>
              </a:rPr>
              <a:t>20, S1</a:t>
            </a:r>
            <a:r>
              <a:rPr lang="mr-IN" sz="1700" dirty="0" smtClean="0">
                <a:sym typeface="Wingdings"/>
              </a:rPr>
              <a:t>…</a:t>
            </a:r>
            <a:r>
              <a:rPr lang="en-US" sz="1700" dirty="0" smtClean="0">
                <a:sym typeface="Wingdings"/>
              </a:rPr>
              <a:t>20 (for North and South), </a:t>
            </a:r>
            <a:r>
              <a:rPr lang="en-US" sz="1700" dirty="0">
                <a:sym typeface="Wingdings"/>
              </a:rPr>
              <a:t>PMTs on square grid within the </a:t>
            </a:r>
            <a:r>
              <a:rPr lang="en-US" sz="1700" dirty="0" smtClean="0">
                <a:sym typeface="Wingdings"/>
              </a:rPr>
              <a:t>sector or in custom arrangement based on detailed cathode geometry</a:t>
            </a:r>
            <a:endParaRPr lang="en-US" sz="1700" dirty="0"/>
          </a:p>
        </p:txBody>
      </p:sp>
      <p:sp>
        <p:nvSpPr>
          <p:cNvPr id="5" name="Parallelogram 4"/>
          <p:cNvSpPr/>
          <p:nvPr/>
        </p:nvSpPr>
        <p:spPr>
          <a:xfrm rot="785986">
            <a:off x="1297687" y="3156502"/>
            <a:ext cx="562708" cy="400967"/>
          </a:xfrm>
          <a:prstGeom prst="parallelogram">
            <a:avLst>
              <a:gd name="adj" fmla="val 458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 rot="785986">
            <a:off x="1058202" y="3454343"/>
            <a:ext cx="562708" cy="400967"/>
          </a:xfrm>
          <a:prstGeom prst="parallelogram">
            <a:avLst>
              <a:gd name="adj" fmla="val 4588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704866" y="2491991"/>
            <a:ext cx="34548" cy="669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25021" y="3161719"/>
            <a:ext cx="34548" cy="669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4372" y="5948788"/>
            <a:ext cx="8424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Cabling: Bottom trays to sides, then up to the feedthroughs. 1 HV module/sector. 40 feedthroughs 40 flanges along the 60 m edge.</a:t>
            </a:r>
            <a:endParaRPr lang="en-US" dirty="0"/>
          </a:p>
        </p:txBody>
      </p:sp>
      <p:sp>
        <p:nvSpPr>
          <p:cNvPr id="12" name="Parallelogram 11"/>
          <p:cNvSpPr/>
          <p:nvPr/>
        </p:nvSpPr>
        <p:spPr>
          <a:xfrm rot="785986">
            <a:off x="3595457" y="3630962"/>
            <a:ext cx="562708" cy="400967"/>
          </a:xfrm>
          <a:prstGeom prst="parallelogram">
            <a:avLst>
              <a:gd name="adj" fmla="val 458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 rot="785986">
            <a:off x="3355972" y="3928803"/>
            <a:ext cx="562708" cy="400967"/>
          </a:xfrm>
          <a:prstGeom prst="parallelogram">
            <a:avLst>
              <a:gd name="adj" fmla="val 4588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002636" y="2966451"/>
            <a:ext cx="34548" cy="669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522791" y="3636179"/>
            <a:ext cx="34548" cy="669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644" y="231112"/>
            <a:ext cx="3532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Equipment Transportation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557685" y="1222720"/>
            <a:ext cx="7269982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The dirty transport boxes are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unpacked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Empty boxes are prepared for return to the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surface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Waste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is packaged to return to the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surface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Equipment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is moved to the cleanroom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Equipment is moved to other underground areas.</a:t>
            </a: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5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644" y="231112"/>
            <a:ext cx="4972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Underground Clean Room Operations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713432" y="692777"/>
            <a:ext cx="7988440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The supplies for the cleanroom are responsibility of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UIT (Underground Installation Team)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The cleanroom is cleaned by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UIT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Equipment is moved into the cleanroom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by UIT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Equipment is unpacked by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DPPD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Visual inspection and testing by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DPPD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Carts to move equipment in the cleanroom are provided by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UIT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Specific tooling to handle detector components are provided by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DPPD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Storage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space in the cleanroom is coordinated by the UIT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Basic rigging equipment is provided by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UIT</a:t>
            </a:r>
            <a:endParaRPr lang="en-US" dirty="0"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15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2176" y="692777"/>
            <a:ext cx="8430567" cy="5644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24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PMTs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 = 1 sector</a:t>
            </a:r>
          </a:p>
          <a:p>
            <a:pPr marL="342900" lvl="1" indent="-342900" algn="just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EUR1 pallets (800 mm x 1200 mm) can carry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27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PMTs at a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time (9 PMTs in 3 rows)</a:t>
            </a:r>
          </a:p>
          <a:p>
            <a:pPr marL="0" lvl="1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  <a:sym typeface="Wingdings"/>
              </a:rPr>
              <a:t>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  <a:sym typeface="Wingdings"/>
              </a:rPr>
              <a:t>3 pallets/trip (3 sectors + spare PMTs /trip)</a:t>
            </a: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0" lvl="1" algn="just">
              <a:lnSpc>
                <a:spcPct val="115000"/>
              </a:lnSpc>
              <a:spcAft>
                <a:spcPts val="100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lvl="1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PMT installation (per sectors) will be coordinated with the schedule of the other subsystems. The ordering of the installation in sectors will follow:</a:t>
            </a:r>
          </a:p>
          <a:p>
            <a:pPr marL="342900" lvl="1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Field cage/side wall installation</a:t>
            </a:r>
          </a:p>
          <a:p>
            <a:pPr marL="342900" lvl="1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Feedthrough installation</a:t>
            </a:r>
          </a:p>
          <a:p>
            <a:pPr marL="342900" lvl="1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CRP installation</a:t>
            </a:r>
          </a:p>
          <a:p>
            <a:pPr marL="342900" lvl="1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Cathode installation + ground grid (to be lifted after assembly)</a:t>
            </a:r>
          </a:p>
          <a:p>
            <a:pPr marL="342900" lvl="1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Removal of the false floor / Access to the membrane floor</a:t>
            </a:r>
          </a:p>
          <a:p>
            <a:pPr marL="342900" lvl="1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PMT installation </a:t>
            </a:r>
          </a:p>
          <a:p>
            <a:pPr marL="342900" lvl="1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Lowering the ground grid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644" y="231112"/>
            <a:ext cx="3374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Underground Operations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2176" y="923889"/>
            <a:ext cx="8430567" cy="5577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The current DPPD installation schedule is from October 2024 to July 2025 (10 months).</a:t>
            </a:r>
          </a:p>
          <a:p>
            <a:pPr marL="285750" lvl="1" indent="-285750" algn="just">
              <a:lnSpc>
                <a:spcPct val="115000"/>
              </a:lnSpc>
              <a:spcAft>
                <a:spcPts val="1000"/>
              </a:spcAft>
              <a:buFont typeface="Wingdings" charset="2"/>
              <a:buChar char="è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  <a:sym typeface="Wingdings"/>
              </a:rPr>
              <a:t>3 sectors/month (18 PMTs/week) ~ 5 PMTs/shift @ 4 shifts/week (depending on cabling and number of people underground)</a:t>
            </a:r>
          </a:p>
          <a:p>
            <a:pPr marL="285750" lvl="1" indent="-285750" algn="just">
              <a:lnSpc>
                <a:spcPct val="115000"/>
              </a:lnSpc>
              <a:spcAft>
                <a:spcPts val="1000"/>
              </a:spcAft>
              <a:buFont typeface="Arial" charset="0"/>
              <a:buChar char="•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  <a:sym typeface="Wingdings"/>
              </a:rPr>
              <a:t>Cable trays will be installed starting October 2024. The exact schedule will be coordinated with field cage and flange installation.</a:t>
            </a:r>
          </a:p>
          <a:p>
            <a:pPr marL="285750" lvl="1" indent="-285750" algn="just">
              <a:lnSpc>
                <a:spcPct val="115000"/>
              </a:lnSpc>
              <a:spcAft>
                <a:spcPts val="1000"/>
              </a:spcAft>
              <a:buFont typeface="Arial" charset="0"/>
              <a:buChar char="•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  <a:sym typeface="Wingdings"/>
              </a:rPr>
              <a:t>PMT support base structures will be installed on the membrane in accordance with the PMT installation schedule. </a:t>
            </a:r>
          </a:p>
          <a:p>
            <a:pPr marL="285750" lvl="1" indent="-285750" algn="just">
              <a:lnSpc>
                <a:spcPct val="115000"/>
              </a:lnSpc>
              <a:spcAft>
                <a:spcPts val="1000"/>
              </a:spcAft>
              <a:buFont typeface="Arial" charset="0"/>
              <a:buChar char="•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  <a:sym typeface="Wingdings"/>
              </a:rPr>
              <a:t>Cabling options:</a:t>
            </a:r>
          </a:p>
          <a:p>
            <a:pPr marL="800100" lvl="2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  <a:sym typeface="Wingdings"/>
              </a:rPr>
              <a:t>Cables and fibers will be routed from the feedthrough to the bottom (and then connected to a short cable soldered to the PMT base)</a:t>
            </a:r>
          </a:p>
          <a:p>
            <a:pPr marL="800100" lvl="2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  <a:sym typeface="Wingdings"/>
              </a:rPr>
              <a:t>If enough space between cryostat wall and field cage, cables and fibers can be routed from PMTs to the feedthrough (no need for intermediate connectors)</a:t>
            </a:r>
          </a:p>
          <a:p>
            <a:pPr marL="285750" lvl="1" indent="-285750" algn="just">
              <a:lnSpc>
                <a:spcPct val="115000"/>
              </a:lnSpc>
              <a:spcAft>
                <a:spcPts val="1000"/>
              </a:spcAft>
              <a:buFont typeface="Arial" charset="0"/>
              <a:buChar char="•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  <a:sym typeface="Wingdings"/>
              </a:rPr>
              <a:t>The installation will be signed off in sectors.</a:t>
            </a:r>
          </a:p>
          <a:p>
            <a:pPr marL="285750" lvl="1" indent="-285750" algn="just">
              <a:lnSpc>
                <a:spcPct val="115000"/>
              </a:lnSpc>
              <a:spcAft>
                <a:spcPts val="1000"/>
              </a:spcAft>
              <a:buFont typeface="Arial" charset="0"/>
              <a:buChar char="•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  <a:sym typeface="Wingdings"/>
              </a:rPr>
              <a:t>There will be one DPPD installation supervisor.</a:t>
            </a:r>
            <a:endParaRPr lang="en-US" dirty="0"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644" y="231112"/>
            <a:ext cx="3374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Underground Operations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15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1644" y="231112"/>
            <a:ext cx="3399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Cryostat Roof Operations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522515" y="788701"/>
            <a:ext cx="8068826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Installation procedures with necessary stay-clear envelopes for DPPD equipment are to be developed by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DPPD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If tooling is needed for installation it is the responsibility of DPPD and must include all procedures and safety approval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DPPD equipment to be installed will be transported to the work location by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DPPD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The installation schedule of the splitters and relevant cabling will follow the schedule of PMT installation (October 2024 </a:t>
            </a:r>
            <a:r>
              <a:rPr lang="mr-IN" dirty="0" smtClean="0">
                <a:latin typeface="Calibri" charset="0"/>
                <a:ea typeface="Calibri" charset="0"/>
                <a:cs typeface="Times New Roman" charset="0"/>
              </a:rPr>
              <a:t>–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 July 2025). Once a sector installation is signed off, it will be tested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There will be one DPPD roof operation supervisor.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5EFF-8073-3D42-ACEA-F3DFE692AC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8906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" id="{A3363244-58C7-B54B-AF06-1CAA41F370C7}" vid="{74AEC7EB-9C05-0E42-BAEF-F33C1A55C4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2608</TotalTime>
  <Words>747</Words>
  <Application>Microsoft Macintosh PowerPoint</Application>
  <PresentationFormat>Presentación en pantalla (4:3)</PresentationFormat>
  <Paragraphs>96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Calibri</vt:lpstr>
      <vt:lpstr>Calibri Light</vt:lpstr>
      <vt:lpstr>Mangal</vt:lpstr>
      <vt:lpstr>Symbol</vt:lpstr>
      <vt:lpstr>Times New Roman</vt:lpstr>
      <vt:lpstr>Wingdings</vt:lpstr>
      <vt:lpstr>Arial</vt:lpstr>
      <vt:lpstr>default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Burak Bilki</dc:creator>
  <cp:lastModifiedBy>ines.gil.botella@gmail.com</cp:lastModifiedBy>
  <cp:revision>54</cp:revision>
  <cp:lastPrinted>2018-05-08T13:58:56Z</cp:lastPrinted>
  <dcterms:created xsi:type="dcterms:W3CDTF">2018-05-07T20:02:02Z</dcterms:created>
  <dcterms:modified xsi:type="dcterms:W3CDTF">2018-05-13T12:59:49Z</dcterms:modified>
</cp:coreProperties>
</file>