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3"/>
  </p:notesMasterIdLst>
  <p:handoutMasterIdLst>
    <p:handoutMasterId r:id="rId14"/>
  </p:handoutMasterIdLst>
  <p:sldIdLst>
    <p:sldId id="265" r:id="rId3"/>
    <p:sldId id="268" r:id="rId4"/>
    <p:sldId id="269" r:id="rId5"/>
    <p:sldId id="270" r:id="rId6"/>
    <p:sldId id="271" r:id="rId7"/>
    <p:sldId id="272" r:id="rId8"/>
    <p:sldId id="273" r:id="rId9"/>
    <p:sldId id="274" r:id="rId10"/>
    <p:sldId id="266" r:id="rId11"/>
    <p:sldId id="267" r:id="rId1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0" autoAdjust="0"/>
    <p:restoredTop sz="94660"/>
  </p:normalViewPr>
  <p:slideViewPr>
    <p:cSldViewPr snapToGrid="0" snapToObjects="1">
      <p:cViewPr varScale="1">
        <p:scale>
          <a:sx n="68" d="100"/>
          <a:sy n="68" d="100"/>
        </p:scale>
        <p:origin x="834" y="7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4/23/2018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4/23/2018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a:t>4/23/2018</a:t>
            </a:r>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a:t>4/23/2018</a:t>
            </a:r>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a:t>4/23/2018</a:t>
            </a:r>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a:t>4/23/2018</a:t>
            </a:r>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4/23/2018</a:t>
            </a:r>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4/23/2018</a:t>
            </a:r>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4/23/2018</a:t>
            </a:r>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a:t>4/23/2018</a:t>
            </a:r>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4/23/2018</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ft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a:t>4/23/2018</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ft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PPD Status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Jonathan Lewis</a:t>
            </a:r>
          </a:p>
          <a:p>
            <a:pPr eaLnBrk="1" hangingPunct="1"/>
            <a:r>
              <a:rPr lang="en-US" altLang="en-US" dirty="0">
                <a:latin typeface="Helvetica" panose="020B0604020202020204" pitchFamily="34" charset="0"/>
                <a:ea typeface="Geneva" pitchFamily="121" charset="-128"/>
              </a:rPr>
              <a:t>AEM</a:t>
            </a:r>
          </a:p>
          <a:p>
            <a:pPr eaLnBrk="1" hangingPunct="1"/>
            <a:r>
              <a:rPr lang="en-US" altLang="en-US" dirty="0">
                <a:latin typeface="Helvetica" panose="020B0604020202020204" pitchFamily="34" charset="0"/>
                <a:ea typeface="Geneva" pitchFamily="121" charset="-128"/>
              </a:rPr>
              <a:t>23 April 2018</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9"/>
          <p:cNvSpPr>
            <a:spLocks noGrp="1"/>
          </p:cNvSpPr>
          <p:nvPr>
            <p:ph sz="half" idx="13"/>
          </p:nvPr>
        </p:nvSpPr>
        <p:spPr bwMode="auto">
          <a:xfrm>
            <a:off x="228600" y="361950"/>
            <a:ext cx="8675688" cy="5668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endParaRPr lang="en-US" altLang="en-US">
              <a:latin typeface="Helvetica" panose="020B0604020202020204" pitchFamily="34" charset="0"/>
              <a:ea typeface="Geneva" pitchFamily="121" charset="-128"/>
            </a:endParaRPr>
          </a:p>
        </p:txBody>
      </p:sp>
      <p:sp>
        <p:nvSpPr>
          <p:cNvPr id="25602" name="Date Placeholder 6"/>
          <p:cNvSpPr>
            <a:spLocks noGrp="1"/>
          </p:cNvSpPr>
          <p:nvPr>
            <p:ph type="dt"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rPr>
              <a:t>4/23/2018</a:t>
            </a:r>
          </a:p>
        </p:txBody>
      </p:sp>
      <p:sp>
        <p:nvSpPr>
          <p:cNvPr id="25604" name="Slide Number Placeholder 8"/>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AEE3222A-B585-474B-B973-7A492478E925}" type="slidenum">
              <a:rPr lang="en-US" altLang="en-US" sz="1200">
                <a:solidFill>
                  <a:srgbClr val="004C97"/>
                </a:solidFill>
                <a:latin typeface="Helvetica" panose="020B0604020202020204" pitchFamily="34" charset="0"/>
              </a:rPr>
              <a:pPr eaLnBrk="1" hangingPunct="1"/>
              <a:t>10</a:t>
            </a:fld>
            <a:endParaRPr lang="en-US" altLang="en-US" sz="1200">
              <a:solidFill>
                <a:srgbClr val="004C97"/>
              </a:solidFill>
              <a:latin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EA58-8DF3-4DEE-9A2F-B69BE0ED7EAA}"/>
              </a:ext>
            </a:extLst>
          </p:cNvPr>
          <p:cNvSpPr>
            <a:spLocks noGrp="1"/>
          </p:cNvSpPr>
          <p:nvPr>
            <p:ph type="title"/>
          </p:nvPr>
        </p:nvSpPr>
        <p:spPr/>
        <p:txBody>
          <a:bodyPr/>
          <a:lstStyle/>
          <a:p>
            <a:r>
              <a:rPr lang="en-US" dirty="0"/>
              <a:t>CMS</a:t>
            </a:r>
          </a:p>
        </p:txBody>
      </p:sp>
      <p:sp>
        <p:nvSpPr>
          <p:cNvPr id="3" name="Content Placeholder 2">
            <a:extLst>
              <a:ext uri="{FF2B5EF4-FFF2-40B4-BE49-F238E27FC236}">
                <a16:creationId xmlns:a16="http://schemas.microsoft.com/office/drawing/2014/main" id="{E42325D7-300D-44AE-B49A-385718024AAD}"/>
              </a:ext>
            </a:extLst>
          </p:cNvPr>
          <p:cNvSpPr>
            <a:spLocks noGrp="1"/>
          </p:cNvSpPr>
          <p:nvPr>
            <p:ph idx="1"/>
          </p:nvPr>
        </p:nvSpPr>
        <p:spPr/>
        <p:txBody>
          <a:bodyPr/>
          <a:lstStyle/>
          <a:p>
            <a:r>
              <a:rPr lang="en-US" dirty="0"/>
              <a:t>First collisions with stable beams recorded last week</a:t>
            </a:r>
          </a:p>
          <a:p>
            <a:endParaRPr lang="en-US" dirty="0"/>
          </a:p>
        </p:txBody>
      </p:sp>
      <p:sp>
        <p:nvSpPr>
          <p:cNvPr id="4" name="Date Placeholder 3">
            <a:extLst>
              <a:ext uri="{FF2B5EF4-FFF2-40B4-BE49-F238E27FC236}">
                <a16:creationId xmlns:a16="http://schemas.microsoft.com/office/drawing/2014/main" id="{2D49EAE7-D665-4388-9CC1-B83DF4DDBED1}"/>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D067CEFA-E885-43C1-97C8-B711F39FB3AA}"/>
              </a:ext>
            </a:extLst>
          </p:cNvPr>
          <p:cNvSpPr>
            <a:spLocks noGrp="1"/>
          </p:cNvSpPr>
          <p:nvPr>
            <p:ph type="sldNum" sz="quarter" idx="12"/>
          </p:nvPr>
        </p:nvSpPr>
        <p:spPr/>
        <p:txBody>
          <a:bodyPr/>
          <a:lstStyle/>
          <a:p>
            <a:fld id="{52E9C158-AEF1-41A2-A6CE-6F0BAB305EFD}" type="slidenum">
              <a:rPr lang="en-US" altLang="en-US" smtClean="0"/>
              <a:pPr/>
              <a:t>2</a:t>
            </a:fld>
            <a:endParaRPr lang="en-US" altLang="en-US"/>
          </a:p>
        </p:txBody>
      </p:sp>
    </p:spTree>
    <p:extLst>
      <p:ext uri="{BB962C8B-B14F-4D97-AF65-F5344CB8AC3E}">
        <p14:creationId xmlns:p14="http://schemas.microsoft.com/office/powerpoint/2010/main" val="232174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40E6-5C34-4EEE-9F57-C46E495A71B1}"/>
              </a:ext>
            </a:extLst>
          </p:cNvPr>
          <p:cNvSpPr>
            <a:spLocks noGrp="1"/>
          </p:cNvSpPr>
          <p:nvPr>
            <p:ph type="title"/>
          </p:nvPr>
        </p:nvSpPr>
        <p:spPr/>
        <p:txBody>
          <a:bodyPr/>
          <a:lstStyle/>
          <a:p>
            <a:r>
              <a:rPr lang="en-US" dirty="0"/>
              <a:t>Mu2e</a:t>
            </a:r>
          </a:p>
        </p:txBody>
      </p:sp>
      <p:sp>
        <p:nvSpPr>
          <p:cNvPr id="3" name="Content Placeholder 2">
            <a:extLst>
              <a:ext uri="{FF2B5EF4-FFF2-40B4-BE49-F238E27FC236}">
                <a16:creationId xmlns:a16="http://schemas.microsoft.com/office/drawing/2014/main" id="{85ACD037-B692-4444-8624-A0F800BDBB83}"/>
              </a:ext>
            </a:extLst>
          </p:cNvPr>
          <p:cNvSpPr>
            <a:spLocks noGrp="1"/>
          </p:cNvSpPr>
          <p:nvPr>
            <p:ph idx="1"/>
          </p:nvPr>
        </p:nvSpPr>
        <p:spPr/>
        <p:txBody>
          <a:bodyPr/>
          <a:lstStyle/>
          <a:p>
            <a:r>
              <a:rPr lang="en-US" dirty="0"/>
              <a:t>Solenoids</a:t>
            </a:r>
          </a:p>
          <a:p>
            <a:pPr lvl="1"/>
            <a:r>
              <a:rPr lang="en-US" dirty="0"/>
              <a:t>TS first article warm tests (field studies and cooling pipe pressure tests) were completed last week.  The unit was moved across to HAB just in time for the visit from Steve Binkley. </a:t>
            </a:r>
          </a:p>
        </p:txBody>
      </p:sp>
      <p:sp>
        <p:nvSpPr>
          <p:cNvPr id="4" name="Date Placeholder 3">
            <a:extLst>
              <a:ext uri="{FF2B5EF4-FFF2-40B4-BE49-F238E27FC236}">
                <a16:creationId xmlns:a16="http://schemas.microsoft.com/office/drawing/2014/main" id="{499BBA94-E93E-4B09-8A3D-3634886942B3}"/>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7C1F1F82-8C6A-4F0E-BE2F-4A8E271EC110}"/>
              </a:ext>
            </a:extLst>
          </p:cNvPr>
          <p:cNvSpPr>
            <a:spLocks noGrp="1"/>
          </p:cNvSpPr>
          <p:nvPr>
            <p:ph type="sldNum" sz="quarter" idx="12"/>
          </p:nvPr>
        </p:nvSpPr>
        <p:spPr/>
        <p:txBody>
          <a:bodyPr/>
          <a:lstStyle/>
          <a:p>
            <a:fld id="{52E9C158-AEF1-41A2-A6CE-6F0BAB305EFD}" type="slidenum">
              <a:rPr lang="en-US" altLang="en-US" smtClean="0"/>
              <a:pPr/>
              <a:t>3</a:t>
            </a:fld>
            <a:endParaRPr lang="en-US" altLang="en-US"/>
          </a:p>
        </p:txBody>
      </p:sp>
      <p:pic>
        <p:nvPicPr>
          <p:cNvPr id="1026" name="Picture 2" descr="https://lh3.googleusercontent.com/uRb-46mPmx9yMu6lTZ10KHzHuucwQ3OoB8lpukVXEaNfFU-F0hCfd9mc-0AOV7cDQ7wp2AyYJWpanyBPqcLY_1ndsU2tcGrsDrdCSTyY3FghOIfXRpvjpWfRIuGLavUmlGG9DdGM">
            <a:extLst>
              <a:ext uri="{FF2B5EF4-FFF2-40B4-BE49-F238E27FC236}">
                <a16:creationId xmlns:a16="http://schemas.microsoft.com/office/drawing/2014/main" id="{761ADE7A-A5CD-4CBE-8216-253BC88758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535" b="13043"/>
          <a:stretch/>
        </p:blipFill>
        <p:spPr bwMode="auto">
          <a:xfrm>
            <a:off x="1639405" y="2757267"/>
            <a:ext cx="6071478" cy="3024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9C475-BCDA-43C5-8595-DAACCF3EE4D7}"/>
              </a:ext>
            </a:extLst>
          </p:cNvPr>
          <p:cNvSpPr>
            <a:spLocks noGrp="1"/>
          </p:cNvSpPr>
          <p:nvPr>
            <p:ph type="title"/>
          </p:nvPr>
        </p:nvSpPr>
        <p:spPr/>
        <p:txBody>
          <a:bodyPr/>
          <a:lstStyle/>
          <a:p>
            <a:r>
              <a:rPr lang="en-US" dirty="0"/>
              <a:t>Mu2e</a:t>
            </a:r>
          </a:p>
        </p:txBody>
      </p:sp>
      <p:sp>
        <p:nvSpPr>
          <p:cNvPr id="3" name="Content Placeholder 2">
            <a:extLst>
              <a:ext uri="{FF2B5EF4-FFF2-40B4-BE49-F238E27FC236}">
                <a16:creationId xmlns:a16="http://schemas.microsoft.com/office/drawing/2014/main" id="{5BB377EC-3DBC-4B25-9EEE-1FE6086FA5A0}"/>
              </a:ext>
            </a:extLst>
          </p:cNvPr>
          <p:cNvSpPr>
            <a:spLocks noGrp="1"/>
          </p:cNvSpPr>
          <p:nvPr>
            <p:ph idx="1"/>
          </p:nvPr>
        </p:nvSpPr>
        <p:spPr>
          <a:xfrm>
            <a:off x="242888" y="1043046"/>
            <a:ext cx="4849618" cy="4987867"/>
          </a:xfrm>
        </p:spPr>
        <p:txBody>
          <a:bodyPr/>
          <a:lstStyle/>
          <a:p>
            <a:r>
              <a:rPr lang="en-US" dirty="0"/>
              <a:t>Solenoids, cont.</a:t>
            </a:r>
          </a:p>
          <a:p>
            <a:pPr lvl="1"/>
            <a:r>
              <a:rPr lang="en-US" dirty="0"/>
              <a:t>TS Thermal shield leaks in several areas along the cooling pipes, most often near the welds between pipe pieces </a:t>
            </a:r>
          </a:p>
          <a:p>
            <a:pPr lvl="2"/>
            <a:r>
              <a:rPr lang="en-US" dirty="0"/>
              <a:t>Discovered during the pressure tests conducted at Fermilab, even though this was apparently tested at the company prior to shipping. </a:t>
            </a:r>
          </a:p>
          <a:p>
            <a:pPr lvl="2"/>
            <a:r>
              <a:rPr lang="en-US" dirty="0"/>
              <a:t>The company has asked us to ship the shield back for repairs.</a:t>
            </a:r>
          </a:p>
          <a:p>
            <a:pPr lvl="1"/>
            <a:endParaRPr lang="en-US" dirty="0"/>
          </a:p>
        </p:txBody>
      </p:sp>
      <p:sp>
        <p:nvSpPr>
          <p:cNvPr id="4" name="Date Placeholder 3">
            <a:extLst>
              <a:ext uri="{FF2B5EF4-FFF2-40B4-BE49-F238E27FC236}">
                <a16:creationId xmlns:a16="http://schemas.microsoft.com/office/drawing/2014/main" id="{1E8936C7-6F6B-4DA1-B197-4EBCEF80FB0B}"/>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ACFF4BD2-ADA2-48E6-8444-18F6F7887FCF}"/>
              </a:ext>
            </a:extLst>
          </p:cNvPr>
          <p:cNvSpPr>
            <a:spLocks noGrp="1"/>
          </p:cNvSpPr>
          <p:nvPr>
            <p:ph type="sldNum" sz="quarter" idx="12"/>
          </p:nvPr>
        </p:nvSpPr>
        <p:spPr/>
        <p:txBody>
          <a:bodyPr/>
          <a:lstStyle/>
          <a:p>
            <a:fld id="{52E9C158-AEF1-41A2-A6CE-6F0BAB305EFD}" type="slidenum">
              <a:rPr lang="en-US" altLang="en-US" smtClean="0"/>
              <a:pPr/>
              <a:t>4</a:t>
            </a:fld>
            <a:endParaRPr lang="en-US" altLang="en-US"/>
          </a:p>
        </p:txBody>
      </p:sp>
      <p:pic>
        <p:nvPicPr>
          <p:cNvPr id="2050" name="Picture 2" descr="https://lh4.googleusercontent.com/CYCovYxoWytIgSE0ruscM0pudcSBdAXdZd9BJkpQ90L1gjGsoQxO8j8b2UZEq5g_wUkYuoknpwxOUSMxFFdsfSkmHy-50MxPR6HG1DMdh1pe8VWHwsE1826FOjtq507uwT6eSehF">
            <a:extLst>
              <a:ext uri="{FF2B5EF4-FFF2-40B4-BE49-F238E27FC236}">
                <a16:creationId xmlns:a16="http://schemas.microsoft.com/office/drawing/2014/main" id="{893D6F1C-5DA9-464A-BBC7-066F04753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369" y="1043046"/>
            <a:ext cx="3615031" cy="4820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56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E084-08F1-41BE-B57A-78881BD4AC51}"/>
              </a:ext>
            </a:extLst>
          </p:cNvPr>
          <p:cNvSpPr>
            <a:spLocks noGrp="1"/>
          </p:cNvSpPr>
          <p:nvPr>
            <p:ph type="title"/>
          </p:nvPr>
        </p:nvSpPr>
        <p:spPr/>
        <p:txBody>
          <a:bodyPr/>
          <a:lstStyle/>
          <a:p>
            <a:r>
              <a:rPr lang="en-US" dirty="0"/>
              <a:t>Mu2e</a:t>
            </a:r>
          </a:p>
        </p:txBody>
      </p:sp>
      <p:sp>
        <p:nvSpPr>
          <p:cNvPr id="3" name="Content Placeholder 2">
            <a:extLst>
              <a:ext uri="{FF2B5EF4-FFF2-40B4-BE49-F238E27FC236}">
                <a16:creationId xmlns:a16="http://schemas.microsoft.com/office/drawing/2014/main" id="{BD45C275-4BB2-42BC-8652-AD83F77600DC}"/>
              </a:ext>
            </a:extLst>
          </p:cNvPr>
          <p:cNvSpPr>
            <a:spLocks noGrp="1"/>
          </p:cNvSpPr>
          <p:nvPr>
            <p:ph idx="1"/>
          </p:nvPr>
        </p:nvSpPr>
        <p:spPr/>
        <p:txBody>
          <a:bodyPr/>
          <a:lstStyle/>
          <a:p>
            <a:r>
              <a:rPr lang="en-US" dirty="0"/>
              <a:t>CRV</a:t>
            </a:r>
          </a:p>
          <a:p>
            <a:pPr lvl="1"/>
            <a:r>
              <a:rPr lang="en-US" dirty="0"/>
              <a:t>25,800 m total extruded – about 98% of detector scintillator needed to meet T1 milestone on May 31, 2018.</a:t>
            </a:r>
          </a:p>
          <a:p>
            <a:r>
              <a:rPr lang="en-US" dirty="0"/>
              <a:t>Upcoming reviews</a:t>
            </a:r>
          </a:p>
          <a:p>
            <a:pPr lvl="1"/>
            <a:r>
              <a:rPr lang="en-US" dirty="0"/>
              <a:t>The DOE mini-IPR will be held on June 12th.  The subsystems being reviewed are the Solenoids and the Tracker.</a:t>
            </a:r>
          </a:p>
          <a:p>
            <a:pPr lvl="1"/>
            <a:r>
              <a:rPr lang="en-US" dirty="0"/>
              <a:t>Accelerator - A mini-review will be held on April 24th for the Commissioning Target.</a:t>
            </a:r>
          </a:p>
          <a:p>
            <a:pPr lvl="1"/>
            <a:r>
              <a:rPr lang="en-US" dirty="0"/>
              <a:t>CRV - a CRR for the CRV modules, electronics and installation will be held on May 21st.</a:t>
            </a:r>
          </a:p>
          <a:p>
            <a:pPr lvl="1"/>
            <a:endParaRPr lang="en-US" dirty="0"/>
          </a:p>
        </p:txBody>
      </p:sp>
      <p:sp>
        <p:nvSpPr>
          <p:cNvPr id="4" name="Date Placeholder 3">
            <a:extLst>
              <a:ext uri="{FF2B5EF4-FFF2-40B4-BE49-F238E27FC236}">
                <a16:creationId xmlns:a16="http://schemas.microsoft.com/office/drawing/2014/main" id="{B1454B9C-0172-4DD9-892A-99916E1C51ED}"/>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61D1C65A-B23A-4037-AB62-579CF9CEDF89}"/>
              </a:ext>
            </a:extLst>
          </p:cNvPr>
          <p:cNvSpPr>
            <a:spLocks noGrp="1"/>
          </p:cNvSpPr>
          <p:nvPr>
            <p:ph type="sldNum" sz="quarter" idx="12"/>
          </p:nvPr>
        </p:nvSpPr>
        <p:spPr/>
        <p:txBody>
          <a:bodyPr/>
          <a:lstStyle/>
          <a:p>
            <a:fld id="{52E9C158-AEF1-41A2-A6CE-6F0BAB305EFD}" type="slidenum">
              <a:rPr lang="en-US" altLang="en-US" smtClean="0"/>
              <a:pPr/>
              <a:t>5</a:t>
            </a:fld>
            <a:endParaRPr lang="en-US" altLang="en-US"/>
          </a:p>
        </p:txBody>
      </p:sp>
    </p:spTree>
    <p:extLst>
      <p:ext uri="{BB962C8B-B14F-4D97-AF65-F5344CB8AC3E}">
        <p14:creationId xmlns:p14="http://schemas.microsoft.com/office/powerpoint/2010/main" val="27500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2934-EDD8-4DCC-91E8-4A9CBF94254E}"/>
              </a:ext>
            </a:extLst>
          </p:cNvPr>
          <p:cNvSpPr>
            <a:spLocks noGrp="1"/>
          </p:cNvSpPr>
          <p:nvPr>
            <p:ph type="title"/>
          </p:nvPr>
        </p:nvSpPr>
        <p:spPr/>
        <p:txBody>
          <a:bodyPr/>
          <a:lstStyle/>
          <a:p>
            <a:r>
              <a:rPr lang="en-US" dirty="0"/>
              <a:t>Astro</a:t>
            </a:r>
          </a:p>
        </p:txBody>
      </p:sp>
      <p:sp>
        <p:nvSpPr>
          <p:cNvPr id="3" name="Content Placeholder 2">
            <a:extLst>
              <a:ext uri="{FF2B5EF4-FFF2-40B4-BE49-F238E27FC236}">
                <a16:creationId xmlns:a16="http://schemas.microsoft.com/office/drawing/2014/main" id="{05EBFC3E-15E5-48ED-9B3A-DF31C7387CEB}"/>
              </a:ext>
            </a:extLst>
          </p:cNvPr>
          <p:cNvSpPr>
            <a:spLocks noGrp="1"/>
          </p:cNvSpPr>
          <p:nvPr>
            <p:ph idx="1"/>
          </p:nvPr>
        </p:nvSpPr>
        <p:spPr/>
        <p:txBody>
          <a:bodyPr/>
          <a:lstStyle/>
          <a:p>
            <a:r>
              <a:rPr lang="en-US" dirty="0"/>
              <a:t>DESI</a:t>
            </a:r>
          </a:p>
          <a:p>
            <a:pPr lvl="1"/>
            <a:r>
              <a:rPr lang="en-US" dirty="0"/>
              <a:t>Top “ring” and new prime focus </a:t>
            </a:r>
            <a:r>
              <a:rPr lang="en-US" dirty="0" err="1"/>
              <a:t>cagefor</a:t>
            </a:r>
            <a:r>
              <a:rPr lang="en-US" dirty="0"/>
              <a:t> DESI arrived at </a:t>
            </a:r>
            <a:r>
              <a:rPr lang="en-US" dirty="0" err="1"/>
              <a:t>Mayall</a:t>
            </a:r>
            <a:r>
              <a:rPr lang="en-US" dirty="0"/>
              <a:t> Telescope</a:t>
            </a:r>
          </a:p>
        </p:txBody>
      </p:sp>
      <p:sp>
        <p:nvSpPr>
          <p:cNvPr id="4" name="Date Placeholder 3">
            <a:extLst>
              <a:ext uri="{FF2B5EF4-FFF2-40B4-BE49-F238E27FC236}">
                <a16:creationId xmlns:a16="http://schemas.microsoft.com/office/drawing/2014/main" id="{549732D3-FB3D-4D99-A20A-02FD1BF7F8A4}"/>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4F6DDA52-E6B0-4E14-8960-07FABBC47302}"/>
              </a:ext>
            </a:extLst>
          </p:cNvPr>
          <p:cNvSpPr>
            <a:spLocks noGrp="1"/>
          </p:cNvSpPr>
          <p:nvPr>
            <p:ph type="sldNum" sz="quarter" idx="12"/>
          </p:nvPr>
        </p:nvSpPr>
        <p:spPr/>
        <p:txBody>
          <a:bodyPr/>
          <a:lstStyle/>
          <a:p>
            <a:fld id="{52E9C158-AEF1-41A2-A6CE-6F0BAB305EFD}" type="slidenum">
              <a:rPr lang="en-US" altLang="en-US" smtClean="0"/>
              <a:pPr/>
              <a:t>6</a:t>
            </a:fld>
            <a:endParaRPr lang="en-US" altLang="en-US"/>
          </a:p>
        </p:txBody>
      </p:sp>
      <p:pic>
        <p:nvPicPr>
          <p:cNvPr id="3074" name="Picture 2" descr="https://lh3.googleusercontent.com/pi1RKrLpo9W-Yry19d5AYA4ofOc6W5eUXPusE6sYP8QPFfc0IsXlRlp-ghHqC85gtQzDm_442HtO4L5f9RUkbrO6axbK6SNrMtSGVFcKshuS4v7MbGR_DE67bXe8eZOK1GNVDfVb">
            <a:extLst>
              <a:ext uri="{FF2B5EF4-FFF2-40B4-BE49-F238E27FC236}">
                <a16:creationId xmlns:a16="http://schemas.microsoft.com/office/drawing/2014/main" id="{F2CDF22C-FD05-40A3-B2B8-83628BF45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415" y="2448866"/>
            <a:ext cx="5634477" cy="3774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68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129ED-1BD8-42B1-AAA0-955F40A92684}"/>
              </a:ext>
            </a:extLst>
          </p:cNvPr>
          <p:cNvSpPr>
            <a:spLocks noGrp="1"/>
          </p:cNvSpPr>
          <p:nvPr>
            <p:ph type="title"/>
          </p:nvPr>
        </p:nvSpPr>
        <p:spPr/>
        <p:txBody>
          <a:bodyPr/>
          <a:lstStyle/>
          <a:p>
            <a:r>
              <a:rPr lang="en-US" dirty="0"/>
              <a:t>Test Beam</a:t>
            </a:r>
          </a:p>
        </p:txBody>
      </p:sp>
      <p:sp>
        <p:nvSpPr>
          <p:cNvPr id="3" name="Content Placeholder 2">
            <a:extLst>
              <a:ext uri="{FF2B5EF4-FFF2-40B4-BE49-F238E27FC236}">
                <a16:creationId xmlns:a16="http://schemas.microsoft.com/office/drawing/2014/main" id="{E2E5A38E-A7FF-4EFE-B157-FF4BDC23DAAE}"/>
              </a:ext>
            </a:extLst>
          </p:cNvPr>
          <p:cNvSpPr>
            <a:spLocks noGrp="1"/>
          </p:cNvSpPr>
          <p:nvPr>
            <p:ph idx="1"/>
          </p:nvPr>
        </p:nvSpPr>
        <p:spPr/>
        <p:txBody>
          <a:bodyPr/>
          <a:lstStyle/>
          <a:p>
            <a:r>
              <a:rPr lang="en-US" dirty="0" err="1"/>
              <a:t>Mtest</a:t>
            </a:r>
            <a:endParaRPr lang="en-US" dirty="0"/>
          </a:p>
          <a:p>
            <a:pPr lvl="1"/>
            <a:r>
              <a:rPr lang="en-US" dirty="0"/>
              <a:t>ATLAS Pixels (T1224) continues to take beam. They are doing extremely well.</a:t>
            </a:r>
          </a:p>
          <a:p>
            <a:pPr lvl="1"/>
            <a:r>
              <a:rPr lang="en-US" dirty="0"/>
              <a:t>T992 (Dave Christian’s version) is also taking data parasitically, and opportunistically working on the telescope</a:t>
            </a:r>
          </a:p>
          <a:p>
            <a:pPr lvl="1"/>
            <a:r>
              <a:rPr lang="en-US" dirty="0"/>
              <a:t>T1044 will return this week (Wednesday) and take data in the overnight hours. They will minimize disruption to T1224. </a:t>
            </a:r>
          </a:p>
          <a:p>
            <a:r>
              <a:rPr lang="en-US" dirty="0" err="1"/>
              <a:t>Mcenter</a:t>
            </a:r>
            <a:endParaRPr lang="en-US" dirty="0"/>
          </a:p>
          <a:p>
            <a:pPr lvl="1"/>
            <a:r>
              <a:rPr lang="en-US" dirty="0"/>
              <a:t>Installing vacuum pipe for Nova Test beam.</a:t>
            </a:r>
          </a:p>
          <a:p>
            <a:pPr lvl="1"/>
            <a:r>
              <a:rPr lang="en-US" dirty="0"/>
              <a:t>Layout secondary and tertiary beam lines for component placement.</a:t>
            </a:r>
          </a:p>
          <a:p>
            <a:pPr lvl="1"/>
            <a:endParaRPr lang="en-US" dirty="0"/>
          </a:p>
          <a:p>
            <a:endParaRPr lang="en-US" dirty="0"/>
          </a:p>
        </p:txBody>
      </p:sp>
      <p:sp>
        <p:nvSpPr>
          <p:cNvPr id="4" name="Date Placeholder 3">
            <a:extLst>
              <a:ext uri="{FF2B5EF4-FFF2-40B4-BE49-F238E27FC236}">
                <a16:creationId xmlns:a16="http://schemas.microsoft.com/office/drawing/2014/main" id="{EE50DFFC-7942-43BF-B1B5-848D686DF943}"/>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8535E56C-F5BF-43B9-B0F8-9741CE46DE2C}"/>
              </a:ext>
            </a:extLst>
          </p:cNvPr>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extLst>
      <p:ext uri="{BB962C8B-B14F-4D97-AF65-F5344CB8AC3E}">
        <p14:creationId xmlns:p14="http://schemas.microsoft.com/office/powerpoint/2010/main" val="380956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486C-3552-4F5D-953C-0BFA5266ABA4}"/>
              </a:ext>
            </a:extLst>
          </p:cNvPr>
          <p:cNvSpPr>
            <a:spLocks noGrp="1"/>
          </p:cNvSpPr>
          <p:nvPr>
            <p:ph type="title"/>
          </p:nvPr>
        </p:nvSpPr>
        <p:spPr/>
        <p:txBody>
          <a:bodyPr/>
          <a:lstStyle/>
          <a:p>
            <a:r>
              <a:rPr lang="en-US" dirty="0"/>
              <a:t>Electrical Engineering</a:t>
            </a:r>
          </a:p>
        </p:txBody>
      </p:sp>
      <p:sp>
        <p:nvSpPr>
          <p:cNvPr id="3" name="Content Placeholder 2">
            <a:extLst>
              <a:ext uri="{FF2B5EF4-FFF2-40B4-BE49-F238E27FC236}">
                <a16:creationId xmlns:a16="http://schemas.microsoft.com/office/drawing/2014/main" id="{9DC4B326-236F-46F1-A613-797C3A6EC320}"/>
              </a:ext>
            </a:extLst>
          </p:cNvPr>
          <p:cNvSpPr>
            <a:spLocks noGrp="1"/>
          </p:cNvSpPr>
          <p:nvPr>
            <p:ph idx="1"/>
          </p:nvPr>
        </p:nvSpPr>
        <p:spPr/>
        <p:txBody>
          <a:bodyPr/>
          <a:lstStyle/>
          <a:p>
            <a:r>
              <a:rPr lang="en-US" dirty="0"/>
              <a:t>Jim Hoff had his patent released US 9,928,202 B2 “Time Division Multiplexing Data Bus”</a:t>
            </a:r>
          </a:p>
          <a:p>
            <a:r>
              <a:rPr lang="en-US" dirty="0"/>
              <a:t>Terri Shaw spent last week at CERN reviewing the state of </a:t>
            </a:r>
            <a:r>
              <a:rPr lang="en-US" dirty="0" err="1"/>
              <a:t>ProtoDUNE</a:t>
            </a:r>
            <a:r>
              <a:rPr lang="en-US" dirty="0"/>
              <a:t>-SP and meeting with subsystem experts on current state of implementation and reviewed grounding/shielding connections. </a:t>
            </a:r>
          </a:p>
          <a:p>
            <a:endParaRPr lang="en-US" dirty="0"/>
          </a:p>
        </p:txBody>
      </p:sp>
      <p:sp>
        <p:nvSpPr>
          <p:cNvPr id="4" name="Date Placeholder 3">
            <a:extLst>
              <a:ext uri="{FF2B5EF4-FFF2-40B4-BE49-F238E27FC236}">
                <a16:creationId xmlns:a16="http://schemas.microsoft.com/office/drawing/2014/main" id="{03B5AC26-08A1-4EC9-913B-FE78862F63AC}"/>
              </a:ext>
            </a:extLst>
          </p:cNvPr>
          <p:cNvSpPr>
            <a:spLocks noGrp="1"/>
          </p:cNvSpPr>
          <p:nvPr>
            <p:ph type="dt" sz="half" idx="10"/>
          </p:nvPr>
        </p:nvSpPr>
        <p:spPr/>
        <p:txBody>
          <a:bodyPr/>
          <a:lstStyle/>
          <a:p>
            <a:r>
              <a:rPr lang="en-US" altLang="en-US"/>
              <a:t>4/23/2018</a:t>
            </a:r>
          </a:p>
        </p:txBody>
      </p:sp>
      <p:sp>
        <p:nvSpPr>
          <p:cNvPr id="6" name="Slide Number Placeholder 5">
            <a:extLst>
              <a:ext uri="{FF2B5EF4-FFF2-40B4-BE49-F238E27FC236}">
                <a16:creationId xmlns:a16="http://schemas.microsoft.com/office/drawing/2014/main" id="{AD4A3FB1-D355-4EA6-A2B1-4EE59360540E}"/>
              </a:ext>
            </a:extLst>
          </p:cNvPr>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extLst>
      <p:ext uri="{BB962C8B-B14F-4D97-AF65-F5344CB8AC3E}">
        <p14:creationId xmlns:p14="http://schemas.microsoft.com/office/powerpoint/2010/main" val="3745088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Custom Detector Technologies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ea typeface="Geneva" pitchFamily="121" charset="-128"/>
              </a:rPr>
              <a:t>Optical fibers</a:t>
            </a:r>
          </a:p>
          <a:p>
            <a:pPr lvl="1"/>
            <a:r>
              <a:rPr lang="en-US" altLang="en-US" dirty="0">
                <a:latin typeface="Helvetica" panose="020B0604020202020204" pitchFamily="34" charset="0"/>
                <a:ea typeface="Geneva" pitchFamily="121" charset="-128"/>
              </a:rPr>
              <a:t>CMS – prepared for quartz fiber polishing work requested.</a:t>
            </a:r>
          </a:p>
          <a:p>
            <a:r>
              <a:rPr lang="en-US" altLang="en-US" dirty="0">
                <a:latin typeface="Helvetica" panose="020B0604020202020204" pitchFamily="34" charset="0"/>
                <a:ea typeface="Geneva" pitchFamily="121" charset="-128"/>
              </a:rPr>
              <a:t>Thin films:</a:t>
            </a:r>
          </a:p>
          <a:p>
            <a:pPr lvl="1"/>
            <a:r>
              <a:rPr lang="en-US" altLang="en-US" dirty="0" err="1">
                <a:latin typeface="Helvetica" panose="020B0604020202020204" pitchFamily="34" charset="0"/>
                <a:ea typeface="Geneva" pitchFamily="121" charset="-128"/>
              </a:rPr>
              <a:t>ProtoDune</a:t>
            </a:r>
            <a:r>
              <a:rPr lang="en-US" altLang="en-US" dirty="0">
                <a:latin typeface="Helvetica" panose="020B0604020202020204" pitchFamily="34" charset="0"/>
                <a:ea typeface="Geneva" pitchFamily="121" charset="-128"/>
              </a:rPr>
              <a:t> – R&amp;D – ARAPUCA coatings</a:t>
            </a:r>
          </a:p>
          <a:p>
            <a:pPr lvl="2"/>
            <a:r>
              <a:rPr lang="en-US" altLang="en-US" dirty="0">
                <a:latin typeface="Helvetica" panose="020B0604020202020204" pitchFamily="34" charset="0"/>
                <a:ea typeface="Geneva" pitchFamily="121" charset="-128"/>
              </a:rPr>
              <a:t>Coating thickness QC equipment – Vendor demonstration (Keyence) of 3D laser scanning confocal microscope (VK-X260K) at Fermilab and testing of dopant coatings on filters.</a:t>
            </a:r>
          </a:p>
          <a:p>
            <a:pPr eaLnBrk="1" hangingPunct="1"/>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rPr>
              <a:t>4/23/2018</a:t>
            </a: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9</a:t>
            </a:fld>
            <a:endParaRPr lang="en-US" altLang="en-US" sz="1200">
              <a:solidFill>
                <a:srgbClr val="004C97"/>
              </a:solidFill>
              <a:latin typeface="Helvetica" panose="020B0604020202020204" pitchFamily="34" charset="0"/>
            </a:endParaRPr>
          </a:p>
        </p:txBody>
      </p:sp>
    </p:spTree>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TotalTime>
  <Words>411</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MS PGothic</vt:lpstr>
      <vt:lpstr>MS PGothic</vt:lpstr>
      <vt:lpstr>Arial</vt:lpstr>
      <vt:lpstr>Calibri</vt:lpstr>
      <vt:lpstr>Geneva</vt:lpstr>
      <vt:lpstr>Helvetica</vt:lpstr>
      <vt:lpstr>FNAL_TemplateMac_060514</vt:lpstr>
      <vt:lpstr>Fermilab: Footer Only</vt:lpstr>
      <vt:lpstr>PPD Status</vt:lpstr>
      <vt:lpstr>CMS</vt:lpstr>
      <vt:lpstr>Mu2e</vt:lpstr>
      <vt:lpstr>Mu2e</vt:lpstr>
      <vt:lpstr>Mu2e</vt:lpstr>
      <vt:lpstr>Astro</vt:lpstr>
      <vt:lpstr>Test Beam</vt:lpstr>
      <vt:lpstr>Electrical Engineering</vt:lpstr>
      <vt:lpstr>Custom Detector Technologies</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PPD Status</dc:title>
  <dc:creator>Jonathan Lewis</dc:creator>
  <cp:lastModifiedBy>Jonathan Lewis</cp:lastModifiedBy>
  <cp:revision>3</cp:revision>
  <cp:lastPrinted>2014-01-20T19:40:21Z</cp:lastPrinted>
  <dcterms:created xsi:type="dcterms:W3CDTF">2018-04-23T20:16:02Z</dcterms:created>
  <dcterms:modified xsi:type="dcterms:W3CDTF">2018-04-23T20:36:01Z</dcterms:modified>
</cp:coreProperties>
</file>