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2" r:id="rId2"/>
  </p:sldMasterIdLst>
  <p:notesMasterIdLst>
    <p:notesMasterId r:id="rId13"/>
  </p:notesMasterIdLst>
  <p:handoutMasterIdLst>
    <p:handoutMasterId r:id="rId14"/>
  </p:handoutMasterIdLst>
  <p:sldIdLst>
    <p:sldId id="265" r:id="rId3"/>
    <p:sldId id="268" r:id="rId4"/>
    <p:sldId id="269" r:id="rId5"/>
    <p:sldId id="270" r:id="rId6"/>
    <p:sldId id="271" r:id="rId7"/>
    <p:sldId id="272" r:id="rId8"/>
    <p:sldId id="273" r:id="rId9"/>
    <p:sldId id="274" r:id="rId10"/>
    <p:sldId id="266" r:id="rId11"/>
    <p:sldId id="267" r:id="rId12"/>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1pPr>
    <a:lvl2pPr marL="4572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2pPr>
    <a:lvl3pPr marL="9144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3pPr>
    <a:lvl4pPr marL="13716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4pPr>
    <a:lvl5pPr marL="18288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5pPr>
    <a:lvl6pPr marL="2286000" algn="l" defTabSz="914400" rtl="0" eaLnBrk="1" latinLnBrk="0" hangingPunct="1">
      <a:defRPr sz="2400" kern="1200">
        <a:solidFill>
          <a:schemeClr val="tx1"/>
        </a:solidFill>
        <a:latin typeface="Calibri" panose="020F0502020204030204" pitchFamily="34" charset="0"/>
        <a:ea typeface="Geneva" pitchFamily="121" charset="-128"/>
        <a:cs typeface="+mn-cs"/>
      </a:defRPr>
    </a:lvl6pPr>
    <a:lvl7pPr marL="2743200" algn="l" defTabSz="914400" rtl="0" eaLnBrk="1" latinLnBrk="0" hangingPunct="1">
      <a:defRPr sz="2400" kern="1200">
        <a:solidFill>
          <a:schemeClr val="tx1"/>
        </a:solidFill>
        <a:latin typeface="Calibri" panose="020F0502020204030204" pitchFamily="34" charset="0"/>
        <a:ea typeface="Geneva" pitchFamily="121" charset="-128"/>
        <a:cs typeface="+mn-cs"/>
      </a:defRPr>
    </a:lvl7pPr>
    <a:lvl8pPr marL="3200400" algn="l" defTabSz="914400" rtl="0" eaLnBrk="1" latinLnBrk="0" hangingPunct="1">
      <a:defRPr sz="2400" kern="1200">
        <a:solidFill>
          <a:schemeClr val="tx1"/>
        </a:solidFill>
        <a:latin typeface="Calibri" panose="020F0502020204030204" pitchFamily="34" charset="0"/>
        <a:ea typeface="Geneva" pitchFamily="121" charset="-128"/>
        <a:cs typeface="+mn-cs"/>
      </a:defRPr>
    </a:lvl8pPr>
    <a:lvl9pPr marL="3657600" algn="l" defTabSz="914400" rtl="0" eaLnBrk="1" latinLnBrk="0" hangingPunct="1">
      <a:defRPr sz="2400" kern="1200">
        <a:solidFill>
          <a:schemeClr val="tx1"/>
        </a:solidFill>
        <a:latin typeface="Calibri" panose="020F0502020204030204" pitchFamily="34" charset="0"/>
        <a:ea typeface="Geneva" pitchFamily="121"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04040"/>
    <a:srgbClr val="505050"/>
    <a:srgbClr val="004C97"/>
    <a:srgbClr val="63666A"/>
    <a:srgbClr val="A7A8AA"/>
    <a:srgbClr val="003087"/>
    <a:srgbClr val="0F2D62"/>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0" autoAdjust="0"/>
    <p:restoredTop sz="94660"/>
  </p:normalViewPr>
  <p:slideViewPr>
    <p:cSldViewPr snapToGrid="0" snapToObjects="1">
      <p:cViewPr varScale="1">
        <p:scale>
          <a:sx n="68" d="100"/>
          <a:sy n="68" d="100"/>
        </p:scale>
        <p:origin x="834" y="78"/>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panose="020B0604020202020204" pitchFamily="34" charset="0"/>
              </a:defRPr>
            </a:lvl1pPr>
          </a:lstStyle>
          <a:p>
            <a:fld id="{80DBBE75-B897-4C2D-851E-711B34683BA3}" type="datetimeFigureOut">
              <a:rPr lang="en-US" altLang="en-US"/>
              <a:pPr/>
              <a:t>4/23/2018</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panose="020B0604020202020204" pitchFamily="34" charset="0"/>
              </a:defRPr>
            </a:lvl1pPr>
          </a:lstStyle>
          <a:p>
            <a:fld id="{CABB725D-266A-4787-B290-EA1B21029282}" type="slidenum">
              <a:rPr lang="en-US" altLang="en-US"/>
              <a:pPr/>
              <a:t>‹#›</a:t>
            </a:fld>
            <a:endParaRPr lang="en-US" altLang="en-US"/>
          </a:p>
        </p:txBody>
      </p:sp>
    </p:spTree>
    <p:extLst>
      <p:ext uri="{BB962C8B-B14F-4D97-AF65-F5344CB8AC3E}">
        <p14:creationId xmlns:p14="http://schemas.microsoft.com/office/powerpoint/2010/main" val="30167617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panose="020B0604020202020204" pitchFamily="34" charset="0"/>
              </a:defRPr>
            </a:lvl1pPr>
          </a:lstStyle>
          <a:p>
            <a:fld id="{4050BF1F-29FD-4232-8E96-B3FD1DCB3ADE}" type="datetimeFigureOut">
              <a:rPr lang="en-US" altLang="en-US"/>
              <a:pPr/>
              <a:t>4/23/2018</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panose="020B0604020202020204" pitchFamily="34" charset="0"/>
              </a:defRPr>
            </a:lvl1pPr>
          </a:lstStyle>
          <a:p>
            <a:fld id="{60BFB643-3B51-4A23-96A6-8ED93A064CCD}" type="slidenum">
              <a:rPr lang="en-US" altLang="en-US"/>
              <a:pPr/>
              <a:t>‹#›</a:t>
            </a:fld>
            <a:endParaRPr lang="en-US" altLang="en-US"/>
          </a:p>
        </p:txBody>
      </p:sp>
    </p:spTree>
    <p:extLst>
      <p:ext uri="{BB962C8B-B14F-4D97-AF65-F5344CB8AC3E}">
        <p14:creationId xmlns:p14="http://schemas.microsoft.com/office/powerpoint/2010/main" val="177947600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Geneva"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2pPr>
    <a:lvl3pPr marL="9144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3pPr>
    <a:lvl4pPr marL="13716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4pPr>
    <a:lvl5pPr marL="18288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Helvetica"/>
              </a:defRPr>
            </a:lvl1pPr>
          </a:lstStyle>
          <a:p>
            <a:r>
              <a:rPr lang="en-US"/>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Edit Master text styles</a:t>
            </a:r>
          </a:p>
        </p:txBody>
      </p:sp>
    </p:spTree>
    <p:extLst>
      <p:ext uri="{BB962C8B-B14F-4D97-AF65-F5344CB8AC3E}">
        <p14:creationId xmlns:p14="http://schemas.microsoft.com/office/powerpoint/2010/main" val="419007980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sz="1200"/>
            </a:lvl1pPr>
          </a:lstStyle>
          <a:p>
            <a:r>
              <a:rPr lang="en-US" altLang="en-US"/>
              <a:t>4/23/2018</a:t>
            </a:r>
          </a:p>
        </p:txBody>
      </p:sp>
      <p:sp>
        <p:nvSpPr>
          <p:cNvPr id="5" name="Footer Placeholder 4"/>
          <p:cNvSpPr>
            <a:spLocks noGrp="1"/>
          </p:cNvSpPr>
          <p:nvPr>
            <p:ph type="ftr" sz="quarter" idx="11"/>
          </p:nvPr>
        </p:nvSpPr>
        <p:spPr/>
        <p:txBody>
          <a:bodyPr/>
          <a:lstStyle>
            <a:lvl1pPr>
              <a:defRPr sz="1200" dirty="0" smtClean="0">
                <a:solidFill>
                  <a:srgbClr val="004C97"/>
                </a:solidFill>
              </a:defRPr>
            </a:lvl1pPr>
          </a:lstStyle>
          <a:p>
            <a:pPr>
              <a:defRPr/>
            </a:pPr>
            <a:r>
              <a:rPr lang="en-US"/>
              <a:t>Presenter | Presentation Title</a:t>
            </a:r>
            <a:endParaRPr lang="en-US" b="1"/>
          </a:p>
        </p:txBody>
      </p:sp>
      <p:sp>
        <p:nvSpPr>
          <p:cNvPr id="6" name="Slide Number Placeholder 5"/>
          <p:cNvSpPr>
            <a:spLocks noGrp="1"/>
          </p:cNvSpPr>
          <p:nvPr>
            <p:ph type="sldNum" sz="quarter" idx="12"/>
          </p:nvPr>
        </p:nvSpPr>
        <p:spPr/>
        <p:txBody>
          <a:bodyPr/>
          <a:lstStyle>
            <a:lvl1pPr>
              <a:defRPr sz="1200"/>
            </a:lvl1pPr>
          </a:lstStyle>
          <a:p>
            <a:fld id="{52E9C158-AEF1-41A2-A6CE-6F0BAB305EFD}" type="slidenum">
              <a:rPr lang="en-US" altLang="en-US"/>
              <a:pPr/>
              <a:t>‹#›</a:t>
            </a:fld>
            <a:endParaRPr lang="en-US" altLang="en-US"/>
          </a:p>
        </p:txBody>
      </p:sp>
    </p:spTree>
    <p:extLst>
      <p:ext uri="{BB962C8B-B14F-4D97-AF65-F5344CB8AC3E}">
        <p14:creationId xmlns:p14="http://schemas.microsoft.com/office/powerpoint/2010/main" val="2118226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7" name="Date Placeholder 3"/>
          <p:cNvSpPr>
            <a:spLocks noGrp="1"/>
          </p:cNvSpPr>
          <p:nvPr>
            <p:ph type="dt" sz="half" idx="19"/>
          </p:nvPr>
        </p:nvSpPr>
        <p:spPr/>
        <p:txBody>
          <a:bodyPr/>
          <a:lstStyle>
            <a:lvl1pPr>
              <a:defRPr sz="1200"/>
            </a:lvl1pPr>
          </a:lstStyle>
          <a:p>
            <a:r>
              <a:rPr lang="en-US" altLang="en-US"/>
              <a:t>4/23/2018</a:t>
            </a:r>
          </a:p>
        </p:txBody>
      </p:sp>
      <p:sp>
        <p:nvSpPr>
          <p:cNvPr id="8" name="Footer Placeholder 4"/>
          <p:cNvSpPr>
            <a:spLocks noGrp="1"/>
          </p:cNvSpPr>
          <p:nvPr>
            <p:ph type="ftr" sz="quarter" idx="20"/>
          </p:nvPr>
        </p:nvSpPr>
        <p:spPr/>
        <p:txBody>
          <a:bodyPr/>
          <a:lstStyle>
            <a:lvl1pPr>
              <a:defRPr sz="1200" dirty="0" smtClean="0"/>
            </a:lvl1pPr>
          </a:lstStyle>
          <a:p>
            <a:pPr>
              <a:defRPr/>
            </a:pPr>
            <a:r>
              <a:rPr lang="en-US"/>
              <a:t>Presenter | Presentation Title</a:t>
            </a:r>
            <a:endParaRPr lang="en-US" b="1"/>
          </a:p>
        </p:txBody>
      </p:sp>
      <p:sp>
        <p:nvSpPr>
          <p:cNvPr id="9" name="Slide Number Placeholder 5"/>
          <p:cNvSpPr>
            <a:spLocks noGrp="1"/>
          </p:cNvSpPr>
          <p:nvPr>
            <p:ph type="sldNum" sz="quarter" idx="21"/>
          </p:nvPr>
        </p:nvSpPr>
        <p:spPr/>
        <p:txBody>
          <a:bodyPr/>
          <a:lstStyle>
            <a:lvl1pPr>
              <a:defRPr sz="1200"/>
            </a:lvl1pPr>
          </a:lstStyle>
          <a:p>
            <a:fld id="{47C05DF5-FB48-4D3F-AF82-EC74A689CACF}" type="slidenum">
              <a:rPr lang="en-US" altLang="en-US"/>
              <a:pPr/>
              <a:t>‹#›</a:t>
            </a:fld>
            <a:endParaRPr lang="en-US" altLang="en-US"/>
          </a:p>
        </p:txBody>
      </p:sp>
    </p:spTree>
    <p:extLst>
      <p:ext uri="{BB962C8B-B14F-4D97-AF65-F5344CB8AC3E}">
        <p14:creationId xmlns:p14="http://schemas.microsoft.com/office/powerpoint/2010/main" val="20999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6"/>
          </p:nvPr>
        </p:nvSpPr>
        <p:spPr/>
        <p:txBody>
          <a:bodyPr/>
          <a:lstStyle>
            <a:lvl1pPr>
              <a:defRPr sz="1200"/>
            </a:lvl1pPr>
          </a:lstStyle>
          <a:p>
            <a:r>
              <a:rPr lang="en-US" altLang="en-US"/>
              <a:t>4/23/2018</a:t>
            </a:r>
          </a:p>
        </p:txBody>
      </p:sp>
      <p:sp>
        <p:nvSpPr>
          <p:cNvPr id="6" name="Footer Placeholder 4"/>
          <p:cNvSpPr>
            <a:spLocks noGrp="1"/>
          </p:cNvSpPr>
          <p:nvPr>
            <p:ph type="ftr" sz="quarter" idx="17"/>
          </p:nvPr>
        </p:nvSpPr>
        <p:spPr/>
        <p:txBody>
          <a:bodyPr/>
          <a:lstStyle>
            <a:lvl1pPr>
              <a:defRPr sz="1200" dirty="0" smtClean="0"/>
            </a:lvl1pPr>
          </a:lstStyle>
          <a:p>
            <a:pPr>
              <a:defRPr/>
            </a:pPr>
            <a:r>
              <a:rPr lang="en-US"/>
              <a:t>Presenter | Presentation Title</a:t>
            </a:r>
            <a:endParaRPr lang="en-US" b="1"/>
          </a:p>
        </p:txBody>
      </p:sp>
      <p:sp>
        <p:nvSpPr>
          <p:cNvPr id="7" name="Slide Number Placeholder 5"/>
          <p:cNvSpPr>
            <a:spLocks noGrp="1"/>
          </p:cNvSpPr>
          <p:nvPr>
            <p:ph type="sldNum" sz="quarter" idx="18"/>
          </p:nvPr>
        </p:nvSpPr>
        <p:spPr/>
        <p:txBody>
          <a:bodyPr/>
          <a:lstStyle>
            <a:lvl1pPr>
              <a:defRPr sz="1200"/>
            </a:lvl1pPr>
          </a:lstStyle>
          <a:p>
            <a:fld id="{071AFBCB-9629-4487-8658-FCC7F72DA46F}" type="slidenum">
              <a:rPr lang="en-US" altLang="en-US"/>
              <a:pPr/>
              <a:t>‹#›</a:t>
            </a:fld>
            <a:endParaRPr lang="en-US" altLang="en-US"/>
          </a:p>
        </p:txBody>
      </p:sp>
    </p:spTree>
    <p:extLst>
      <p:ext uri="{BB962C8B-B14F-4D97-AF65-F5344CB8AC3E}">
        <p14:creationId xmlns:p14="http://schemas.microsoft.com/office/powerpoint/2010/main" val="304379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sz="1200"/>
            </a:lvl1pPr>
          </a:lstStyle>
          <a:p>
            <a:r>
              <a:rPr lang="en-US" altLang="en-US"/>
              <a:t>4/23/2018</a:t>
            </a:r>
          </a:p>
        </p:txBody>
      </p:sp>
      <p:sp>
        <p:nvSpPr>
          <p:cNvPr id="6" name="Footer Placeholder 4"/>
          <p:cNvSpPr>
            <a:spLocks noGrp="1"/>
          </p:cNvSpPr>
          <p:nvPr>
            <p:ph type="ftr" sz="quarter" idx="11"/>
          </p:nvPr>
        </p:nvSpPr>
        <p:spPr/>
        <p:txBody>
          <a:bodyPr/>
          <a:lstStyle>
            <a:lvl1pPr>
              <a:defRPr sz="1200" dirty="0" smtClean="0"/>
            </a:lvl1pPr>
          </a:lstStyle>
          <a:p>
            <a:pPr>
              <a:defRPr/>
            </a:pPr>
            <a:r>
              <a:rPr lang="en-US"/>
              <a:t>Presenter | Presentation Title</a:t>
            </a:r>
            <a:endParaRPr lang="en-US" b="1"/>
          </a:p>
        </p:txBody>
      </p:sp>
      <p:sp>
        <p:nvSpPr>
          <p:cNvPr id="7" name="Slide Number Placeholder 5"/>
          <p:cNvSpPr>
            <a:spLocks noGrp="1"/>
          </p:cNvSpPr>
          <p:nvPr>
            <p:ph type="sldNum" sz="quarter" idx="12"/>
          </p:nvPr>
        </p:nvSpPr>
        <p:spPr/>
        <p:txBody>
          <a:bodyPr/>
          <a:lstStyle>
            <a:lvl1pPr>
              <a:defRPr sz="1200"/>
            </a:lvl1pPr>
          </a:lstStyle>
          <a:p>
            <a:fld id="{077094B4-CDBE-4107-9E6E-D38410A9E4B1}" type="slidenum">
              <a:rPr lang="en-US" altLang="en-US"/>
              <a:pPr/>
              <a:t>‹#›</a:t>
            </a:fld>
            <a:endParaRPr lang="en-US" altLang="en-US"/>
          </a:p>
        </p:txBody>
      </p:sp>
    </p:spTree>
    <p:extLst>
      <p:ext uri="{BB962C8B-B14F-4D97-AF65-F5344CB8AC3E}">
        <p14:creationId xmlns:p14="http://schemas.microsoft.com/office/powerpoint/2010/main" val="1127332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3"/>
          <p:cNvSpPr>
            <a:spLocks noGrp="1"/>
          </p:cNvSpPr>
          <p:nvPr>
            <p:ph type="dt" sz="half" idx="14"/>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r>
              <a:rPr lang="en-US" altLang="en-US"/>
              <a:t>4/23/2018</a:t>
            </a:r>
          </a:p>
        </p:txBody>
      </p:sp>
      <p:sp>
        <p:nvSpPr>
          <p:cNvPr id="4"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5"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B71519E6-F709-4990-B973-B339820CA70B}" type="slidenum">
              <a:rPr lang="en-US" altLang="en-US"/>
              <a:pPr/>
              <a:t>‹#›</a:t>
            </a:fld>
            <a:endParaRPr lang="en-US" altLang="en-US"/>
          </a:p>
        </p:txBody>
      </p:sp>
    </p:spTree>
    <p:extLst>
      <p:ext uri="{BB962C8B-B14F-4D97-AF65-F5344CB8AC3E}">
        <p14:creationId xmlns:p14="http://schemas.microsoft.com/office/powerpoint/2010/main" val="4289524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r>
              <a:rPr lang="en-US" altLang="en-US"/>
              <a:t>4/23/2018</a:t>
            </a:r>
          </a:p>
        </p:txBody>
      </p:sp>
      <p:sp>
        <p:nvSpPr>
          <p:cNvPr id="5"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6"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C2BC038B-CA57-479E-BFA9-9E819877A5DF}" type="slidenum">
              <a:rPr lang="en-US" altLang="en-US"/>
              <a:pPr/>
              <a:t>‹#›</a:t>
            </a:fld>
            <a:endParaRPr lang="en-US" altLang="en-US"/>
          </a:p>
        </p:txBody>
      </p:sp>
    </p:spTree>
    <p:extLst>
      <p:ext uri="{BB962C8B-B14F-4D97-AF65-F5344CB8AC3E}">
        <p14:creationId xmlns:p14="http://schemas.microsoft.com/office/powerpoint/2010/main" val="3673382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dirty="0"/>
              <a:t>Click to edit Master title style</a:t>
            </a:r>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r>
              <a:rPr lang="en-US" altLang="en-US"/>
              <a:t>4/23/2018</a:t>
            </a:r>
          </a:p>
        </p:txBody>
      </p:sp>
      <p:sp>
        <p:nvSpPr>
          <p:cNvPr id="5" name="Footer Placeholder 4"/>
          <p:cNvSpPr>
            <a:spLocks noGrp="1"/>
          </p:cNvSpPr>
          <p:nvPr>
            <p:ph type="ftr" sz="quarter" idx="1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8" name="Slide Number Placeholder 5"/>
          <p:cNvSpPr>
            <a:spLocks noGrp="1"/>
          </p:cNvSpPr>
          <p:nvPr>
            <p:ph type="sldNum" sz="quarter" idx="1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B5585131-D98E-4CC9-8879-1D32CC470D9D}" type="slidenum">
              <a:rPr lang="en-US" altLang="en-US"/>
              <a:pPr/>
              <a:t>‹#›</a:t>
            </a:fld>
            <a:endParaRPr lang="en-US" altLang="en-US"/>
          </a:p>
        </p:txBody>
      </p:sp>
    </p:spTree>
    <p:extLst>
      <p:ext uri="{BB962C8B-B14F-4D97-AF65-F5344CB8AC3E}">
        <p14:creationId xmlns:p14="http://schemas.microsoft.com/office/powerpoint/2010/main" val="133777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3"/>
          <p:cNvSpPr>
            <a:spLocks noGrp="1"/>
          </p:cNvSpPr>
          <p:nvPr>
            <p:ph type="dt" sz="half" idx="20"/>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r>
              <a:rPr lang="en-US" altLang="en-US"/>
              <a:t>4/23/2018</a:t>
            </a:r>
          </a:p>
        </p:txBody>
      </p:sp>
      <p:sp>
        <p:nvSpPr>
          <p:cNvPr id="11" name="Footer Placeholder 4"/>
          <p:cNvSpPr>
            <a:spLocks noGrp="1"/>
          </p:cNvSpPr>
          <p:nvPr>
            <p:ph type="ftr" sz="quarter" idx="2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12" name="Slide Number Placeholder 5"/>
          <p:cNvSpPr>
            <a:spLocks noGrp="1"/>
          </p:cNvSpPr>
          <p:nvPr>
            <p:ph type="sldNum" sz="quarter" idx="2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2C85A5DC-9CCB-48FE-8FD9-B52B9FD57499}" type="slidenum">
              <a:rPr lang="en-US" altLang="en-US"/>
              <a:pPr/>
              <a:t>‹#›</a:t>
            </a:fld>
            <a:endParaRPr lang="en-US" altLang="en-US"/>
          </a:p>
        </p:txBody>
      </p:sp>
    </p:spTree>
    <p:extLst>
      <p:ext uri="{BB962C8B-B14F-4D97-AF65-F5344CB8AC3E}">
        <p14:creationId xmlns:p14="http://schemas.microsoft.com/office/powerpoint/2010/main" val="38875525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a:defRPr sz="900">
                <a:solidFill>
                  <a:srgbClr val="004C97"/>
                </a:solidFill>
                <a:latin typeface="Helvetica" panose="020B0604020202020204" pitchFamily="34" charset="0"/>
              </a:defRPr>
            </a:lvl1pPr>
          </a:lstStyle>
          <a:p>
            <a:r>
              <a:rPr lang="en-US" altLang="en-US"/>
              <a:t>4/23/2018</a:t>
            </a:r>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r>
              <a:rPr lang="en-US"/>
              <a:t>Presenter | Presentation Title</a:t>
            </a:r>
            <a:endParaRPr lang="en-US" b="1"/>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a:defRPr sz="900">
                <a:solidFill>
                  <a:srgbClr val="004C97"/>
                </a:solidFill>
                <a:latin typeface="Helvetica" panose="020B0604020202020204" pitchFamily="34" charset="0"/>
              </a:defRPr>
            </a:lvl1pPr>
          </a:lstStyle>
          <a:p>
            <a:fld id="{6827BE81-7C2D-481B-BBCE-23778685B2BA}" type="slidenum">
              <a:rPr lang="en-US" altLang="en-US"/>
              <a:pPr/>
              <a:t>‹#›</a:t>
            </a:fld>
            <a:endParaRPr lang="en-US" altLang="en-US"/>
          </a:p>
        </p:txBody>
      </p:sp>
      <p:pic>
        <p:nvPicPr>
          <p:cNvPr id="1029" name="Picture 2" descr="HeaderFooter_006031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Lst>
  <p:hf hdr="0" ftr="0"/>
  <p:txStyles>
    <p:titleStyle>
      <a:lvl1pPr algn="l" defTabSz="457200" rtl="0" eaLnBrk="1" fontAlgn="base" hangingPunct="1">
        <a:spcBef>
          <a:spcPct val="0"/>
        </a:spcBef>
        <a:spcAft>
          <a:spcPct val="0"/>
        </a:spcAft>
        <a:defRPr sz="1700" b="1" kern="1200">
          <a:solidFill>
            <a:srgbClr val="074184"/>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kern="1200">
          <a:solidFill>
            <a:srgbClr val="595959"/>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1600" kern="1200">
          <a:solidFill>
            <a:srgbClr val="595959"/>
          </a:solidFill>
          <a:latin typeface="Helvetica"/>
          <a:ea typeface="MS PGothic" panose="020B0600070205080204" pitchFamily="34" charset="-128"/>
          <a:cs typeface="MS PGothic" panose="020B0600070205080204" pitchFamily="34" charset="-128"/>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rgbClr val="595959"/>
          </a:solidFill>
          <a:latin typeface="Helvetica"/>
          <a:ea typeface="MS PGothic" panose="020B0600070205080204" pitchFamily="34" charset="-128"/>
          <a:cs typeface="MS PGothic" panose="020B0600070205080204" pitchFamily="34" charset="-128"/>
        </a:defRPr>
      </a:lvl3pPr>
      <a:lvl4pPr marL="16002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4pPr>
      <a:lvl5pPr marL="20574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lgn="r" defTabSz="914400">
              <a:defRPr sz="900">
                <a:solidFill>
                  <a:srgbClr val="004C97"/>
                </a:solidFill>
                <a:latin typeface="Helvetica" panose="020B0604020202020204" pitchFamily="34" charset="0"/>
              </a:defRPr>
            </a:lvl1pPr>
          </a:lstStyle>
          <a:p>
            <a:r>
              <a:rPr lang="en-US" altLang="en-US"/>
              <a:t>4/23/2018</a:t>
            </a:r>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charset="0"/>
                <a:ea typeface="ＭＳ Ｐゴシック" charset="0"/>
                <a:cs typeface="ＭＳ Ｐゴシック" charset="0"/>
              </a:defRPr>
            </a:lvl1pPr>
          </a:lstStyle>
          <a:p>
            <a:pPr>
              <a:defRPr/>
            </a:pPr>
            <a:r>
              <a:rPr lang="en-US"/>
              <a:t>Presenter | Presentation Title</a:t>
            </a:r>
            <a:endParaRPr lang="en-US" b="1"/>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panose="020B0604020202020204" pitchFamily="34" charset="0"/>
              </a:defRPr>
            </a:lvl1pPr>
          </a:lstStyle>
          <a:p>
            <a:fld id="{319E6341-E9E7-4128-9402-327DA8681509}" type="slidenum">
              <a:rPr lang="en-US" altLang="en-US"/>
              <a:pPr/>
              <a:t>‹#›</a:t>
            </a:fld>
            <a:endParaRPr lang="en-US" altLang="en-US"/>
          </a:p>
        </p:txBody>
      </p:sp>
      <p:pic>
        <p:nvPicPr>
          <p:cNvPr id="7173" name="Picture 1" descr="Footer_060314.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Lst>
  <p:hf hdr="0" ftr="0"/>
  <p:txStyles>
    <p:titleStyle>
      <a:lvl1pPr algn="l" defTabSz="457200" rtl="0" eaLnBrk="0" fontAlgn="base" hangingPunct="0">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Helvetica"/>
          <a:ea typeface="Geneva"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Helvetica"/>
          <a:ea typeface="MS PGothic" panose="020B0600070205080204" pitchFamily="34" charset="-128"/>
          <a:cs typeface="MS PGothic" panose="020B0600070205080204" pitchFamily="34" charset="-128"/>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7F7F7F"/>
          </a:solidFill>
          <a:latin typeface="Helvetica"/>
          <a:ea typeface="MS PGothic" panose="020B0600070205080204" pitchFamily="34" charset="-128"/>
          <a:cs typeface="MS PGothic" panose="020B0600070205080204" pitchFamily="34" charset="-128"/>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806450" y="3559175"/>
            <a:ext cx="7526338"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pPr eaLnBrk="1" hangingPunct="1"/>
            <a:r>
              <a:rPr lang="en-US" altLang="en-US" dirty="0">
                <a:latin typeface="Helvetica" panose="020B0604020202020204" pitchFamily="34" charset="0"/>
                <a:ea typeface="Geneva" pitchFamily="121" charset="-128"/>
              </a:rPr>
              <a:t>PPD Status</a:t>
            </a:r>
          </a:p>
        </p:txBody>
      </p:sp>
      <p:sp>
        <p:nvSpPr>
          <p:cNvPr id="14338" name="Text Placeholder 2"/>
          <p:cNvSpPr>
            <a:spLocks noGrp="1"/>
          </p:cNvSpPr>
          <p:nvPr>
            <p:ph type="body" sz="quarter" idx="10"/>
          </p:nvPr>
        </p:nvSpPr>
        <p:spPr bwMode="auto">
          <a:xfrm>
            <a:off x="806450" y="4841875"/>
            <a:ext cx="7526338" cy="148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r>
              <a:rPr lang="en-US" altLang="en-US" dirty="0">
                <a:latin typeface="Helvetica" panose="020B0604020202020204" pitchFamily="34" charset="0"/>
                <a:ea typeface="Geneva" pitchFamily="121" charset="-128"/>
              </a:rPr>
              <a:t>Jonathan Lewis</a:t>
            </a:r>
          </a:p>
          <a:p>
            <a:pPr eaLnBrk="1" hangingPunct="1"/>
            <a:r>
              <a:rPr lang="en-US" altLang="en-US" dirty="0">
                <a:latin typeface="Helvetica" panose="020B0604020202020204" pitchFamily="34" charset="0"/>
                <a:ea typeface="Geneva" pitchFamily="121" charset="-128"/>
              </a:rPr>
              <a:t>AEM</a:t>
            </a:r>
          </a:p>
          <a:p>
            <a:pPr eaLnBrk="1" hangingPunct="1"/>
            <a:r>
              <a:rPr lang="en-US" altLang="en-US" dirty="0">
                <a:latin typeface="Helvetica" panose="020B0604020202020204" pitchFamily="34" charset="0"/>
                <a:ea typeface="Geneva" pitchFamily="121" charset="-128"/>
              </a:rPr>
              <a:t>23 April 2018</a:t>
            </a:r>
          </a:p>
          <a:p>
            <a:pPr eaLnBrk="1" hangingPunct="1"/>
            <a:endParaRPr lang="en-US" altLang="en-US" dirty="0">
              <a:latin typeface="Helvetica" panose="020B0604020202020204" pitchFamily="34" charset="0"/>
              <a:ea typeface="Geneva" pitchFamily="121"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9"/>
          <p:cNvSpPr>
            <a:spLocks noGrp="1"/>
          </p:cNvSpPr>
          <p:nvPr>
            <p:ph sz="half" idx="13"/>
          </p:nvPr>
        </p:nvSpPr>
        <p:spPr bwMode="auto">
          <a:xfrm>
            <a:off x="228600" y="361950"/>
            <a:ext cx="8675688" cy="5668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endParaRPr lang="en-US" altLang="en-US">
              <a:latin typeface="Helvetica" panose="020B0604020202020204" pitchFamily="34" charset="0"/>
              <a:ea typeface="Geneva" pitchFamily="121" charset="-128"/>
            </a:endParaRPr>
          </a:p>
        </p:txBody>
      </p:sp>
      <p:sp>
        <p:nvSpPr>
          <p:cNvPr id="25602" name="Date Placeholder 6"/>
          <p:cNvSpPr>
            <a:spLocks noGrp="1"/>
          </p:cNvSpPr>
          <p:nvPr>
            <p:ph type="dt" sz="quarter" idx="1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r>
              <a:rPr lang="en-US" altLang="en-US" sz="1200">
                <a:solidFill>
                  <a:srgbClr val="004C97"/>
                </a:solidFill>
                <a:latin typeface="Helvetica" panose="020B0604020202020204" pitchFamily="34" charset="0"/>
              </a:rPr>
              <a:t>4/23/2018</a:t>
            </a:r>
          </a:p>
        </p:txBody>
      </p:sp>
      <p:sp>
        <p:nvSpPr>
          <p:cNvPr id="25604" name="Slide Number Placeholder 8"/>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AEE3222A-B585-474B-B973-7A492478E925}" type="slidenum">
              <a:rPr lang="en-US" altLang="en-US" sz="1200">
                <a:solidFill>
                  <a:srgbClr val="004C97"/>
                </a:solidFill>
                <a:latin typeface="Helvetica" panose="020B0604020202020204" pitchFamily="34" charset="0"/>
              </a:rPr>
              <a:pPr eaLnBrk="1" hangingPunct="1"/>
              <a:t>10</a:t>
            </a:fld>
            <a:endParaRPr lang="en-US" altLang="en-US" sz="1200">
              <a:solidFill>
                <a:srgbClr val="004C97"/>
              </a:solidFill>
              <a:latin typeface="Helvetica"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4EA58-8DF3-4DEE-9A2F-B69BE0ED7EAA}"/>
              </a:ext>
            </a:extLst>
          </p:cNvPr>
          <p:cNvSpPr>
            <a:spLocks noGrp="1"/>
          </p:cNvSpPr>
          <p:nvPr>
            <p:ph type="title"/>
          </p:nvPr>
        </p:nvSpPr>
        <p:spPr/>
        <p:txBody>
          <a:bodyPr/>
          <a:lstStyle/>
          <a:p>
            <a:r>
              <a:rPr lang="en-US" dirty="0"/>
              <a:t>CMS</a:t>
            </a:r>
          </a:p>
        </p:txBody>
      </p:sp>
      <p:sp>
        <p:nvSpPr>
          <p:cNvPr id="3" name="Content Placeholder 2">
            <a:extLst>
              <a:ext uri="{FF2B5EF4-FFF2-40B4-BE49-F238E27FC236}">
                <a16:creationId xmlns:a16="http://schemas.microsoft.com/office/drawing/2014/main" id="{E42325D7-300D-44AE-B49A-385718024AAD}"/>
              </a:ext>
            </a:extLst>
          </p:cNvPr>
          <p:cNvSpPr>
            <a:spLocks noGrp="1"/>
          </p:cNvSpPr>
          <p:nvPr>
            <p:ph idx="1"/>
          </p:nvPr>
        </p:nvSpPr>
        <p:spPr/>
        <p:txBody>
          <a:bodyPr/>
          <a:lstStyle/>
          <a:p>
            <a:r>
              <a:rPr lang="en-US" dirty="0"/>
              <a:t>First collisions with stable beams recorded last week</a:t>
            </a:r>
          </a:p>
          <a:p>
            <a:endParaRPr lang="en-US" dirty="0"/>
          </a:p>
        </p:txBody>
      </p:sp>
      <p:sp>
        <p:nvSpPr>
          <p:cNvPr id="4" name="Date Placeholder 3">
            <a:extLst>
              <a:ext uri="{FF2B5EF4-FFF2-40B4-BE49-F238E27FC236}">
                <a16:creationId xmlns:a16="http://schemas.microsoft.com/office/drawing/2014/main" id="{2D49EAE7-D665-4388-9CC1-B83DF4DDBED1}"/>
              </a:ext>
            </a:extLst>
          </p:cNvPr>
          <p:cNvSpPr>
            <a:spLocks noGrp="1"/>
          </p:cNvSpPr>
          <p:nvPr>
            <p:ph type="dt" sz="half" idx="10"/>
          </p:nvPr>
        </p:nvSpPr>
        <p:spPr/>
        <p:txBody>
          <a:bodyPr/>
          <a:lstStyle/>
          <a:p>
            <a:r>
              <a:rPr lang="en-US" altLang="en-US"/>
              <a:t>4/23/2018</a:t>
            </a:r>
          </a:p>
        </p:txBody>
      </p:sp>
      <p:sp>
        <p:nvSpPr>
          <p:cNvPr id="6" name="Slide Number Placeholder 5">
            <a:extLst>
              <a:ext uri="{FF2B5EF4-FFF2-40B4-BE49-F238E27FC236}">
                <a16:creationId xmlns:a16="http://schemas.microsoft.com/office/drawing/2014/main" id="{D067CEFA-E885-43C1-97C8-B711F39FB3AA}"/>
              </a:ext>
            </a:extLst>
          </p:cNvPr>
          <p:cNvSpPr>
            <a:spLocks noGrp="1"/>
          </p:cNvSpPr>
          <p:nvPr>
            <p:ph type="sldNum" sz="quarter" idx="12"/>
          </p:nvPr>
        </p:nvSpPr>
        <p:spPr/>
        <p:txBody>
          <a:bodyPr/>
          <a:lstStyle/>
          <a:p>
            <a:fld id="{52E9C158-AEF1-41A2-A6CE-6F0BAB305EFD}" type="slidenum">
              <a:rPr lang="en-US" altLang="en-US" smtClean="0"/>
              <a:pPr/>
              <a:t>2</a:t>
            </a:fld>
            <a:endParaRPr lang="en-US" altLang="en-US"/>
          </a:p>
        </p:txBody>
      </p:sp>
    </p:spTree>
    <p:extLst>
      <p:ext uri="{BB962C8B-B14F-4D97-AF65-F5344CB8AC3E}">
        <p14:creationId xmlns:p14="http://schemas.microsoft.com/office/powerpoint/2010/main" val="2321749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140E6-5C34-4EEE-9F57-C46E495A71B1}"/>
              </a:ext>
            </a:extLst>
          </p:cNvPr>
          <p:cNvSpPr>
            <a:spLocks noGrp="1"/>
          </p:cNvSpPr>
          <p:nvPr>
            <p:ph type="title"/>
          </p:nvPr>
        </p:nvSpPr>
        <p:spPr/>
        <p:txBody>
          <a:bodyPr/>
          <a:lstStyle/>
          <a:p>
            <a:r>
              <a:rPr lang="en-US" dirty="0"/>
              <a:t>Mu2e</a:t>
            </a:r>
          </a:p>
        </p:txBody>
      </p:sp>
      <p:sp>
        <p:nvSpPr>
          <p:cNvPr id="3" name="Content Placeholder 2">
            <a:extLst>
              <a:ext uri="{FF2B5EF4-FFF2-40B4-BE49-F238E27FC236}">
                <a16:creationId xmlns:a16="http://schemas.microsoft.com/office/drawing/2014/main" id="{85ACD037-B692-4444-8624-A0F800BDBB83}"/>
              </a:ext>
            </a:extLst>
          </p:cNvPr>
          <p:cNvSpPr>
            <a:spLocks noGrp="1"/>
          </p:cNvSpPr>
          <p:nvPr>
            <p:ph idx="1"/>
          </p:nvPr>
        </p:nvSpPr>
        <p:spPr/>
        <p:txBody>
          <a:bodyPr/>
          <a:lstStyle/>
          <a:p>
            <a:r>
              <a:rPr lang="en-US" dirty="0"/>
              <a:t>Solenoids</a:t>
            </a:r>
          </a:p>
          <a:p>
            <a:pPr lvl="1"/>
            <a:r>
              <a:rPr lang="en-US" dirty="0"/>
              <a:t>TS first article warm tests (field studies and cooling pipe pressure tests) were completed last week.  The unit was moved across to HAB just in time for the visit from Steve Binkley. </a:t>
            </a:r>
          </a:p>
        </p:txBody>
      </p:sp>
      <p:sp>
        <p:nvSpPr>
          <p:cNvPr id="4" name="Date Placeholder 3">
            <a:extLst>
              <a:ext uri="{FF2B5EF4-FFF2-40B4-BE49-F238E27FC236}">
                <a16:creationId xmlns:a16="http://schemas.microsoft.com/office/drawing/2014/main" id="{499BBA94-E93E-4B09-8A3D-3634886942B3}"/>
              </a:ext>
            </a:extLst>
          </p:cNvPr>
          <p:cNvSpPr>
            <a:spLocks noGrp="1"/>
          </p:cNvSpPr>
          <p:nvPr>
            <p:ph type="dt" sz="half" idx="10"/>
          </p:nvPr>
        </p:nvSpPr>
        <p:spPr/>
        <p:txBody>
          <a:bodyPr/>
          <a:lstStyle/>
          <a:p>
            <a:r>
              <a:rPr lang="en-US" altLang="en-US"/>
              <a:t>4/23/2018</a:t>
            </a:r>
          </a:p>
        </p:txBody>
      </p:sp>
      <p:sp>
        <p:nvSpPr>
          <p:cNvPr id="6" name="Slide Number Placeholder 5">
            <a:extLst>
              <a:ext uri="{FF2B5EF4-FFF2-40B4-BE49-F238E27FC236}">
                <a16:creationId xmlns:a16="http://schemas.microsoft.com/office/drawing/2014/main" id="{7C1F1F82-8C6A-4F0E-BE2F-4A8E271EC110}"/>
              </a:ext>
            </a:extLst>
          </p:cNvPr>
          <p:cNvSpPr>
            <a:spLocks noGrp="1"/>
          </p:cNvSpPr>
          <p:nvPr>
            <p:ph type="sldNum" sz="quarter" idx="12"/>
          </p:nvPr>
        </p:nvSpPr>
        <p:spPr/>
        <p:txBody>
          <a:bodyPr/>
          <a:lstStyle/>
          <a:p>
            <a:fld id="{52E9C158-AEF1-41A2-A6CE-6F0BAB305EFD}" type="slidenum">
              <a:rPr lang="en-US" altLang="en-US" smtClean="0"/>
              <a:pPr/>
              <a:t>3</a:t>
            </a:fld>
            <a:endParaRPr lang="en-US" altLang="en-US"/>
          </a:p>
        </p:txBody>
      </p:sp>
      <p:pic>
        <p:nvPicPr>
          <p:cNvPr id="1026" name="Picture 2" descr="https://lh3.googleusercontent.com/uRb-46mPmx9yMu6lTZ10KHzHuucwQ3OoB8lpukVXEaNfFU-F0hCfd9mc-0AOV7cDQ7wp2AyYJWpanyBPqcLY_1ndsU2tcGrsDrdCSTyY3FghOIfXRpvjpWfRIuGLavUmlGG9DdGM">
            <a:extLst>
              <a:ext uri="{FF2B5EF4-FFF2-40B4-BE49-F238E27FC236}">
                <a16:creationId xmlns:a16="http://schemas.microsoft.com/office/drawing/2014/main" id="{761ADE7A-A5CD-4CBE-8216-253BC88758B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535" b="13043"/>
          <a:stretch/>
        </p:blipFill>
        <p:spPr bwMode="auto">
          <a:xfrm>
            <a:off x="1639405" y="2757267"/>
            <a:ext cx="6071478" cy="3024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14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9C475-BCDA-43C5-8595-DAACCF3EE4D7}"/>
              </a:ext>
            </a:extLst>
          </p:cNvPr>
          <p:cNvSpPr>
            <a:spLocks noGrp="1"/>
          </p:cNvSpPr>
          <p:nvPr>
            <p:ph type="title"/>
          </p:nvPr>
        </p:nvSpPr>
        <p:spPr/>
        <p:txBody>
          <a:bodyPr/>
          <a:lstStyle/>
          <a:p>
            <a:r>
              <a:rPr lang="en-US" dirty="0"/>
              <a:t>Mu2e</a:t>
            </a:r>
          </a:p>
        </p:txBody>
      </p:sp>
      <p:sp>
        <p:nvSpPr>
          <p:cNvPr id="3" name="Content Placeholder 2">
            <a:extLst>
              <a:ext uri="{FF2B5EF4-FFF2-40B4-BE49-F238E27FC236}">
                <a16:creationId xmlns:a16="http://schemas.microsoft.com/office/drawing/2014/main" id="{5BB377EC-3DBC-4B25-9EEE-1FE6086FA5A0}"/>
              </a:ext>
            </a:extLst>
          </p:cNvPr>
          <p:cNvSpPr>
            <a:spLocks noGrp="1"/>
          </p:cNvSpPr>
          <p:nvPr>
            <p:ph idx="1"/>
          </p:nvPr>
        </p:nvSpPr>
        <p:spPr>
          <a:xfrm>
            <a:off x="242888" y="1043046"/>
            <a:ext cx="4849618" cy="4987867"/>
          </a:xfrm>
        </p:spPr>
        <p:txBody>
          <a:bodyPr/>
          <a:lstStyle/>
          <a:p>
            <a:r>
              <a:rPr lang="en-US" dirty="0"/>
              <a:t>Solenoids, cont.</a:t>
            </a:r>
          </a:p>
          <a:p>
            <a:pPr lvl="1"/>
            <a:r>
              <a:rPr lang="en-US" dirty="0"/>
              <a:t>TS Thermal shield leaks in several areas along the cooling pipes, most often near the welds between pipe pieces </a:t>
            </a:r>
          </a:p>
          <a:p>
            <a:pPr lvl="2"/>
            <a:r>
              <a:rPr lang="en-US" dirty="0"/>
              <a:t>Discovered during the pressure tests conducted at Fermilab, even though this was apparently tested at the company prior to shipping. </a:t>
            </a:r>
          </a:p>
          <a:p>
            <a:pPr lvl="2"/>
            <a:r>
              <a:rPr lang="en-US" dirty="0"/>
              <a:t>The company has asked us to ship the shield back for repairs.</a:t>
            </a:r>
          </a:p>
          <a:p>
            <a:pPr lvl="1"/>
            <a:endParaRPr lang="en-US" dirty="0"/>
          </a:p>
        </p:txBody>
      </p:sp>
      <p:sp>
        <p:nvSpPr>
          <p:cNvPr id="4" name="Date Placeholder 3">
            <a:extLst>
              <a:ext uri="{FF2B5EF4-FFF2-40B4-BE49-F238E27FC236}">
                <a16:creationId xmlns:a16="http://schemas.microsoft.com/office/drawing/2014/main" id="{1E8936C7-6F6B-4DA1-B197-4EBCEF80FB0B}"/>
              </a:ext>
            </a:extLst>
          </p:cNvPr>
          <p:cNvSpPr>
            <a:spLocks noGrp="1"/>
          </p:cNvSpPr>
          <p:nvPr>
            <p:ph type="dt" sz="half" idx="10"/>
          </p:nvPr>
        </p:nvSpPr>
        <p:spPr/>
        <p:txBody>
          <a:bodyPr/>
          <a:lstStyle/>
          <a:p>
            <a:r>
              <a:rPr lang="en-US" altLang="en-US"/>
              <a:t>4/23/2018</a:t>
            </a:r>
          </a:p>
        </p:txBody>
      </p:sp>
      <p:sp>
        <p:nvSpPr>
          <p:cNvPr id="6" name="Slide Number Placeholder 5">
            <a:extLst>
              <a:ext uri="{FF2B5EF4-FFF2-40B4-BE49-F238E27FC236}">
                <a16:creationId xmlns:a16="http://schemas.microsoft.com/office/drawing/2014/main" id="{ACFF4BD2-ADA2-48E6-8444-18F6F7887FCF}"/>
              </a:ext>
            </a:extLst>
          </p:cNvPr>
          <p:cNvSpPr>
            <a:spLocks noGrp="1"/>
          </p:cNvSpPr>
          <p:nvPr>
            <p:ph type="sldNum" sz="quarter" idx="12"/>
          </p:nvPr>
        </p:nvSpPr>
        <p:spPr/>
        <p:txBody>
          <a:bodyPr/>
          <a:lstStyle/>
          <a:p>
            <a:fld id="{52E9C158-AEF1-41A2-A6CE-6F0BAB305EFD}" type="slidenum">
              <a:rPr lang="en-US" altLang="en-US" smtClean="0"/>
              <a:pPr/>
              <a:t>4</a:t>
            </a:fld>
            <a:endParaRPr lang="en-US" altLang="en-US"/>
          </a:p>
        </p:txBody>
      </p:sp>
      <p:pic>
        <p:nvPicPr>
          <p:cNvPr id="2050" name="Picture 2" descr="https://lh4.googleusercontent.com/CYCovYxoWytIgSE0ruscM0pudcSBdAXdZd9BJkpQ90L1gjGsoQxO8j8b2UZEq5g_wUkYuoknpwxOUSMxFFdsfSkmHy-50MxPR6HG1DMdh1pe8VWHwsE1826FOjtq507uwT6eSehF">
            <a:extLst>
              <a:ext uri="{FF2B5EF4-FFF2-40B4-BE49-F238E27FC236}">
                <a16:creationId xmlns:a16="http://schemas.microsoft.com/office/drawing/2014/main" id="{893D6F1C-5DA9-464A-BBC7-066F047534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0369" y="1043046"/>
            <a:ext cx="3615031" cy="48200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156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3E084-08F1-41BE-B57A-78881BD4AC51}"/>
              </a:ext>
            </a:extLst>
          </p:cNvPr>
          <p:cNvSpPr>
            <a:spLocks noGrp="1"/>
          </p:cNvSpPr>
          <p:nvPr>
            <p:ph type="title"/>
          </p:nvPr>
        </p:nvSpPr>
        <p:spPr/>
        <p:txBody>
          <a:bodyPr/>
          <a:lstStyle/>
          <a:p>
            <a:r>
              <a:rPr lang="en-US" dirty="0"/>
              <a:t>Mu2e</a:t>
            </a:r>
          </a:p>
        </p:txBody>
      </p:sp>
      <p:sp>
        <p:nvSpPr>
          <p:cNvPr id="3" name="Content Placeholder 2">
            <a:extLst>
              <a:ext uri="{FF2B5EF4-FFF2-40B4-BE49-F238E27FC236}">
                <a16:creationId xmlns:a16="http://schemas.microsoft.com/office/drawing/2014/main" id="{BD45C275-4BB2-42BC-8652-AD83F77600DC}"/>
              </a:ext>
            </a:extLst>
          </p:cNvPr>
          <p:cNvSpPr>
            <a:spLocks noGrp="1"/>
          </p:cNvSpPr>
          <p:nvPr>
            <p:ph idx="1"/>
          </p:nvPr>
        </p:nvSpPr>
        <p:spPr/>
        <p:txBody>
          <a:bodyPr/>
          <a:lstStyle/>
          <a:p>
            <a:r>
              <a:rPr lang="en-US" dirty="0"/>
              <a:t>CRV</a:t>
            </a:r>
          </a:p>
          <a:p>
            <a:pPr lvl="1"/>
            <a:r>
              <a:rPr lang="en-US" dirty="0"/>
              <a:t>25,800 m total extruded – about 98% of detector scintillator needed to meet T1 milestone on May 31, 2018.</a:t>
            </a:r>
          </a:p>
          <a:p>
            <a:r>
              <a:rPr lang="en-US" dirty="0"/>
              <a:t>Upcoming reviews</a:t>
            </a:r>
          </a:p>
          <a:p>
            <a:pPr lvl="1"/>
            <a:r>
              <a:rPr lang="en-US" dirty="0"/>
              <a:t>The DOE mini-IPR will be held on June 12th.  The subsystems being reviewed are the Solenoids and the Tracker.</a:t>
            </a:r>
          </a:p>
          <a:p>
            <a:pPr lvl="1"/>
            <a:r>
              <a:rPr lang="en-US" dirty="0"/>
              <a:t>Accelerator - A mini-review will be held on April 24th for the Commissioning Target.</a:t>
            </a:r>
          </a:p>
          <a:p>
            <a:pPr lvl="1"/>
            <a:r>
              <a:rPr lang="en-US" dirty="0"/>
              <a:t>CRV - a CRR for the CRV modules, electronics and installation will be held on May 21st.</a:t>
            </a:r>
          </a:p>
          <a:p>
            <a:pPr lvl="1"/>
            <a:endParaRPr lang="en-US" dirty="0"/>
          </a:p>
        </p:txBody>
      </p:sp>
      <p:sp>
        <p:nvSpPr>
          <p:cNvPr id="4" name="Date Placeholder 3">
            <a:extLst>
              <a:ext uri="{FF2B5EF4-FFF2-40B4-BE49-F238E27FC236}">
                <a16:creationId xmlns:a16="http://schemas.microsoft.com/office/drawing/2014/main" id="{B1454B9C-0172-4DD9-892A-99916E1C51ED}"/>
              </a:ext>
            </a:extLst>
          </p:cNvPr>
          <p:cNvSpPr>
            <a:spLocks noGrp="1"/>
          </p:cNvSpPr>
          <p:nvPr>
            <p:ph type="dt" sz="half" idx="10"/>
          </p:nvPr>
        </p:nvSpPr>
        <p:spPr/>
        <p:txBody>
          <a:bodyPr/>
          <a:lstStyle/>
          <a:p>
            <a:r>
              <a:rPr lang="en-US" altLang="en-US"/>
              <a:t>4/23/2018</a:t>
            </a:r>
          </a:p>
        </p:txBody>
      </p:sp>
      <p:sp>
        <p:nvSpPr>
          <p:cNvPr id="6" name="Slide Number Placeholder 5">
            <a:extLst>
              <a:ext uri="{FF2B5EF4-FFF2-40B4-BE49-F238E27FC236}">
                <a16:creationId xmlns:a16="http://schemas.microsoft.com/office/drawing/2014/main" id="{61D1C65A-B23A-4037-AB62-579CF9CEDF89}"/>
              </a:ext>
            </a:extLst>
          </p:cNvPr>
          <p:cNvSpPr>
            <a:spLocks noGrp="1"/>
          </p:cNvSpPr>
          <p:nvPr>
            <p:ph type="sldNum" sz="quarter" idx="12"/>
          </p:nvPr>
        </p:nvSpPr>
        <p:spPr/>
        <p:txBody>
          <a:bodyPr/>
          <a:lstStyle/>
          <a:p>
            <a:fld id="{52E9C158-AEF1-41A2-A6CE-6F0BAB305EFD}" type="slidenum">
              <a:rPr lang="en-US" altLang="en-US" smtClean="0"/>
              <a:pPr/>
              <a:t>5</a:t>
            </a:fld>
            <a:endParaRPr lang="en-US" altLang="en-US"/>
          </a:p>
        </p:txBody>
      </p:sp>
    </p:spTree>
    <p:extLst>
      <p:ext uri="{BB962C8B-B14F-4D97-AF65-F5344CB8AC3E}">
        <p14:creationId xmlns:p14="http://schemas.microsoft.com/office/powerpoint/2010/main" val="275001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E2934-EDD8-4DCC-91E8-4A9CBF94254E}"/>
              </a:ext>
            </a:extLst>
          </p:cNvPr>
          <p:cNvSpPr>
            <a:spLocks noGrp="1"/>
          </p:cNvSpPr>
          <p:nvPr>
            <p:ph type="title"/>
          </p:nvPr>
        </p:nvSpPr>
        <p:spPr/>
        <p:txBody>
          <a:bodyPr/>
          <a:lstStyle/>
          <a:p>
            <a:r>
              <a:rPr lang="en-US" dirty="0"/>
              <a:t>Astro</a:t>
            </a:r>
          </a:p>
        </p:txBody>
      </p:sp>
      <p:sp>
        <p:nvSpPr>
          <p:cNvPr id="3" name="Content Placeholder 2">
            <a:extLst>
              <a:ext uri="{FF2B5EF4-FFF2-40B4-BE49-F238E27FC236}">
                <a16:creationId xmlns:a16="http://schemas.microsoft.com/office/drawing/2014/main" id="{05EBFC3E-15E5-48ED-9B3A-DF31C7387CEB}"/>
              </a:ext>
            </a:extLst>
          </p:cNvPr>
          <p:cNvSpPr>
            <a:spLocks noGrp="1"/>
          </p:cNvSpPr>
          <p:nvPr>
            <p:ph idx="1"/>
          </p:nvPr>
        </p:nvSpPr>
        <p:spPr/>
        <p:txBody>
          <a:bodyPr/>
          <a:lstStyle/>
          <a:p>
            <a:r>
              <a:rPr lang="en-US" dirty="0"/>
              <a:t>DESI</a:t>
            </a:r>
          </a:p>
          <a:p>
            <a:pPr lvl="1"/>
            <a:r>
              <a:rPr lang="en-US" dirty="0"/>
              <a:t>Top “ring” and new prime focus </a:t>
            </a:r>
            <a:r>
              <a:rPr lang="en-US" dirty="0" err="1"/>
              <a:t>cagefor</a:t>
            </a:r>
            <a:r>
              <a:rPr lang="en-US" dirty="0"/>
              <a:t> DESI arrived at </a:t>
            </a:r>
            <a:r>
              <a:rPr lang="en-US" dirty="0" err="1"/>
              <a:t>Mayall</a:t>
            </a:r>
            <a:r>
              <a:rPr lang="en-US" dirty="0"/>
              <a:t> Telescope</a:t>
            </a:r>
          </a:p>
        </p:txBody>
      </p:sp>
      <p:sp>
        <p:nvSpPr>
          <p:cNvPr id="4" name="Date Placeholder 3">
            <a:extLst>
              <a:ext uri="{FF2B5EF4-FFF2-40B4-BE49-F238E27FC236}">
                <a16:creationId xmlns:a16="http://schemas.microsoft.com/office/drawing/2014/main" id="{549732D3-FB3D-4D99-A20A-02FD1BF7F8A4}"/>
              </a:ext>
            </a:extLst>
          </p:cNvPr>
          <p:cNvSpPr>
            <a:spLocks noGrp="1"/>
          </p:cNvSpPr>
          <p:nvPr>
            <p:ph type="dt" sz="half" idx="10"/>
          </p:nvPr>
        </p:nvSpPr>
        <p:spPr/>
        <p:txBody>
          <a:bodyPr/>
          <a:lstStyle/>
          <a:p>
            <a:r>
              <a:rPr lang="en-US" altLang="en-US"/>
              <a:t>4/23/2018</a:t>
            </a:r>
          </a:p>
        </p:txBody>
      </p:sp>
      <p:sp>
        <p:nvSpPr>
          <p:cNvPr id="6" name="Slide Number Placeholder 5">
            <a:extLst>
              <a:ext uri="{FF2B5EF4-FFF2-40B4-BE49-F238E27FC236}">
                <a16:creationId xmlns:a16="http://schemas.microsoft.com/office/drawing/2014/main" id="{4F6DDA52-E6B0-4E14-8960-07FABBC47302}"/>
              </a:ext>
            </a:extLst>
          </p:cNvPr>
          <p:cNvSpPr>
            <a:spLocks noGrp="1"/>
          </p:cNvSpPr>
          <p:nvPr>
            <p:ph type="sldNum" sz="quarter" idx="12"/>
          </p:nvPr>
        </p:nvSpPr>
        <p:spPr/>
        <p:txBody>
          <a:bodyPr/>
          <a:lstStyle/>
          <a:p>
            <a:fld id="{52E9C158-AEF1-41A2-A6CE-6F0BAB305EFD}" type="slidenum">
              <a:rPr lang="en-US" altLang="en-US" smtClean="0"/>
              <a:pPr/>
              <a:t>6</a:t>
            </a:fld>
            <a:endParaRPr lang="en-US" altLang="en-US"/>
          </a:p>
        </p:txBody>
      </p:sp>
      <p:pic>
        <p:nvPicPr>
          <p:cNvPr id="3074" name="Picture 2" descr="https://lh3.googleusercontent.com/pi1RKrLpo9W-Yry19d5AYA4ofOc6W5eUXPusE6sYP8QPFfc0IsXlRlp-ghHqC85gtQzDm_442HtO4L5f9RUkbrO6axbK6SNrMtSGVFcKshuS4v7MbGR_DE67bXe8eZOK1GNVDfVb">
            <a:extLst>
              <a:ext uri="{FF2B5EF4-FFF2-40B4-BE49-F238E27FC236}">
                <a16:creationId xmlns:a16="http://schemas.microsoft.com/office/drawing/2014/main" id="{F2CDF22C-FD05-40A3-B2B8-83628BF456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2415" y="2448866"/>
            <a:ext cx="5634477" cy="3774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5686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129ED-1BD8-42B1-AAA0-955F40A92684}"/>
              </a:ext>
            </a:extLst>
          </p:cNvPr>
          <p:cNvSpPr>
            <a:spLocks noGrp="1"/>
          </p:cNvSpPr>
          <p:nvPr>
            <p:ph type="title"/>
          </p:nvPr>
        </p:nvSpPr>
        <p:spPr/>
        <p:txBody>
          <a:bodyPr/>
          <a:lstStyle/>
          <a:p>
            <a:r>
              <a:rPr lang="en-US" dirty="0"/>
              <a:t>Test Beam</a:t>
            </a:r>
          </a:p>
        </p:txBody>
      </p:sp>
      <p:sp>
        <p:nvSpPr>
          <p:cNvPr id="3" name="Content Placeholder 2">
            <a:extLst>
              <a:ext uri="{FF2B5EF4-FFF2-40B4-BE49-F238E27FC236}">
                <a16:creationId xmlns:a16="http://schemas.microsoft.com/office/drawing/2014/main" id="{E2E5A38E-A7FF-4EFE-B157-FF4BDC23DAAE}"/>
              </a:ext>
            </a:extLst>
          </p:cNvPr>
          <p:cNvSpPr>
            <a:spLocks noGrp="1"/>
          </p:cNvSpPr>
          <p:nvPr>
            <p:ph idx="1"/>
          </p:nvPr>
        </p:nvSpPr>
        <p:spPr/>
        <p:txBody>
          <a:bodyPr/>
          <a:lstStyle/>
          <a:p>
            <a:r>
              <a:rPr lang="en-US" dirty="0" err="1"/>
              <a:t>Mtest</a:t>
            </a:r>
            <a:endParaRPr lang="en-US" dirty="0"/>
          </a:p>
          <a:p>
            <a:pPr lvl="1"/>
            <a:r>
              <a:rPr lang="en-US" dirty="0"/>
              <a:t>ATLAS Pixels (T1224) continues to take beam. They are doing extremely well.</a:t>
            </a:r>
          </a:p>
          <a:p>
            <a:pPr lvl="1"/>
            <a:r>
              <a:rPr lang="en-US" dirty="0"/>
              <a:t>T992 (Dave Christian’s version) is also taking data parasitically, and opportunistically working on the telescope</a:t>
            </a:r>
          </a:p>
          <a:p>
            <a:pPr lvl="1"/>
            <a:r>
              <a:rPr lang="en-US" dirty="0"/>
              <a:t>T1044 will return this week (Wednesday) and take data in the overnight hours. They will minimize disruption to T1224. </a:t>
            </a:r>
          </a:p>
          <a:p>
            <a:r>
              <a:rPr lang="en-US" dirty="0" err="1"/>
              <a:t>Mcenter</a:t>
            </a:r>
            <a:endParaRPr lang="en-US" dirty="0"/>
          </a:p>
          <a:p>
            <a:pPr lvl="1"/>
            <a:r>
              <a:rPr lang="en-US" dirty="0"/>
              <a:t>Installing vacuum pipe for Nova Test beam.</a:t>
            </a:r>
          </a:p>
          <a:p>
            <a:pPr lvl="1"/>
            <a:r>
              <a:rPr lang="en-US" dirty="0"/>
              <a:t>Layout secondary and tertiary beam lines for component placement.</a:t>
            </a:r>
          </a:p>
          <a:p>
            <a:pPr lvl="1"/>
            <a:endParaRPr lang="en-US" dirty="0"/>
          </a:p>
          <a:p>
            <a:endParaRPr lang="en-US" dirty="0"/>
          </a:p>
        </p:txBody>
      </p:sp>
      <p:sp>
        <p:nvSpPr>
          <p:cNvPr id="4" name="Date Placeholder 3">
            <a:extLst>
              <a:ext uri="{FF2B5EF4-FFF2-40B4-BE49-F238E27FC236}">
                <a16:creationId xmlns:a16="http://schemas.microsoft.com/office/drawing/2014/main" id="{EE50DFFC-7942-43BF-B1B5-848D686DF943}"/>
              </a:ext>
            </a:extLst>
          </p:cNvPr>
          <p:cNvSpPr>
            <a:spLocks noGrp="1"/>
          </p:cNvSpPr>
          <p:nvPr>
            <p:ph type="dt" sz="half" idx="10"/>
          </p:nvPr>
        </p:nvSpPr>
        <p:spPr/>
        <p:txBody>
          <a:bodyPr/>
          <a:lstStyle/>
          <a:p>
            <a:r>
              <a:rPr lang="en-US" altLang="en-US"/>
              <a:t>4/23/2018</a:t>
            </a:r>
          </a:p>
        </p:txBody>
      </p:sp>
      <p:sp>
        <p:nvSpPr>
          <p:cNvPr id="6" name="Slide Number Placeholder 5">
            <a:extLst>
              <a:ext uri="{FF2B5EF4-FFF2-40B4-BE49-F238E27FC236}">
                <a16:creationId xmlns:a16="http://schemas.microsoft.com/office/drawing/2014/main" id="{8535E56C-F5BF-43B9-B0F8-9741CE46DE2C}"/>
              </a:ext>
            </a:extLst>
          </p:cNvPr>
          <p:cNvSpPr>
            <a:spLocks noGrp="1"/>
          </p:cNvSpPr>
          <p:nvPr>
            <p:ph type="sldNum" sz="quarter" idx="12"/>
          </p:nvPr>
        </p:nvSpPr>
        <p:spPr/>
        <p:txBody>
          <a:bodyPr/>
          <a:lstStyle/>
          <a:p>
            <a:fld id="{52E9C158-AEF1-41A2-A6CE-6F0BAB305EFD}" type="slidenum">
              <a:rPr lang="en-US" altLang="en-US" smtClean="0"/>
              <a:pPr/>
              <a:t>7</a:t>
            </a:fld>
            <a:endParaRPr lang="en-US" altLang="en-US"/>
          </a:p>
        </p:txBody>
      </p:sp>
    </p:spTree>
    <p:extLst>
      <p:ext uri="{BB962C8B-B14F-4D97-AF65-F5344CB8AC3E}">
        <p14:creationId xmlns:p14="http://schemas.microsoft.com/office/powerpoint/2010/main" val="380956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486C-3552-4F5D-953C-0BFA5266ABA4}"/>
              </a:ext>
            </a:extLst>
          </p:cNvPr>
          <p:cNvSpPr>
            <a:spLocks noGrp="1"/>
          </p:cNvSpPr>
          <p:nvPr>
            <p:ph type="title"/>
          </p:nvPr>
        </p:nvSpPr>
        <p:spPr/>
        <p:txBody>
          <a:bodyPr/>
          <a:lstStyle/>
          <a:p>
            <a:r>
              <a:rPr lang="en-US" dirty="0"/>
              <a:t>Electrical Engineering</a:t>
            </a:r>
          </a:p>
        </p:txBody>
      </p:sp>
      <p:sp>
        <p:nvSpPr>
          <p:cNvPr id="3" name="Content Placeholder 2">
            <a:extLst>
              <a:ext uri="{FF2B5EF4-FFF2-40B4-BE49-F238E27FC236}">
                <a16:creationId xmlns:a16="http://schemas.microsoft.com/office/drawing/2014/main" id="{9DC4B326-236F-46F1-A613-797C3A6EC320}"/>
              </a:ext>
            </a:extLst>
          </p:cNvPr>
          <p:cNvSpPr>
            <a:spLocks noGrp="1"/>
          </p:cNvSpPr>
          <p:nvPr>
            <p:ph idx="1"/>
          </p:nvPr>
        </p:nvSpPr>
        <p:spPr/>
        <p:txBody>
          <a:bodyPr/>
          <a:lstStyle/>
          <a:p>
            <a:r>
              <a:rPr lang="en-US" dirty="0"/>
              <a:t>Jim Hoff had his patent released US 9,928,202 B2 “Time Division Multiplexing Data Bus”</a:t>
            </a:r>
          </a:p>
          <a:p>
            <a:r>
              <a:rPr lang="en-US" dirty="0"/>
              <a:t>Terri Shaw spent last week at CERN reviewing the state of </a:t>
            </a:r>
            <a:r>
              <a:rPr lang="en-US" dirty="0" err="1"/>
              <a:t>ProtoDUNE</a:t>
            </a:r>
            <a:r>
              <a:rPr lang="en-US" dirty="0"/>
              <a:t>-SP and meeting with subsystem experts on current state of implementation and reviewed grounding/shielding connections. </a:t>
            </a:r>
          </a:p>
          <a:p>
            <a:endParaRPr lang="en-US" dirty="0"/>
          </a:p>
        </p:txBody>
      </p:sp>
      <p:sp>
        <p:nvSpPr>
          <p:cNvPr id="4" name="Date Placeholder 3">
            <a:extLst>
              <a:ext uri="{FF2B5EF4-FFF2-40B4-BE49-F238E27FC236}">
                <a16:creationId xmlns:a16="http://schemas.microsoft.com/office/drawing/2014/main" id="{03B5AC26-08A1-4EC9-913B-FE78862F63AC}"/>
              </a:ext>
            </a:extLst>
          </p:cNvPr>
          <p:cNvSpPr>
            <a:spLocks noGrp="1"/>
          </p:cNvSpPr>
          <p:nvPr>
            <p:ph type="dt" sz="half" idx="10"/>
          </p:nvPr>
        </p:nvSpPr>
        <p:spPr/>
        <p:txBody>
          <a:bodyPr/>
          <a:lstStyle/>
          <a:p>
            <a:r>
              <a:rPr lang="en-US" altLang="en-US"/>
              <a:t>4/23/2018</a:t>
            </a:r>
          </a:p>
        </p:txBody>
      </p:sp>
      <p:sp>
        <p:nvSpPr>
          <p:cNvPr id="6" name="Slide Number Placeholder 5">
            <a:extLst>
              <a:ext uri="{FF2B5EF4-FFF2-40B4-BE49-F238E27FC236}">
                <a16:creationId xmlns:a16="http://schemas.microsoft.com/office/drawing/2014/main" id="{AD4A3FB1-D355-4EA6-A2B1-4EE59360540E}"/>
              </a:ext>
            </a:extLst>
          </p:cNvPr>
          <p:cNvSpPr>
            <a:spLocks noGrp="1"/>
          </p:cNvSpPr>
          <p:nvPr>
            <p:ph type="sldNum" sz="quarter" idx="12"/>
          </p:nvPr>
        </p:nvSpPr>
        <p:spPr/>
        <p:txBody>
          <a:bodyPr/>
          <a:lstStyle/>
          <a:p>
            <a:fld id="{52E9C158-AEF1-41A2-A6CE-6F0BAB305EFD}" type="slidenum">
              <a:rPr lang="en-US" altLang="en-US" smtClean="0"/>
              <a:pPr/>
              <a:t>8</a:t>
            </a:fld>
            <a:endParaRPr lang="en-US" altLang="en-US"/>
          </a:p>
        </p:txBody>
      </p:sp>
    </p:spTree>
    <p:extLst>
      <p:ext uri="{BB962C8B-B14F-4D97-AF65-F5344CB8AC3E}">
        <p14:creationId xmlns:p14="http://schemas.microsoft.com/office/powerpoint/2010/main" val="3745088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dirty="0">
                <a:latin typeface="Helvetica" panose="020B0604020202020204" pitchFamily="34" charset="0"/>
                <a:ea typeface="Geneva" pitchFamily="121" charset="-128"/>
              </a:rPr>
              <a:t>Custom Detector Technologies</a:t>
            </a:r>
          </a:p>
        </p:txBody>
      </p:sp>
      <p:sp>
        <p:nvSpPr>
          <p:cNvPr id="24578" name="Content Placeholder 29"/>
          <p:cNvSpPr>
            <a:spLocks noGrp="1"/>
          </p:cNvSpPr>
          <p:nvPr>
            <p:ph idx="1"/>
          </p:nvPr>
        </p:nvSpPr>
        <p:spPr bwMode="auto">
          <a:xfrm>
            <a:off x="228600" y="1042988"/>
            <a:ext cx="8672513" cy="4987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latin typeface="Helvetica" panose="020B0604020202020204" pitchFamily="34" charset="0"/>
                <a:ea typeface="Geneva" pitchFamily="121" charset="-128"/>
              </a:rPr>
              <a:t>Optical fibers</a:t>
            </a:r>
          </a:p>
          <a:p>
            <a:pPr lvl="1"/>
            <a:r>
              <a:rPr lang="en-US" altLang="en-US" dirty="0">
                <a:latin typeface="Helvetica" panose="020B0604020202020204" pitchFamily="34" charset="0"/>
                <a:ea typeface="Geneva" pitchFamily="121" charset="-128"/>
              </a:rPr>
              <a:t>CMS – prepared for quartz fiber polishing work requested.</a:t>
            </a:r>
          </a:p>
          <a:p>
            <a:r>
              <a:rPr lang="en-US" altLang="en-US" dirty="0">
                <a:latin typeface="Helvetica" panose="020B0604020202020204" pitchFamily="34" charset="0"/>
                <a:ea typeface="Geneva" pitchFamily="121" charset="-128"/>
              </a:rPr>
              <a:t>Thin films:</a:t>
            </a:r>
          </a:p>
          <a:p>
            <a:pPr lvl="1"/>
            <a:r>
              <a:rPr lang="en-US" altLang="en-US" dirty="0" err="1">
                <a:latin typeface="Helvetica" panose="020B0604020202020204" pitchFamily="34" charset="0"/>
                <a:ea typeface="Geneva" pitchFamily="121" charset="-128"/>
              </a:rPr>
              <a:t>ProtoDune</a:t>
            </a:r>
            <a:r>
              <a:rPr lang="en-US" altLang="en-US" dirty="0">
                <a:latin typeface="Helvetica" panose="020B0604020202020204" pitchFamily="34" charset="0"/>
                <a:ea typeface="Geneva" pitchFamily="121" charset="-128"/>
              </a:rPr>
              <a:t> – R&amp;D – ARAPUCA coatings</a:t>
            </a:r>
          </a:p>
          <a:p>
            <a:pPr lvl="2"/>
            <a:r>
              <a:rPr lang="en-US" altLang="en-US" dirty="0">
                <a:latin typeface="Helvetica" panose="020B0604020202020204" pitchFamily="34" charset="0"/>
                <a:ea typeface="Geneva" pitchFamily="121" charset="-128"/>
              </a:rPr>
              <a:t>Coating thickness QC equipment – Vendor demonstration (Keyence) of 3D laser scanning confocal microscope (VK-X260K) at Fermilab and testing of dopant coatings on filters.</a:t>
            </a:r>
          </a:p>
          <a:p>
            <a:pPr eaLnBrk="1" hangingPunct="1"/>
            <a:endParaRPr lang="en-US" altLang="en-US" dirty="0">
              <a:latin typeface="Helvetica" panose="020B0604020202020204" pitchFamily="34" charset="0"/>
              <a:ea typeface="Geneva" pitchFamily="121" charset="-128"/>
            </a:endParaRPr>
          </a:p>
        </p:txBody>
      </p:sp>
      <p:sp>
        <p:nvSpPr>
          <p:cNvPr id="2457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r>
              <a:rPr lang="en-US" altLang="en-US" sz="1200">
                <a:solidFill>
                  <a:srgbClr val="004C97"/>
                </a:solidFill>
                <a:latin typeface="Helvetica" panose="020B0604020202020204" pitchFamily="34" charset="0"/>
              </a:rPr>
              <a:t>4/23/2018</a:t>
            </a: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9</a:t>
            </a:fld>
            <a:endParaRPr lang="en-US" altLang="en-US" sz="1200">
              <a:solidFill>
                <a:srgbClr val="004C97"/>
              </a:solidFill>
              <a:latin typeface="Helvetica" panose="020B0604020202020204" pitchFamily="34" charset="0"/>
            </a:endParaRPr>
          </a:p>
        </p:txBody>
      </p:sp>
    </p:spTree>
  </p:cSld>
  <p:clrMapOvr>
    <a:masterClrMapping/>
  </p:clrMapOvr>
</p:sld>
</file>

<file path=ppt/theme/theme1.xml><?xml version="1.0" encoding="utf-8"?>
<a:theme xmlns:a="http://schemas.openxmlformats.org/drawingml/2006/main" name="FNAL_TemplateMac_060514">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B6CED81E-951A-4DFA-9287-6DC86C25A1D3}"/>
    </a:ext>
  </a:ext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3CED6F7E-0C40-4358-9557-CEEF733EC3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19</TotalTime>
  <Words>411</Words>
  <Application>Microsoft Office PowerPoint</Application>
  <PresentationFormat>On-screen Show (4:3)</PresentationFormat>
  <Paragraphs>59</Paragraphs>
  <Slides>10</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MS PGothic</vt:lpstr>
      <vt:lpstr>MS PGothic</vt:lpstr>
      <vt:lpstr>Arial</vt:lpstr>
      <vt:lpstr>Calibri</vt:lpstr>
      <vt:lpstr>Geneva</vt:lpstr>
      <vt:lpstr>Helvetica</vt:lpstr>
      <vt:lpstr>FNAL_TemplateMac_060514</vt:lpstr>
      <vt:lpstr>Fermilab: Footer Only</vt:lpstr>
      <vt:lpstr>PPD Status</vt:lpstr>
      <vt:lpstr>CMS</vt:lpstr>
      <vt:lpstr>Mu2e</vt:lpstr>
      <vt:lpstr>Mu2e</vt:lpstr>
      <vt:lpstr>Mu2e</vt:lpstr>
      <vt:lpstr>Astro</vt:lpstr>
      <vt:lpstr>Test Beam</vt:lpstr>
      <vt:lpstr>Electrical Engineering</vt:lpstr>
      <vt:lpstr>Custom Detector Technologies</vt:lpstr>
      <vt:lpstr>PowerPoint Presentation</vt:lpstr>
    </vt:vector>
  </TitlesOfParts>
  <Company>Sandbox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PPD Status</dc:title>
  <dc:creator>Jonathan Lewis</dc:creator>
  <cp:lastModifiedBy>Jonathan Lewis</cp:lastModifiedBy>
  <cp:revision>3</cp:revision>
  <cp:lastPrinted>2014-01-20T19:40:21Z</cp:lastPrinted>
  <dcterms:created xsi:type="dcterms:W3CDTF">2018-04-23T20:16:02Z</dcterms:created>
  <dcterms:modified xsi:type="dcterms:W3CDTF">2018-04-23T20:36:01Z</dcterms:modified>
</cp:coreProperties>
</file>