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1"/>
  </p:notesMasterIdLst>
  <p:handoutMasterIdLst>
    <p:handoutMasterId r:id="rId12"/>
  </p:handoutMasterIdLst>
  <p:sldIdLst>
    <p:sldId id="294" r:id="rId6"/>
    <p:sldId id="307" r:id="rId7"/>
    <p:sldId id="313" r:id="rId8"/>
    <p:sldId id="314" r:id="rId9"/>
    <p:sldId id="315"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snapToObjects="1" showGuides="1">
      <p:cViewPr varScale="1">
        <p:scale>
          <a:sx n="70" d="100"/>
          <a:sy n="70" d="100"/>
        </p:scale>
        <p:origin x="893" y="4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5621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David Harding | Lab Status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David Harding | Lab Status Meeting</a:t>
            </a:r>
            <a:endParaRPr lang="en-US" b="1" dirty="0"/>
          </a:p>
        </p:txBody>
      </p:sp>
      <p:sp>
        <p:nvSpPr>
          <p:cNvPr id="6" name="Slide Number Placeholder 5"/>
          <p:cNvSpPr>
            <a:spLocks noGrp="1"/>
          </p:cNvSpPr>
          <p:nvPr>
            <p:ph type="sldNum" sz="quarter" idx="12"/>
          </p:nvPr>
        </p:nvSpPr>
        <p:spPr/>
        <p:txBody>
          <a:bodyPr/>
          <a:lstStyle>
            <a:lvl1pPr>
              <a:defRPr/>
            </a:lvl1pPr>
          </a:lstStyle>
          <a:p>
            <a:fld id="{032205FA-A580-4FB2-8E99-244EC8430E3C}" type="slidenum">
              <a:rPr lang="en-US" altLang="en-US"/>
              <a:pPr/>
              <a:t>‹#›</a:t>
            </a:fld>
            <a:endParaRPr lang="en-US" altLang="en-US"/>
          </a:p>
        </p:txBody>
      </p:sp>
    </p:spTree>
    <p:extLst>
      <p:ext uri="{BB962C8B-B14F-4D97-AF65-F5344CB8AC3E}">
        <p14:creationId xmlns:p14="http://schemas.microsoft.com/office/powerpoint/2010/main" val="1734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Jay Theilacker</a:t>
            </a:r>
          </a:p>
          <a:p>
            <a:r>
              <a:rPr lang="en-US" dirty="0"/>
              <a:t>All Experimenters and Laboratory Status Meeting</a:t>
            </a:r>
          </a:p>
          <a:p>
            <a:r>
              <a:rPr lang="en-US" dirty="0"/>
              <a:t>April 23, 2018</a:t>
            </a:r>
          </a:p>
          <a:p>
            <a:endParaRPr lang="en-US" dirty="0"/>
          </a:p>
        </p:txBody>
      </p:sp>
      <p:sp>
        <p:nvSpPr>
          <p:cNvPr id="3" name="Text Placeholder 2"/>
          <p:cNvSpPr>
            <a:spLocks noGrp="1"/>
          </p:cNvSpPr>
          <p:nvPr>
            <p:ph type="body" sz="quarter" idx="11"/>
          </p:nvPr>
        </p:nvSpPr>
        <p:spPr/>
        <p:txBody>
          <a:bodyPr>
            <a:noAutofit/>
          </a:bodyPr>
          <a:lstStyle/>
          <a:p>
            <a:r>
              <a:rPr lang="en-US" dirty="0"/>
              <a:t>TD Operations Status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0" y="822960"/>
            <a:ext cx="8869680" cy="548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200" b="1" dirty="0">
                <a:solidFill>
                  <a:schemeClr val="tx1"/>
                </a:solidFill>
                <a:latin typeface="Helvetica" panose="020B0604020202020204" pitchFamily="34" charset="0"/>
                <a:ea typeface="Geneva" pitchFamily="121" charset="-128"/>
              </a:rPr>
              <a:t>R&amp;D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Quantum computing measurement continues.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Q</a:t>
            </a:r>
            <a:r>
              <a:rPr lang="en-US" altLang="en-US" sz="1200" baseline="-25000" dirty="0">
                <a:solidFill>
                  <a:schemeClr val="tx1"/>
                </a:solidFill>
                <a:latin typeface="Helvetica" panose="020B0604020202020204" pitchFamily="34" charset="0"/>
                <a:ea typeface="Geneva" pitchFamily="121" charset="-128"/>
              </a:rPr>
              <a:t>0</a:t>
            </a:r>
            <a:r>
              <a:rPr lang="en-US" altLang="en-US" sz="1200" dirty="0">
                <a:solidFill>
                  <a:schemeClr val="tx1"/>
                </a:solidFill>
                <a:latin typeface="Helvetica" panose="020B0604020202020204" pitchFamily="34" charset="0"/>
                <a:ea typeface="Geneva" pitchFamily="121" charset="-128"/>
              </a:rPr>
              <a:t> high gradient: Nitrogen infusion program continues.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Nb3Sn group continues cavity preparation and coating. Additional cavity coating is in progress.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field Q slope: HF rinsing study is in progress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Plasma processing continues. </a:t>
            </a:r>
          </a:p>
          <a:p>
            <a:pPr marL="914400" lvl="1" indent="-344488">
              <a:buFont typeface="Arial" panose="020B0604020202020204" pitchFamily="34" charset="0"/>
              <a:buChar char="•"/>
            </a:pPr>
            <a:r>
              <a:rPr lang="en-US" altLang="en-US" sz="1200" dirty="0" err="1">
                <a:solidFill>
                  <a:schemeClr val="tx1"/>
                </a:solidFill>
                <a:latin typeface="Helvetica" panose="020B0604020202020204" pitchFamily="34" charset="0"/>
                <a:ea typeface="Geneva" pitchFamily="121" charset="-128"/>
              </a:rPr>
              <a:t>Nb</a:t>
            </a:r>
            <a:r>
              <a:rPr lang="en-US" altLang="en-US" sz="1200" dirty="0">
                <a:solidFill>
                  <a:schemeClr val="tx1"/>
                </a:solidFill>
                <a:latin typeface="Helvetica" panose="020B0604020202020204" pitchFamily="34" charset="0"/>
                <a:ea typeface="Geneva" pitchFamily="121" charset="-128"/>
              </a:rPr>
              <a:t>/Cu vacuum chamber installation is in progress.</a:t>
            </a:r>
          </a:p>
          <a:p>
            <a:pPr marL="344488" indent="0" eaLnBrk="1" hangingPunct="1">
              <a:buNone/>
            </a:pPr>
            <a:r>
              <a:rPr lang="en-US" altLang="en-US" sz="1200" b="1" dirty="0">
                <a:solidFill>
                  <a:schemeClr val="tx1"/>
                </a:solidFill>
                <a:latin typeface="Helvetica" panose="020B0604020202020204" pitchFamily="34" charset="0"/>
                <a:ea typeface="Geneva" pitchFamily="121" charset="-128"/>
              </a:rPr>
              <a:t>LCLS-II</a:t>
            </a:r>
            <a:endParaRPr lang="en-US" altLang="en-US" sz="1200" dirty="0">
              <a:solidFill>
                <a:schemeClr val="tx1"/>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Retro-fit BPM procedure was approved by SLAC, all work restarted.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CM03 dis-assembly was completed. Rebuild started as a filler job between cryomodules.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CM02, CM04 CM05 and CM07 beam line were back filled and warm end coupler were dis-assembled. They are ready for extraction and repair BPM. Actual repair is pending for approval.</a:t>
            </a:r>
          </a:p>
          <a:p>
            <a:pPr marL="914400" lvl="1" indent="-344488">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CM06 is back at ICB, an autopsy procedure is in progress to diagnose the problem areas.</a:t>
            </a:r>
          </a:p>
          <a:p>
            <a:pPr marL="914400" lvl="1" indent="-344488">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CM08 BPM fix is in progress. BPM bolts were all replaced and torqued to spec. Clean room connection is in progress. Evacuation and leak check is planned for Tuesday (4/24).</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CM09 tests at CMTF test cave were completed. Warm-up is completed.</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CM10 is in WS3. BPM fix is on hold before thermal shield weldment.</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CM11 WS2 started. This is the first cryomodule after LCLS-II restart.</a:t>
            </a:r>
            <a:endParaRPr lang="en-US" altLang="en-US" sz="1200" dirty="0">
              <a:solidFill>
                <a:srgbClr val="C00000"/>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CM12 WS0 completed. It is pending </a:t>
            </a:r>
            <a:r>
              <a:rPr lang="en-US" altLang="en-US" sz="1200" dirty="0" err="1">
                <a:solidFill>
                  <a:schemeClr val="tx1"/>
                </a:solidFill>
                <a:latin typeface="Helvetica" panose="020B0604020202020204" pitchFamily="34" charset="0"/>
                <a:ea typeface="Geneva" pitchFamily="121" charset="-128"/>
              </a:rPr>
              <a:t>lolli</a:t>
            </a:r>
            <a:r>
              <a:rPr lang="en-US" altLang="en-US" sz="1200" dirty="0">
                <a:solidFill>
                  <a:schemeClr val="tx1"/>
                </a:solidFill>
                <a:latin typeface="Helvetica" panose="020B0604020202020204" pitchFamily="34" charset="0"/>
                <a:ea typeface="Geneva" pitchFamily="121" charset="-128"/>
              </a:rPr>
              <a:t>-pop support from CM11.</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CM13 cavities were identified</a:t>
            </a:r>
            <a:endParaRPr lang="en-US" altLang="en-US" sz="1400" b="1" dirty="0">
              <a:solidFill>
                <a:schemeClr val="tx1"/>
              </a:solidFill>
              <a:latin typeface="Helvetica" panose="020B0604020202020204" pitchFamily="34" charset="0"/>
              <a:ea typeface="Geneva" pitchFamily="121" charset="-128"/>
            </a:endParaRPr>
          </a:p>
          <a:p>
            <a:pPr marL="344488" indent="0">
              <a:buNone/>
            </a:pPr>
            <a:r>
              <a:rPr lang="en-US" altLang="en-US" sz="1200" b="1" dirty="0">
                <a:solidFill>
                  <a:schemeClr val="tx1"/>
                </a:solidFill>
                <a:latin typeface="Helvetica" panose="020B0604020202020204" pitchFamily="34" charset="0"/>
                <a:ea typeface="Geneva" pitchFamily="121" charset="-128"/>
              </a:rPr>
              <a:t>PIP-II</a:t>
            </a:r>
            <a:r>
              <a:rPr lang="en-US" sz="1200" b="1" dirty="0">
                <a:solidFill>
                  <a:schemeClr val="tx1"/>
                </a:solidFill>
              </a:rPr>
              <a:t>  </a:t>
            </a:r>
          </a:p>
          <a:p>
            <a:pPr marL="914400" lvl="1" indent="-344488">
              <a:buFont typeface="Arial" panose="020B0604020202020204" pitchFamily="34" charset="0"/>
              <a:buChar char="•"/>
            </a:pPr>
            <a:r>
              <a:rPr lang="en-US" sz="1200" dirty="0">
                <a:solidFill>
                  <a:srgbClr val="C00000"/>
                </a:solidFill>
              </a:rPr>
              <a:t>Spoke cavity S113 and S114 were both qualified with a lower power coupler.</a:t>
            </a:r>
          </a:p>
          <a:p>
            <a:pPr marL="344488" indent="0">
              <a:buNone/>
            </a:pPr>
            <a:r>
              <a:rPr lang="en-US" altLang="en-US" sz="1200" b="1" dirty="0">
                <a:solidFill>
                  <a:schemeClr val="tx1"/>
                </a:solidFill>
                <a:latin typeface="Helvetica" panose="020B0604020202020204" pitchFamily="34" charset="0"/>
                <a:ea typeface="Geneva" pitchFamily="121" charset="-128"/>
              </a:rPr>
              <a:t>LARP</a:t>
            </a:r>
            <a:r>
              <a:rPr lang="en-US" sz="1200" b="1" dirty="0">
                <a:solidFill>
                  <a:schemeClr val="tx1"/>
                </a:solidFill>
              </a:rPr>
              <a:t>  </a:t>
            </a:r>
            <a:endParaRPr lang="en-US" sz="1200" b="1" dirty="0">
              <a:solidFill>
                <a:srgbClr val="C00000"/>
              </a:solidFill>
            </a:endParaRPr>
          </a:p>
          <a:p>
            <a:pPr marL="914400" lvl="2" indent="-341313">
              <a:buFont typeface="Arial" panose="020B0604020202020204" pitchFamily="34" charset="0"/>
              <a:buChar char="•"/>
            </a:pPr>
            <a:r>
              <a:rPr lang="en-US" sz="1200" dirty="0">
                <a:solidFill>
                  <a:srgbClr val="C00000"/>
                </a:solidFill>
              </a:rPr>
              <a:t>One RF deflecting cavity was prepared and ready to test</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4/23/2018</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Tree>
    <p:extLst>
      <p:ext uri="{BB962C8B-B14F-4D97-AF65-F5344CB8AC3E}">
        <p14:creationId xmlns:p14="http://schemas.microsoft.com/office/powerpoint/2010/main" val="3249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1"/>
            <a:ext cx="8686800" cy="641739"/>
          </a:xfrm>
        </p:spPr>
        <p:txBody>
          <a:bodyPr/>
          <a:lstStyle/>
          <a:p>
            <a:r>
              <a:rPr lang="en-US" dirty="0">
                <a:solidFill>
                  <a:schemeClr val="tx2">
                    <a:lumMod val="75000"/>
                  </a:schemeClr>
                </a:solidFill>
              </a:rPr>
              <a:t> </a:t>
            </a:r>
            <a:r>
              <a:rPr lang="en-US" dirty="0">
                <a:solidFill>
                  <a:schemeClr val="tx1"/>
                </a:solidFill>
              </a:rPr>
              <a:t>Magnet Sector </a:t>
            </a:r>
            <a:endParaRPr lang="en-US" sz="1400" b="0" dirty="0">
              <a:solidFill>
                <a:schemeClr val="tx1"/>
              </a:solidFill>
            </a:endParaRPr>
          </a:p>
        </p:txBody>
      </p:sp>
      <p:sp>
        <p:nvSpPr>
          <p:cNvPr id="7" name="TextBox 6"/>
          <p:cNvSpPr txBox="1"/>
          <p:nvPr/>
        </p:nvSpPr>
        <p:spPr>
          <a:xfrm>
            <a:off x="1526544" y="1465319"/>
            <a:ext cx="184666" cy="461665"/>
          </a:xfrm>
          <a:prstGeom prst="rect">
            <a:avLst/>
          </a:prstGeom>
          <a:noFill/>
        </p:spPr>
        <p:txBody>
          <a:bodyPr wrap="none" rtlCol="0">
            <a:spAutoFit/>
          </a:bodyPr>
          <a:lstStyle/>
          <a:p>
            <a:endParaRPr lang="en-US" dirty="0"/>
          </a:p>
        </p:txBody>
      </p:sp>
      <p:sp>
        <p:nvSpPr>
          <p:cNvPr id="12" name="Content Placeholder 2"/>
          <p:cNvSpPr txBox="1">
            <a:spLocks/>
          </p:cNvSpPr>
          <p:nvPr/>
        </p:nvSpPr>
        <p:spPr>
          <a:xfrm>
            <a:off x="228600" y="901758"/>
            <a:ext cx="8672513" cy="584892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400" dirty="0"/>
          </a:p>
        </p:txBody>
      </p:sp>
      <p:sp>
        <p:nvSpPr>
          <p:cNvPr id="11" name="Content Placeholder 2"/>
          <p:cNvSpPr txBox="1">
            <a:spLocks/>
          </p:cNvSpPr>
          <p:nvPr/>
        </p:nvSpPr>
        <p:spPr>
          <a:xfrm>
            <a:off x="0" y="822960"/>
            <a:ext cx="8869680" cy="548640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lvl="0" indent="-1588">
              <a:buNone/>
            </a:pPr>
            <a:r>
              <a:rPr lang="en-US" sz="1200" b="1" dirty="0">
                <a:solidFill>
                  <a:schemeClr val="tx1"/>
                </a:solidFill>
                <a:latin typeface="Helvetica" panose="020B0604020202020204" pitchFamily="34" charset="0"/>
                <a:cs typeface="Helvetica" panose="020B0604020202020204" pitchFamily="34" charset="0"/>
              </a:rPr>
              <a:t>HL- LHC, AUP</a:t>
            </a:r>
            <a:endParaRPr lang="en-US" sz="1200" dirty="0">
              <a:solidFill>
                <a:schemeClr val="tx1"/>
              </a:solidFill>
              <a:latin typeface="Helvetica" panose="020B0604020202020204" pitchFamily="34" charset="0"/>
              <a:cs typeface="Helvetica" panose="020B0604020202020204" pitchFamily="34" charset="0"/>
            </a:endParaRPr>
          </a:p>
          <a:p>
            <a:pPr marL="914400" lvl="0" indent="-344488">
              <a:buFont typeface="Arial" charset="0"/>
              <a:buChar char="•"/>
            </a:pPr>
            <a:r>
              <a:rPr lang="en-US" sz="1200" dirty="0">
                <a:solidFill>
                  <a:schemeClr val="tx1"/>
                </a:solidFill>
                <a:latin typeface="Helvetica" panose="020B0604020202020204" pitchFamily="34" charset="0"/>
                <a:ea typeface="ＭＳ Ｐゴシック" charset="0"/>
                <a:cs typeface="Helvetica" panose="020B0604020202020204" pitchFamily="34" charset="0"/>
              </a:rPr>
              <a:t>Coil fabrication for LHC interaction region (IR) quadrupoles is progressing well.</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Manufacturing &amp; Inspection Plan </a:t>
            </a:r>
            <a:r>
              <a:rPr lang="en-US" sz="1200" dirty="0">
                <a:solidFill>
                  <a:schemeClr val="tx1"/>
                </a:solidFill>
                <a:latin typeface="Helvetica" panose="020B0604020202020204" pitchFamily="34" charset="0"/>
                <a:ea typeface="ＭＳ Ｐゴシック" charset="0"/>
                <a:cs typeface="Helvetica" panose="020B0604020202020204" pitchFamily="34" charset="0"/>
              </a:rPr>
              <a:t>(MIP) still </a:t>
            </a:r>
            <a:r>
              <a:rPr lang="en-US" sz="1200" dirty="0">
                <a:solidFill>
                  <a:srgbClr val="C00000"/>
                </a:solidFill>
                <a:latin typeface="Helvetica" panose="020B0604020202020204" pitchFamily="34" charset="0"/>
                <a:ea typeface="ＭＳ Ｐゴシック" charset="0"/>
                <a:cs typeface="Helvetica" panose="020B0604020202020204" pitchFamily="34" charset="0"/>
              </a:rPr>
              <a:t>not approved by CERN</a:t>
            </a:r>
            <a:r>
              <a:rPr lang="en-US" sz="1200" dirty="0">
                <a:solidFill>
                  <a:schemeClr val="tx1"/>
                </a:solidFill>
                <a:latin typeface="Helvetica" panose="020B0604020202020204" pitchFamily="34" charset="0"/>
                <a:ea typeface="ＭＳ Ｐゴシック" charset="0"/>
                <a:cs typeface="Helvetica" panose="020B0604020202020204" pitchFamily="34" charset="0"/>
              </a:rPr>
              <a:t>, coil QXFA110 </a:t>
            </a:r>
            <a:r>
              <a:rPr lang="en-US" sz="1200" dirty="0">
                <a:solidFill>
                  <a:srgbClr val="C00000"/>
                </a:solidFill>
                <a:latin typeface="Helvetica" panose="020B0604020202020204" pitchFamily="34" charset="0"/>
                <a:ea typeface="ＭＳ Ｐゴシック" charset="0"/>
                <a:cs typeface="Helvetica" panose="020B0604020202020204" pitchFamily="34" charset="0"/>
              </a:rPr>
              <a:t>winding on hold</a:t>
            </a:r>
            <a:r>
              <a:rPr lang="en-US" sz="1200" dirty="0">
                <a:solidFill>
                  <a:schemeClr val="tx1"/>
                </a:solidFill>
                <a:latin typeface="Helvetica" panose="020B0604020202020204" pitchFamily="34" charset="0"/>
                <a:ea typeface="ＭＳ Ｐゴシック" charset="0"/>
                <a:cs typeface="Helvetica" panose="020B0604020202020204" pitchFamily="34" charset="0"/>
              </a:rPr>
              <a:t>.</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Structural and Electrical Design Criteria Review </a:t>
            </a:r>
            <a:r>
              <a:rPr lang="en-US" sz="1200" dirty="0">
                <a:solidFill>
                  <a:schemeClr val="tx1"/>
                </a:solidFill>
                <a:latin typeface="Helvetica" panose="020B0604020202020204" pitchFamily="34" charset="0"/>
                <a:ea typeface="ＭＳ Ｐゴシック" charset="0"/>
                <a:cs typeface="Helvetica" panose="020B0604020202020204" pitchFamily="34" charset="0"/>
              </a:rPr>
              <a:t>of the IR (MQXF) magnets for the HL-LHC AUP </a:t>
            </a:r>
            <a:r>
              <a:rPr lang="en-US" sz="1200" dirty="0">
                <a:solidFill>
                  <a:srgbClr val="C00000"/>
                </a:solidFill>
                <a:latin typeface="Helvetica" panose="020B0604020202020204" pitchFamily="34" charset="0"/>
                <a:ea typeface="ＭＳ Ｐゴシック" charset="0"/>
                <a:cs typeface="Helvetica" panose="020B0604020202020204" pitchFamily="34" charset="0"/>
              </a:rPr>
              <a:t>next week</a:t>
            </a:r>
            <a:r>
              <a:rPr lang="en-US" sz="1200" dirty="0">
                <a:solidFill>
                  <a:schemeClr val="tx1"/>
                </a:solidFill>
                <a:latin typeface="Helvetica" panose="020B0604020202020204" pitchFamily="34" charset="0"/>
                <a:ea typeface="ＭＳ Ｐゴシック" charset="0"/>
                <a:cs typeface="Helvetica" panose="020B0604020202020204" pitchFamily="34" charset="0"/>
              </a:rPr>
              <a:t>.</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Short magnet </a:t>
            </a:r>
            <a:r>
              <a:rPr lang="en-US" sz="1200" dirty="0">
                <a:solidFill>
                  <a:schemeClr val="tx1"/>
                </a:solidFill>
                <a:latin typeface="Helvetica" panose="020B0604020202020204" pitchFamily="34" charset="0"/>
                <a:ea typeface="ＭＳ Ｐゴシック" charset="0"/>
                <a:cs typeface="Helvetica" panose="020B0604020202020204" pitchFamily="34" charset="0"/>
              </a:rPr>
              <a:t>MQXFS1d </a:t>
            </a:r>
            <a:r>
              <a:rPr lang="en-US" sz="1200" dirty="0">
                <a:solidFill>
                  <a:srgbClr val="C00000"/>
                </a:solidFill>
                <a:latin typeface="Helvetica" panose="020B0604020202020204" pitchFamily="34" charset="0"/>
                <a:ea typeface="ＭＳ Ｐゴシック" charset="0"/>
                <a:cs typeface="Helvetica" panose="020B0604020202020204" pitchFamily="34" charset="0"/>
              </a:rPr>
              <a:t>cool down is complete</a:t>
            </a:r>
            <a:r>
              <a:rPr lang="en-US" sz="1200" dirty="0">
                <a:solidFill>
                  <a:schemeClr val="tx1"/>
                </a:solidFill>
                <a:latin typeface="Helvetica" panose="020B0604020202020204" pitchFamily="34" charset="0"/>
                <a:ea typeface="ＭＳ Ｐゴシック" charset="0"/>
                <a:cs typeface="Helvetica" panose="020B0604020202020204" pitchFamily="34" charset="0"/>
              </a:rPr>
              <a:t>, quench tests are expected this week.</a:t>
            </a:r>
          </a:p>
          <a:p>
            <a:pPr marL="344488" lvl="1" indent="-1588">
              <a:buNone/>
            </a:pPr>
            <a:r>
              <a:rPr lang="en-US" sz="1200" b="1" dirty="0">
                <a:solidFill>
                  <a:schemeClr val="tx1"/>
                </a:solidFill>
                <a:latin typeface="Helvetica" panose="020B0604020202020204" pitchFamily="34" charset="0"/>
                <a:cs typeface="Helvetica" panose="020B0604020202020204" pitchFamily="34" charset="0"/>
              </a:rPr>
              <a:t>LCLS II</a:t>
            </a:r>
            <a:endParaRPr lang="en-US" sz="12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rgbClr val="C00000"/>
                </a:solidFill>
                <a:latin typeface="Helvetica" panose="020B0604020202020204" pitchFamily="34" charset="0"/>
                <a:cs typeface="Helvetica" panose="020B0604020202020204" pitchFamily="34" charset="0"/>
              </a:rPr>
              <a:t>Testing is idle, suspected instrumentation issues gave way to the discovery of inadequately bonded heat-sinks within SPQA129. This magnet was returned to the vendor, Milhous for repair. SPQA130 are prepared for test.</a:t>
            </a:r>
          </a:p>
          <a:p>
            <a:pPr marL="344488" lvl="1" indent="-1588">
              <a:buNone/>
            </a:pPr>
            <a:r>
              <a:rPr lang="en-US" sz="1200" b="1" dirty="0">
                <a:solidFill>
                  <a:schemeClr val="tx1"/>
                </a:solidFill>
                <a:latin typeface="Helvetica" panose="020B0604020202020204" pitchFamily="34" charset="0"/>
                <a:cs typeface="Helvetica" panose="020B0604020202020204" pitchFamily="34" charset="0"/>
              </a:rPr>
              <a:t>Mu2e</a:t>
            </a:r>
            <a:endParaRPr lang="en-US" sz="12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Warm tests of the first TS production module are proceeding. Single stretched wire measurements completed last week.  Electrical, leak and pressure tests were successfully completed, dimensional measurements will continue in HAB. </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The second dish head for the TS test facility at HAB is being commissioned with the leads shorted together with a length of superconductor.  System cooldown complete.  High current tests will be done this week..</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Dimension measurements of the </a:t>
            </a:r>
            <a:r>
              <a:rPr lang="en-US" sz="1200" dirty="0" err="1">
                <a:solidFill>
                  <a:srgbClr val="C00000"/>
                </a:solidFill>
                <a:latin typeface="Helvetica" panose="020B0604020202020204" pitchFamily="34" charset="0"/>
                <a:ea typeface="ＭＳ Ｐゴシック" charset="0"/>
                <a:cs typeface="Helvetica" panose="020B0604020202020204" pitchFamily="34" charset="0"/>
              </a:rPr>
              <a:t>TSu</a:t>
            </a:r>
            <a:r>
              <a:rPr lang="en-US" sz="1200" dirty="0">
                <a:solidFill>
                  <a:srgbClr val="C00000"/>
                </a:solidFill>
                <a:latin typeface="Helvetica" panose="020B0604020202020204" pitchFamily="34" charset="0"/>
                <a:ea typeface="ＭＳ Ｐゴシック" charset="0"/>
                <a:cs typeface="Helvetica" panose="020B0604020202020204" pitchFamily="34" charset="0"/>
              </a:rPr>
              <a:t> inner bore are on-going. Leak check of the inner thermal shield piping took place last week. There appears to be a leak in the thermal shield piping. Vendor has been notified and a plan for repair is being prepared. </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Milhous Company reports that the ISA </a:t>
            </a:r>
            <a:r>
              <a:rPr lang="en-US" sz="1200" dirty="0" err="1">
                <a:solidFill>
                  <a:srgbClr val="C00000"/>
                </a:solidFill>
                <a:latin typeface="Helvetica" panose="020B0604020202020204" pitchFamily="34" charset="0"/>
                <a:ea typeface="ＭＳ Ｐゴシック" charset="0"/>
                <a:cs typeface="Helvetica" panose="020B0604020202020204" pitchFamily="34" charset="0"/>
              </a:rPr>
              <a:t>sextupole’s</a:t>
            </a:r>
            <a:r>
              <a:rPr lang="en-US" sz="1200" dirty="0">
                <a:solidFill>
                  <a:srgbClr val="C00000"/>
                </a:solidFill>
                <a:latin typeface="Helvetica" panose="020B0604020202020204" pitchFamily="34" charset="0"/>
                <a:ea typeface="ＭＳ Ｐゴシック" charset="0"/>
                <a:cs typeface="Helvetica" panose="020B0604020202020204" pitchFamily="34" charset="0"/>
              </a:rPr>
              <a:t> first magnet’s coils are being potted. The cores are in production.  The lead engineer on the project is scheduled to visit Milhous the week of May 7th. </a:t>
            </a:r>
          </a:p>
          <a:p>
            <a:pPr marL="344488" indent="-1588">
              <a:buNone/>
            </a:pPr>
            <a:r>
              <a:rPr lang="en-US" sz="1200" b="1" dirty="0">
                <a:solidFill>
                  <a:schemeClr val="tx1"/>
                </a:solidFill>
                <a:latin typeface="Helvetica" panose="020B0604020202020204" pitchFamily="34" charset="0"/>
                <a:cs typeface="Helvetica" panose="020B0604020202020204" pitchFamily="34" charset="0"/>
              </a:rPr>
              <a:t>G-2</a:t>
            </a:r>
          </a:p>
          <a:p>
            <a:pPr marL="914400" lvl="1"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Inflector coil winding is close to completion</a:t>
            </a:r>
            <a:r>
              <a:rPr lang="en-US" sz="1200" dirty="0">
                <a:solidFill>
                  <a:schemeClr val="tx1"/>
                </a:solidFill>
                <a:latin typeface="Helvetica" panose="020B0604020202020204" pitchFamily="34" charset="0"/>
                <a:ea typeface="ＭＳ Ｐゴシック" charset="0"/>
                <a:cs typeface="Helvetica" panose="020B0604020202020204" pitchFamily="34" charset="0"/>
              </a:rPr>
              <a:t>. Now winding the last turns of the outer coil. </a:t>
            </a:r>
          </a:p>
          <a:p>
            <a:pPr marL="344488" indent="-1588">
              <a:buNone/>
            </a:pPr>
            <a:r>
              <a:rPr lang="en-US" sz="1200" b="1" dirty="0">
                <a:solidFill>
                  <a:schemeClr val="tx1"/>
                </a:solidFill>
                <a:latin typeface="Helvetica" panose="020B0604020202020204" pitchFamily="34" charset="0"/>
                <a:cs typeface="Helvetica" panose="020B0604020202020204" pitchFamily="34" charset="0"/>
              </a:rPr>
              <a:t>MDP 15-17 T  dipole  R&amp;D  </a:t>
            </a:r>
          </a:p>
          <a:p>
            <a:pPr marL="914400" lvl="1" indent="-344488" eaLnBrk="0" hangingPunct="0">
              <a:buFont typeface="Arial" panose="020B0604020202020204" pitchFamily="34" charset="0"/>
              <a:buChar char="•"/>
            </a:pPr>
            <a:r>
              <a:rPr lang="en-US" sz="1200" dirty="0">
                <a:solidFill>
                  <a:srgbClr val="C00000"/>
                </a:solidFill>
                <a:latin typeface="Helvetica" panose="020B0604020202020204" pitchFamily="34" charset="0"/>
                <a:cs typeface="Helvetica" panose="020B0604020202020204" pitchFamily="34" charset="0"/>
              </a:rPr>
              <a:t>Lead splicing in the inner coil HFD-CL1-002 is on hold due to safety issues with the soldering cart wiring.</a:t>
            </a:r>
            <a:r>
              <a:rPr lang="en-US" sz="1200" dirty="0">
                <a:solidFill>
                  <a:schemeClr val="tx1"/>
                </a:solidFill>
                <a:latin typeface="Helvetica" panose="020B0604020202020204" pitchFamily="34" charset="0"/>
                <a:cs typeface="Helvetica" panose="020B0604020202020204" pitchFamily="34" charset="0"/>
              </a:rPr>
              <a:t> </a:t>
            </a:r>
            <a:endParaRPr lang="en-US" sz="1200" dirty="0">
              <a:solidFill>
                <a:srgbClr val="C00000"/>
              </a:solidFill>
              <a:latin typeface="Helvetica" panose="020B0604020202020204" pitchFamily="34" charset="0"/>
              <a:ea typeface="ＭＳ Ｐゴシック" charset="0"/>
              <a:cs typeface="Helvetica" panose="020B0604020202020204" pitchFamily="34" charset="0"/>
            </a:endParaRPr>
          </a:p>
          <a:p>
            <a:pPr marL="344488" indent="-1588">
              <a:buNone/>
            </a:pPr>
            <a:r>
              <a:rPr lang="en-US" sz="1200" b="1" dirty="0">
                <a:solidFill>
                  <a:schemeClr val="tx1"/>
                </a:solidFill>
                <a:latin typeface="Helvetica" panose="020B0604020202020204" pitchFamily="34" charset="0"/>
                <a:cs typeface="Helvetica" panose="020B0604020202020204" pitchFamily="34" charset="0"/>
              </a:rPr>
              <a:t>Accelerator Support</a:t>
            </a:r>
          </a:p>
          <a:p>
            <a:pPr marL="914400" eaLnBrk="0" hangingPunct="0"/>
            <a:r>
              <a:rPr lang="en-US" altLang="en-US" sz="1200" dirty="0">
                <a:solidFill>
                  <a:srgbClr val="C00000"/>
                </a:solidFill>
                <a:latin typeface="Helvetica" panose="020B0604020202020204" pitchFamily="34" charset="0"/>
                <a:ea typeface="ＭＳ Ｐゴシック" charset="0"/>
                <a:cs typeface="Helvetica" panose="020B0604020202020204" pitchFamily="34" charset="0"/>
              </a:rPr>
              <a:t>The Booster solenoid winding is complete. The coil is being pumped-down for potting. The EDWA bend dipole for muon beamline has been returned to IB2 to resolve a problem with interference </a:t>
            </a:r>
            <a:r>
              <a:rPr lang="en-US" altLang="en-US" sz="1200" dirty="0">
                <a:solidFill>
                  <a:schemeClr val="tx1"/>
                </a:solidFill>
                <a:latin typeface="Helvetica" panose="020B0604020202020204" pitchFamily="34" charset="0"/>
                <a:ea typeface="ＭＳ Ｐゴシック" charset="0"/>
                <a:cs typeface="Helvetica" panose="020B0604020202020204" pitchFamily="34" charset="0"/>
              </a:rPr>
              <a:t>between the coil supports and the measurement probe support.</a:t>
            </a:r>
          </a:p>
          <a:p>
            <a:pPr marL="0" indent="0">
              <a:buNone/>
            </a:pPr>
            <a:endParaRPr lang="en-US" sz="1200" b="1" dirty="0">
              <a:solidFill>
                <a:schemeClr val="accent6"/>
              </a:solidFill>
              <a:latin typeface="Helvetica" panose="020B0604020202020204" pitchFamily="34" charset="0"/>
              <a:cs typeface="Helvetica" panose="020B0604020202020204" pitchFamily="34" charset="0"/>
            </a:endParaRPr>
          </a:p>
        </p:txBody>
      </p:sp>
      <p:sp>
        <p:nvSpPr>
          <p:cNvPr id="3" name="Footer Placeholder 2"/>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4" name="Date Placeholder 3"/>
          <p:cNvSpPr>
            <a:spLocks noGrp="1"/>
          </p:cNvSpPr>
          <p:nvPr>
            <p:ph type="dt" sz="half" idx="10"/>
          </p:nvPr>
        </p:nvSpPr>
        <p:spPr/>
        <p:txBody>
          <a:bodyPr/>
          <a:lstStyle/>
          <a:p>
            <a:r>
              <a:rPr lang="en-US" altLang="en-US" dirty="0"/>
              <a:t>4/23/2018</a:t>
            </a:r>
          </a:p>
        </p:txBody>
      </p:sp>
      <p:sp>
        <p:nvSpPr>
          <p:cNvPr id="5" name="Slide Number Placeholder 4"/>
          <p:cNvSpPr>
            <a:spLocks noGrp="1"/>
          </p:cNvSpPr>
          <p:nvPr>
            <p:ph type="sldNum" sz="quarter" idx="12"/>
          </p:nvPr>
        </p:nvSpPr>
        <p:spPr/>
        <p:txBody>
          <a:bodyPr/>
          <a:lstStyle/>
          <a:p>
            <a:fld id="{032205FA-A580-4FB2-8E99-244EC8430E3C}" type="slidenum">
              <a:rPr lang="en-US" altLang="en-US" smtClean="0"/>
              <a:pPr/>
              <a:t>3</a:t>
            </a:fld>
            <a:endParaRPr lang="en-US" altLang="en-US"/>
          </a:p>
        </p:txBody>
      </p:sp>
    </p:spTree>
    <p:extLst>
      <p:ext uri="{BB962C8B-B14F-4D97-AF65-F5344CB8AC3E}">
        <p14:creationId xmlns:p14="http://schemas.microsoft.com/office/powerpoint/2010/main" val="295349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0" y="690105"/>
            <a:ext cx="8869680" cy="5486400"/>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1200" dirty="0">
                <a:solidFill>
                  <a:schemeClr val="tx1"/>
                </a:solidFill>
              </a:rPr>
              <a:t>LCLS-II Procurements</a:t>
            </a:r>
          </a:p>
          <a:p>
            <a:pPr lvl="2" indent="-344488">
              <a:buFont typeface="Arial" panose="020B0604020202020204" pitchFamily="34" charset="0"/>
              <a:buChar char="•"/>
            </a:pPr>
            <a:r>
              <a:rPr lang="en-US" sz="1200" b="0" dirty="0">
                <a:solidFill>
                  <a:schemeClr val="tx1"/>
                </a:solidFill>
              </a:rPr>
              <a:t>Distribution Boxes – Fabrication continues at vendor, delivery expected in July.</a:t>
            </a:r>
            <a:endParaRPr lang="en-US" sz="1200" b="0" dirty="0">
              <a:solidFill>
                <a:srgbClr val="C00000"/>
              </a:solidFill>
            </a:endParaRPr>
          </a:p>
          <a:p>
            <a:pPr lvl="2" indent="-344488">
              <a:buFont typeface="Arial" panose="020B0604020202020204" pitchFamily="34" charset="0"/>
              <a:buChar char="•"/>
            </a:pPr>
            <a:r>
              <a:rPr lang="en-US" sz="1200" b="0" dirty="0">
                <a:solidFill>
                  <a:schemeClr val="tx1"/>
                </a:solidFill>
              </a:rPr>
              <a:t>Surface Transfer Line Procurement –  Delivery expected in July</a:t>
            </a:r>
          </a:p>
          <a:p>
            <a:pPr lvl="2" indent="-344488">
              <a:buFont typeface="Arial" panose="020B0604020202020204" pitchFamily="34" charset="0"/>
              <a:buChar char="•"/>
            </a:pPr>
            <a:r>
              <a:rPr lang="en-US" sz="1200" b="0" dirty="0">
                <a:solidFill>
                  <a:schemeClr val="tx1"/>
                </a:solidFill>
              </a:rPr>
              <a:t>Providing SLAC with guidance on installation activities for tunnel components – Final welding in tunnel commencing</a:t>
            </a:r>
          </a:p>
          <a:p>
            <a:pPr lvl="2" indent="-344488">
              <a:buFont typeface="Arial" panose="020B0604020202020204" pitchFamily="34" charset="0"/>
              <a:buChar char="•"/>
            </a:pPr>
            <a:r>
              <a:rPr lang="en-US" sz="1200" b="0" dirty="0">
                <a:solidFill>
                  <a:srgbClr val="C00000"/>
                </a:solidFill>
              </a:rPr>
              <a:t>DOE review schedule for May 8-10 at SLAC</a:t>
            </a:r>
          </a:p>
          <a:p>
            <a:pPr marL="344488" lvl="1"/>
            <a:r>
              <a:rPr lang="en-US" sz="1200" dirty="0">
                <a:solidFill>
                  <a:schemeClr val="tx1"/>
                </a:solidFill>
              </a:rPr>
              <a:t>Mu2e Procurement</a:t>
            </a:r>
          </a:p>
          <a:p>
            <a:pPr lvl="2" indent="-344488">
              <a:buFont typeface="Arial" panose="020B0604020202020204" pitchFamily="34" charset="0"/>
              <a:buChar char="•"/>
            </a:pPr>
            <a:r>
              <a:rPr lang="en-US" sz="1200" b="0" dirty="0">
                <a:solidFill>
                  <a:schemeClr val="tx1"/>
                </a:solidFill>
              </a:rPr>
              <a:t>Distribution Box – Fabrication in progress, delivery expected in May/June </a:t>
            </a:r>
          </a:p>
          <a:p>
            <a:pPr lvl="2" indent="-344488">
              <a:buFont typeface="Arial" panose="020B0604020202020204" pitchFamily="34" charset="0"/>
              <a:buChar char="•"/>
            </a:pPr>
            <a:r>
              <a:rPr lang="en-US" sz="1200" b="0" dirty="0">
                <a:solidFill>
                  <a:schemeClr val="tx1"/>
                </a:solidFill>
              </a:rPr>
              <a:t>Feed Boxes – Contract in process of awarding contract</a:t>
            </a:r>
          </a:p>
          <a:p>
            <a:pPr marL="344488" lvl="1"/>
            <a:r>
              <a:rPr lang="en-US" sz="1200" b="0" dirty="0">
                <a:solidFill>
                  <a:schemeClr val="tx1"/>
                </a:solidFill>
              </a:rPr>
              <a:t>HL-LHC AUP</a:t>
            </a:r>
          </a:p>
          <a:p>
            <a:pPr lvl="2" indent="-344488">
              <a:buFont typeface="Arial" panose="020B0604020202020204" pitchFamily="34" charset="0"/>
              <a:buChar char="•"/>
            </a:pPr>
            <a:r>
              <a:rPr lang="en-US" sz="1200" b="0" dirty="0">
                <a:solidFill>
                  <a:schemeClr val="tx1"/>
                </a:solidFill>
              </a:rPr>
              <a:t>Began EVMS practice reporting this month.  Working on Stand 4 upgrade tasks.  Waiting for final docs from CERN.</a:t>
            </a:r>
          </a:p>
          <a:p>
            <a:pPr marL="344488" lvl="1"/>
            <a:r>
              <a:rPr lang="en-US" sz="1200" dirty="0">
                <a:solidFill>
                  <a:schemeClr val="tx1"/>
                </a:solidFill>
              </a:rPr>
              <a:t>Meson Controls Upgrade</a:t>
            </a:r>
          </a:p>
          <a:p>
            <a:pPr lvl="2" indent="-344488">
              <a:buFont typeface="Arial" panose="020B0604020202020204" pitchFamily="34" charset="0"/>
              <a:buChar char="•"/>
            </a:pPr>
            <a:r>
              <a:rPr lang="en-US" sz="1200" b="0" dirty="0">
                <a:solidFill>
                  <a:schemeClr val="tx1"/>
                </a:solidFill>
              </a:rPr>
              <a:t>Project is underway in parallel with existing controls, preparing for system shutdown in June to switch system over</a:t>
            </a:r>
          </a:p>
          <a:p>
            <a:pPr lvl="2" indent="-344488">
              <a:buFont typeface="Arial" panose="020B0604020202020204" pitchFamily="34" charset="0"/>
              <a:buChar char="•"/>
            </a:pPr>
            <a:r>
              <a:rPr lang="en-US" sz="1200" b="0" dirty="0">
                <a:solidFill>
                  <a:schemeClr val="tx1"/>
                </a:solidFill>
              </a:rPr>
              <a:t>Possibility that shutdown is delayed due to the need for extended cavity testing (awaiting confirmation and schedule)</a:t>
            </a:r>
          </a:p>
          <a:p>
            <a:pPr marL="344488" lvl="1"/>
            <a:r>
              <a:rPr lang="en-US" sz="1200" dirty="0">
                <a:solidFill>
                  <a:schemeClr val="tx1"/>
                </a:solidFill>
              </a:rPr>
              <a:t>PIP-II Activities and Procurement</a:t>
            </a:r>
          </a:p>
          <a:p>
            <a:pPr lvl="2" indent="-344488">
              <a:buFont typeface="Arial" panose="020B0604020202020204" pitchFamily="34" charset="0"/>
              <a:buChar char="•"/>
            </a:pPr>
            <a:r>
              <a:rPr lang="en-US" sz="1200" b="0" dirty="0">
                <a:solidFill>
                  <a:schemeClr val="tx1"/>
                </a:solidFill>
              </a:rPr>
              <a:t>External Cave Transfer Line fabrication in progress (in-house), final tie-in piece in fabrication, all others complete</a:t>
            </a:r>
          </a:p>
          <a:p>
            <a:pPr lvl="2" indent="-344488">
              <a:buFont typeface="Arial" panose="020B0604020202020204" pitchFamily="34" charset="0"/>
              <a:buChar char="•"/>
            </a:pPr>
            <a:r>
              <a:rPr lang="en-US" sz="1200" b="0" dirty="0">
                <a:solidFill>
                  <a:schemeClr val="tx1"/>
                </a:solidFill>
              </a:rPr>
              <a:t>PIP-II Cave Transfer Line procurement, delivery expected in May/June</a:t>
            </a:r>
          </a:p>
          <a:p>
            <a:pPr lvl="2" indent="-344488">
              <a:buFont typeface="Arial" panose="020B0604020202020204" pitchFamily="34" charset="0"/>
              <a:buChar char="•"/>
            </a:pPr>
            <a:r>
              <a:rPr lang="en-US" sz="1200" b="0" dirty="0">
                <a:solidFill>
                  <a:schemeClr val="tx1"/>
                </a:solidFill>
              </a:rPr>
              <a:t>Field installation at CMTF have begun with the external cave TL segments and supports followed by cave TL (once it arrives from the vendor)</a:t>
            </a:r>
          </a:p>
          <a:p>
            <a:pPr marL="344488" lvl="1"/>
            <a:r>
              <a:rPr lang="en-US" sz="1200" dirty="0">
                <a:solidFill>
                  <a:schemeClr val="tx1"/>
                </a:solidFill>
              </a:rPr>
              <a:t>Sub-Kelvin Cryogenics</a:t>
            </a:r>
          </a:p>
          <a:p>
            <a:pPr lvl="2" indent="-344488">
              <a:buFont typeface="Arial" panose="020B0604020202020204" pitchFamily="34" charset="0"/>
              <a:buChar char="•"/>
            </a:pPr>
            <a:r>
              <a:rPr lang="en-US" sz="1200" b="0" dirty="0" err="1">
                <a:solidFill>
                  <a:schemeClr val="tx1"/>
                </a:solidFill>
              </a:rPr>
              <a:t>SuperCDMS</a:t>
            </a:r>
            <a:r>
              <a:rPr lang="en-US" sz="1200" b="0" dirty="0">
                <a:solidFill>
                  <a:schemeClr val="tx1"/>
                </a:solidFill>
              </a:rPr>
              <a:t> </a:t>
            </a:r>
            <a:r>
              <a:rPr lang="en-US" sz="1200" b="0" dirty="0" err="1">
                <a:solidFill>
                  <a:schemeClr val="tx1"/>
                </a:solidFill>
              </a:rPr>
              <a:t>Snolab</a:t>
            </a:r>
            <a:r>
              <a:rPr lang="en-US" sz="1200" b="0" dirty="0">
                <a:solidFill>
                  <a:schemeClr val="tx1"/>
                </a:solidFill>
              </a:rPr>
              <a:t> – </a:t>
            </a:r>
            <a:r>
              <a:rPr lang="en-US" sz="1200" b="0" dirty="0">
                <a:solidFill>
                  <a:srgbClr val="C00000"/>
                </a:solidFill>
                <a:latin typeface="Helvetica" panose="020B0604020202020204" pitchFamily="34" charset="0"/>
                <a:ea typeface="Geneva" pitchFamily="121" charset="-128"/>
              </a:rPr>
              <a:t>Operations review schedule for June 19 in Germantown, internal E-Tank review on May 18</a:t>
            </a:r>
          </a:p>
          <a:p>
            <a:pPr lvl="2" indent="-344488">
              <a:buFont typeface="Arial" panose="020B0604020202020204" pitchFamily="34" charset="0"/>
              <a:buChar char="•"/>
            </a:pPr>
            <a:r>
              <a:rPr lang="en-US" sz="1200" b="0" dirty="0">
                <a:solidFill>
                  <a:schemeClr val="tx1"/>
                </a:solidFill>
              </a:rPr>
              <a:t>ADMX –</a:t>
            </a:r>
            <a:r>
              <a:rPr lang="en-US" sz="1200" b="0" dirty="0">
                <a:solidFill>
                  <a:srgbClr val="C00000"/>
                </a:solidFill>
              </a:rPr>
              <a:t> </a:t>
            </a:r>
            <a:r>
              <a:rPr lang="en-US" sz="1200" b="0" dirty="0">
                <a:solidFill>
                  <a:srgbClr val="C00000"/>
                </a:solidFill>
                <a:latin typeface="Helvetica" panose="020B0604020202020204" pitchFamily="34" charset="0"/>
                <a:ea typeface="Geneva" pitchFamily="121" charset="-128"/>
              </a:rPr>
              <a:t>Procurement issues with vendor ongoing (several iterations with DOE on legal waiver regarding procurement liability) verbally committed to expediting the delivery as much as possible to avoid schedule slippage</a:t>
            </a:r>
            <a:r>
              <a:rPr lang="en-US" sz="1200" b="0" dirty="0">
                <a:solidFill>
                  <a:schemeClr val="tx1"/>
                </a:solidFill>
              </a:rPr>
              <a:t> </a:t>
            </a:r>
          </a:p>
          <a:p>
            <a:pPr lvl="2" indent="-344488">
              <a:buFont typeface="Arial" panose="020B0604020202020204" pitchFamily="34" charset="0"/>
              <a:buChar char="•"/>
            </a:pPr>
            <a:r>
              <a:rPr lang="en-US" sz="1200" b="0" dirty="0">
                <a:solidFill>
                  <a:schemeClr val="tx1"/>
                </a:solidFill>
              </a:rPr>
              <a:t>Nexus – Cryogenic review (5032) documents expected in a few weeks</a:t>
            </a:r>
          </a:p>
          <a:p>
            <a:pPr marL="344488" lvl="2"/>
            <a:r>
              <a:rPr lang="en-US" sz="1200" dirty="0">
                <a:solidFill>
                  <a:schemeClr val="tx1"/>
                </a:solidFill>
              </a:rPr>
              <a:t>Facilities:</a:t>
            </a:r>
          </a:p>
          <a:p>
            <a:pPr marL="914400" indent="-344488">
              <a:buFont typeface="Arial" panose="020B0604020202020204" pitchFamily="34" charset="0"/>
              <a:buChar char="•"/>
            </a:pPr>
            <a:r>
              <a:rPr lang="en-US" altLang="en-US" sz="1200" b="0" dirty="0">
                <a:solidFill>
                  <a:schemeClr val="tx1"/>
                </a:solidFill>
                <a:latin typeface="Helvetica" charset="0"/>
              </a:rPr>
              <a:t>Meson Detector Building: </a:t>
            </a:r>
            <a:r>
              <a:rPr lang="en-US" altLang="en-US" sz="1200" b="0" dirty="0">
                <a:solidFill>
                  <a:srgbClr val="C00000"/>
                </a:solidFill>
                <a:latin typeface="Helvetica" panose="020B0604020202020204" pitchFamily="34" charset="0"/>
                <a:ea typeface="Geneva" pitchFamily="121" charset="-128"/>
              </a:rPr>
              <a:t>Three Spoke cavities tested in STC, HTS warm, HTSC cooldown and testing</a:t>
            </a:r>
          </a:p>
          <a:p>
            <a:pPr marL="914400" indent="-344488">
              <a:buFont typeface="Arial" panose="020B0604020202020204" pitchFamily="34" charset="0"/>
              <a:buChar char="•"/>
            </a:pPr>
            <a:r>
              <a:rPr lang="en-US" altLang="en-US" sz="1200" b="0" dirty="0">
                <a:solidFill>
                  <a:schemeClr val="tx1"/>
                </a:solidFill>
                <a:latin typeface="Helvetica" charset="0"/>
              </a:rPr>
              <a:t>Cryomodule Test Facility: LCLS-II F1.3-09 CM testing last week. </a:t>
            </a:r>
            <a:r>
              <a:rPr lang="en-US" altLang="en-US" sz="1200" b="0" dirty="0">
                <a:solidFill>
                  <a:srgbClr val="C00000"/>
                </a:solidFill>
                <a:latin typeface="Helvetica" panose="020B0604020202020204" pitchFamily="34" charset="0"/>
                <a:ea typeface="Geneva" pitchFamily="121" charset="-128"/>
              </a:rPr>
              <a:t>Plant is under repair</a:t>
            </a:r>
          </a:p>
          <a:p>
            <a:pPr marL="914400" indent="-344488">
              <a:buFont typeface="Arial" panose="020B0604020202020204" pitchFamily="34" charset="0"/>
              <a:buChar char="•"/>
            </a:pPr>
            <a:r>
              <a:rPr lang="en-US" altLang="en-US" sz="1200" b="0" dirty="0">
                <a:solidFill>
                  <a:schemeClr val="tx1"/>
                </a:solidFill>
                <a:latin typeface="Helvetica" charset="0"/>
              </a:rPr>
              <a:t>Industrial Building 1: </a:t>
            </a:r>
            <a:r>
              <a:rPr lang="en-US" altLang="en-US" sz="1200" b="0" dirty="0">
                <a:solidFill>
                  <a:srgbClr val="C00000"/>
                </a:solidFill>
                <a:latin typeface="Helvetica" panose="020B0604020202020204" pitchFamily="34" charset="0"/>
                <a:ea typeface="Geneva" pitchFamily="121" charset="-128"/>
              </a:rPr>
              <a:t>3 x LCLS-II cavities (CAV0139, CAV0153, CAV0323); 2 x 1.3 GHz single cell cavities for R&amp;D</a:t>
            </a:r>
          </a:p>
          <a:p>
            <a:pPr marL="1941512" lvl="3"/>
            <a:r>
              <a:rPr lang="en-US" altLang="en-US" sz="1200" b="0">
                <a:solidFill>
                  <a:srgbClr val="C00000"/>
                </a:solidFill>
                <a:latin typeface="Helvetica" panose="020B0604020202020204" pitchFamily="34" charset="0"/>
                <a:ea typeface="Geneva" pitchFamily="121" charset="-128"/>
              </a:rPr>
              <a:t>VMTF </a:t>
            </a:r>
            <a:r>
              <a:rPr lang="en-US" altLang="en-US" sz="1200" b="0" dirty="0">
                <a:solidFill>
                  <a:srgbClr val="C00000"/>
                </a:solidFill>
                <a:latin typeface="Helvetica" panose="020B0604020202020204" pitchFamily="34" charset="0"/>
                <a:ea typeface="Geneva" pitchFamily="121" charset="-128"/>
              </a:rPr>
              <a:t>testing of HL-LHC model magnet, </a:t>
            </a:r>
            <a:r>
              <a:rPr lang="en-US" altLang="en-US" sz="1200" b="0" dirty="0" err="1">
                <a:solidFill>
                  <a:srgbClr val="C00000"/>
                </a:solidFill>
                <a:latin typeface="Helvetica" panose="020B0604020202020204" pitchFamily="34" charset="0"/>
                <a:ea typeface="Geneva" pitchFamily="121" charset="-128"/>
              </a:rPr>
              <a:t>Cryo</a:t>
            </a:r>
            <a:r>
              <a:rPr lang="en-US" altLang="en-US" sz="1200" b="0" dirty="0">
                <a:solidFill>
                  <a:srgbClr val="C00000"/>
                </a:solidFill>
                <a:latin typeface="Helvetica" panose="020B0604020202020204" pitchFamily="34" charset="0"/>
                <a:ea typeface="Geneva" pitchFamily="121" charset="-128"/>
              </a:rPr>
              <a:t> plant is experiencing low capacity due to contamination</a:t>
            </a:r>
          </a:p>
          <a:p>
            <a:pPr marL="914400" indent="-344488">
              <a:buFont typeface="Arial" panose="020B0604020202020204" pitchFamily="34" charset="0"/>
              <a:buChar char="•"/>
            </a:pPr>
            <a:r>
              <a:rPr lang="en-US" altLang="en-US" sz="1200" b="0" dirty="0">
                <a:solidFill>
                  <a:schemeClr val="tx1"/>
                </a:solidFill>
                <a:latin typeface="Helvetica" panose="020B0604020202020204" pitchFamily="34" charset="0"/>
                <a:ea typeface="Geneva" pitchFamily="121" charset="-128"/>
              </a:rPr>
              <a:t>Muon Campus: Supporting g-2 operation </a:t>
            </a:r>
            <a:r>
              <a:rPr lang="en-US" altLang="en-US" sz="1200" b="0" dirty="0">
                <a:solidFill>
                  <a:srgbClr val="C00000"/>
                </a:solidFill>
                <a:latin typeface="Helvetica" panose="020B0604020202020204" pitchFamily="34" charset="0"/>
                <a:ea typeface="Geneva" pitchFamily="121" charset="-128"/>
              </a:rPr>
              <a:t>Support g-2 operation</a:t>
            </a:r>
          </a:p>
          <a:p>
            <a:pPr marL="914400" indent="-344488">
              <a:buFont typeface="Arial" panose="020B0604020202020204" pitchFamily="34" charset="0"/>
              <a:buChar char="•"/>
            </a:pPr>
            <a:r>
              <a:rPr lang="en-US" altLang="en-US" sz="1200" b="0" dirty="0">
                <a:solidFill>
                  <a:schemeClr val="tx1"/>
                </a:solidFill>
                <a:latin typeface="Helvetica" charset="0"/>
              </a:rPr>
              <a:t>Heavy Assembly Building: </a:t>
            </a:r>
            <a:r>
              <a:rPr lang="en-US" altLang="en-US" sz="1200" b="0" dirty="0">
                <a:solidFill>
                  <a:srgbClr val="C00000"/>
                </a:solidFill>
                <a:latin typeface="Helvetica" panose="020B0604020202020204" pitchFamily="34" charset="0"/>
                <a:ea typeface="Geneva" pitchFamily="121" charset="-128"/>
              </a:rPr>
              <a:t>Test of cryostat Head B underway</a:t>
            </a:r>
            <a:endParaRPr lang="en-US"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4</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4/23/2018</a:t>
            </a:r>
          </a:p>
        </p:txBody>
      </p:sp>
    </p:spTree>
    <p:extLst>
      <p:ext uri="{BB962C8B-B14F-4D97-AF65-F5344CB8AC3E}">
        <p14:creationId xmlns:p14="http://schemas.microsoft.com/office/powerpoint/2010/main" val="60560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1" y="1074419"/>
            <a:ext cx="7342293" cy="5102085"/>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2200" dirty="0">
                <a:solidFill>
                  <a:schemeClr val="tx1"/>
                </a:solidFill>
              </a:rPr>
              <a:t>CMTF Cryogenic Plant Repair Update</a:t>
            </a:r>
          </a:p>
          <a:p>
            <a:pPr lvl="2" indent="-344488">
              <a:buFont typeface="Arial" panose="020B0604020202020204" pitchFamily="34" charset="0"/>
              <a:buChar char="•"/>
            </a:pPr>
            <a:r>
              <a:rPr lang="en-US" sz="2000" b="0" dirty="0">
                <a:solidFill>
                  <a:schemeClr val="tx1"/>
                </a:solidFill>
              </a:rPr>
              <a:t>Successful leak check of recuperative N</a:t>
            </a:r>
            <a:r>
              <a:rPr lang="en-US" sz="2000" b="0" baseline="-25000" dirty="0">
                <a:solidFill>
                  <a:schemeClr val="tx1"/>
                </a:solidFill>
              </a:rPr>
              <a:t>2</a:t>
            </a:r>
            <a:r>
              <a:rPr lang="en-US" sz="2000" b="0" dirty="0">
                <a:solidFill>
                  <a:schemeClr val="tx1"/>
                </a:solidFill>
              </a:rPr>
              <a:t>/He heat exchanger</a:t>
            </a:r>
          </a:p>
          <a:p>
            <a:pPr lvl="2" indent="-344488">
              <a:buFont typeface="Arial" panose="020B0604020202020204" pitchFamily="34" charset="0"/>
              <a:buChar char="•"/>
            </a:pPr>
            <a:r>
              <a:rPr lang="en-US" sz="2000" b="0" dirty="0">
                <a:solidFill>
                  <a:schemeClr val="tx1"/>
                </a:solidFill>
              </a:rPr>
              <a:t>Piping modifications will be finished early this week.</a:t>
            </a:r>
          </a:p>
          <a:p>
            <a:pPr lvl="2" indent="-344488">
              <a:buFont typeface="Arial" panose="020B0604020202020204" pitchFamily="34" charset="0"/>
              <a:buChar char="•"/>
            </a:pPr>
            <a:r>
              <a:rPr lang="en-US" sz="2000" b="0" dirty="0">
                <a:solidFill>
                  <a:schemeClr val="tx1"/>
                </a:solidFill>
              </a:rPr>
              <a:t>Pressure test and sniffer leak check this week</a:t>
            </a:r>
          </a:p>
          <a:p>
            <a:pPr lvl="2" indent="-344488">
              <a:buFont typeface="Arial" panose="020B0604020202020204" pitchFamily="34" charset="0"/>
              <a:buChar char="•"/>
            </a:pPr>
            <a:r>
              <a:rPr lang="en-US" sz="2000" b="0" dirty="0">
                <a:solidFill>
                  <a:schemeClr val="tx1"/>
                </a:solidFill>
              </a:rPr>
              <a:t>Vacuum shell reinstalled next week</a:t>
            </a:r>
          </a:p>
          <a:p>
            <a:pPr lvl="2" indent="-344488">
              <a:buFont typeface="Arial" panose="020B0604020202020204" pitchFamily="34" charset="0"/>
              <a:buChar char="•"/>
            </a:pPr>
            <a:endParaRPr lang="en-US" sz="2000" b="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5</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4/23/2018</a:t>
            </a:r>
          </a:p>
        </p:txBody>
      </p:sp>
    </p:spTree>
    <p:extLst>
      <p:ext uri="{BB962C8B-B14F-4D97-AF65-F5344CB8AC3E}">
        <p14:creationId xmlns:p14="http://schemas.microsoft.com/office/powerpoint/2010/main" val="388620932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Presentation template.potx" id="{A2D25FEF-5416-4B89-9200-0D39A9A3F4BB}" vid="{8F27CC46-3CE2-45EC-8026-2A6AFF003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ECB9366D95A474190AE7710F7025554" ma:contentTypeVersion="4" ma:contentTypeDescription="Create a new document." ma:contentTypeScope="" ma:versionID="a516abd108609f3c30b8159ab3cffdd9">
  <xsd:schema xmlns:xsd="http://www.w3.org/2001/XMLSchema" xmlns:xs="http://www.w3.org/2001/XMLSchema" xmlns:p="http://schemas.microsoft.com/office/2006/metadata/properties" xmlns:ns1="http://schemas.microsoft.com/sharepoint/v3" xmlns:ns2="45260a83-08c0-4921-92a3-cd56dcdbef58" xmlns:ns3="47fc7b7d-f1f2-468e-9654-a86f226c5a41" targetNamespace="http://schemas.microsoft.com/office/2006/metadata/properties" ma:root="true" ma:fieldsID="99348dd27377a714101ff65f154f9693" ns1:_="" ns2:_="" ns3:_="">
    <xsd:import namespace="http://schemas.microsoft.com/sharepoint/v3"/>
    <xsd:import namespace="45260a83-08c0-4921-92a3-cd56dcdbef58"/>
    <xsd:import namespace="47fc7b7d-f1f2-468e-9654-a86f226c5a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date" minOccurs="0"/>
                <xsd:element ref="ns3:Organization" minOccurs="0"/>
                <xsd:element ref="ns3:Description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fc7b7d-f1f2-468e-9654-a86f226c5a41" elementFormDefault="qualified">
    <xsd:import namespace="http://schemas.microsoft.com/office/2006/documentManagement/types"/>
    <xsd:import namespace="http://schemas.microsoft.com/office/infopath/2007/PartnerControls"/>
    <xsd:element name="Meeting_x0020_date" ma:index="13" nillable="true" ma:displayName="Meeting date" ma:format="DateOnly" ma:internalName="Meeting_x0020_date">
      <xsd:simpleType>
        <xsd:restriction base="dms:DateTime"/>
      </xsd:simpleType>
    </xsd:element>
    <xsd:element name="Organization" ma:index="14" nillable="true" ma:displayName="Organization" ma:format="Dropdown" ma:internalName="Organization">
      <xsd:simpleType>
        <xsd:union memberTypes="dms:Text">
          <xsd:simpleType>
            <xsd:restriction base="dms:Choice">
              <xsd:enumeration value="AD"/>
              <xsd:enumeration value="TD"/>
              <xsd:enumeration value="APC"/>
              <xsd:enumeration value="PPD"/>
              <xsd:enumeration value="FCPA"/>
              <xsd:enumeration value="CMS"/>
              <xsd:enumeration value="SCD"/>
              <xsd:enumeration value="CCD"/>
              <xsd:enumeration value="OCIO"/>
              <xsd:enumeration value="FI"/>
              <xsd:enumeration value="ESH&amp;Q"/>
              <xsd:enumeration value="Directors Office"/>
              <xsd:enumeration value="BSS"/>
              <xsd:enumeration value="FESS"/>
              <xsd:enumeration value="WDRS"/>
            </xsd:restriction>
          </xsd:simpleType>
        </xsd:union>
      </xsd:simpleType>
    </xsd:element>
    <xsd:element name="Description_x0020_of_x0020_Presentation" ma:index="15" nillable="true" ma:displayName="Description of Presentation" ma:internalName="Description_x0020_of_x0020_Present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_x0020_of_x0020_Presentation xmlns="47fc7b7d-f1f2-468e-9654-a86f226c5a41">TD Operations Status 2016-05-03</Description_x0020_of_x0020_Presentation>
    <Organization xmlns="47fc7b7d-f1f2-468e-9654-a86f226c5a41">TD</Organization>
    <PublishingExpirationDate xmlns="http://schemas.microsoft.com/sharepoint/v3" xsi:nil="true"/>
    <PublishingStartDate xmlns="http://schemas.microsoft.com/sharepoint/v3" xsi:nil="true"/>
    <Meeting_x0020_date xmlns="47fc7b7d-f1f2-468e-9654-a86f226c5a41">2016-05-03T05:00:00+00:00</Meeting_x0020_date>
    <_dlc_DocId xmlns="45260a83-08c0-4921-92a3-cd56dcdbef58">-1779-150</_dlc_DocId>
    <_dlc_DocIdUrl xmlns="45260a83-08c0-4921-92a3-cd56dcdbef58">
      <Url>https://fermipoint.fnal.gov/organization/ood/lsm/_layouts/15/DocIdRedir.aspx?ID=-1779-150</Url>
      <Description>-1779-150</Description>
    </_dlc_DocIdUrl>
  </documentManagement>
</p:properties>
</file>

<file path=customXml/itemProps1.xml><?xml version="1.0" encoding="utf-8"?>
<ds:datastoreItem xmlns:ds="http://schemas.openxmlformats.org/officeDocument/2006/customXml" ds:itemID="{0EEA049B-CA7A-423D-8CB3-61851FB59D66}">
  <ds:schemaRefs>
    <ds:schemaRef ds:uri="http://schemas.microsoft.com/sharepoint/events"/>
  </ds:schemaRefs>
</ds:datastoreItem>
</file>

<file path=customXml/itemProps2.xml><?xml version="1.0" encoding="utf-8"?>
<ds:datastoreItem xmlns:ds="http://schemas.openxmlformats.org/officeDocument/2006/customXml" ds:itemID="{CEC69B34-2309-4DFB-B663-DB4AC1FD6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47fc7b7d-f1f2-468e-9654-a86f226c5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84FC48-EE63-4B8C-9BD9-19FA2FB3DB54}">
  <ds:schemaRefs>
    <ds:schemaRef ds:uri="http://schemas.microsoft.com/sharepoint/v3/contenttype/forms"/>
  </ds:schemaRefs>
</ds:datastoreItem>
</file>

<file path=customXml/itemProps4.xml><?xml version="1.0" encoding="utf-8"?>
<ds:datastoreItem xmlns:ds="http://schemas.openxmlformats.org/officeDocument/2006/customXml" ds:itemID="{69E5B7C2-EC0F-44AE-8D06-DC1C8ECB7AEB}">
  <ds:schemaRefs>
    <ds:schemaRef ds:uri="http://purl.org/dc/dcmitype/"/>
    <ds:schemaRef ds:uri="http://schemas.microsoft.com/office/2006/documentManagement/types"/>
    <ds:schemaRef ds:uri="47fc7b7d-f1f2-468e-9654-a86f226c5a41"/>
    <ds:schemaRef ds:uri="http://purl.org/dc/elements/1.1/"/>
    <ds:schemaRef ds:uri="http://schemas.microsoft.com/office/2006/metadata/properties"/>
    <ds:schemaRef ds:uri="45260a83-08c0-4921-92a3-cd56dcdbef58"/>
    <ds:schemaRef ds:uri="http://schemas.microsoft.com/sharepoint/v3"/>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5405</TotalTime>
  <Words>927</Words>
  <Application>Microsoft Office PowerPoint</Application>
  <PresentationFormat>On-screen Show (4:3)</PresentationFormat>
  <Paragraphs>93</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MS PGothic</vt:lpstr>
      <vt:lpstr>MS PGothic</vt:lpstr>
      <vt:lpstr>Arial</vt:lpstr>
      <vt:lpstr>Calibri</vt:lpstr>
      <vt:lpstr>Geneva</vt:lpstr>
      <vt:lpstr>Helvetica</vt:lpstr>
      <vt:lpstr>Fermilab_PPT_090815</vt:lpstr>
      <vt:lpstr>PowerPoint Presentation</vt:lpstr>
      <vt:lpstr>SRF Sector</vt:lpstr>
      <vt:lpstr> Magnet Sector </vt:lpstr>
      <vt:lpstr>Cryogenic Sector</vt:lpstr>
      <vt:lpstr>Cryogenic Sector</vt:lpstr>
    </vt:vector>
  </TitlesOfParts>
  <Company>Fermilab Technical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Operations Status 2016-05-03</dc:title>
  <dc:subject>TD Operations Status 2016-05-03</dc:subject>
  <dc:creator>David Harding</dc:creator>
  <cp:lastModifiedBy>Kayla Decker x 34402N</cp:lastModifiedBy>
  <cp:revision>157</cp:revision>
  <cp:lastPrinted>2014-01-20T19:40:21Z</cp:lastPrinted>
  <dcterms:created xsi:type="dcterms:W3CDTF">2016-03-21T21:02:23Z</dcterms:created>
  <dcterms:modified xsi:type="dcterms:W3CDTF">2018-04-23T16:55:25Z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0x010100AECB9366D95A474190AE7710F7025554</vt:lpwstr>
  </property>
  <property fmtid="{D5CDD505-2E9C-101B-9397-08002B2CF9AE}" pid="3" name="_dlc_DocIdItemGuid">
    <vt:lpwstr>1f4a757f-71de-493e-8321-ce61266f155e</vt:lpwstr>
  </property>
</Properties>
</file>