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9" r:id="rId3"/>
    <p:sldId id="257" r:id="rId4"/>
    <p:sldId id="258" r:id="rId5"/>
    <p:sldId id="256"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72" y="3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7F80A4D2-3472-4B41-9E1C-EA7A5B48D4A2}" type="datetimeFigureOut">
              <a:rPr lang="fr-FR" smtClean="0"/>
              <a:t>19/04/2018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9C512A-C602-4105-BA17-C7F8C0B07697}" type="slidenum">
              <a:rPr lang="fr-FR" smtClean="0"/>
              <a:t>‹N°›</a:t>
            </a:fld>
            <a:endParaRPr lang="fr-FR"/>
          </a:p>
        </p:txBody>
      </p:sp>
    </p:spTree>
    <p:extLst>
      <p:ext uri="{BB962C8B-B14F-4D97-AF65-F5344CB8AC3E}">
        <p14:creationId xmlns:p14="http://schemas.microsoft.com/office/powerpoint/2010/main" val="3479956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80A4D2-3472-4B41-9E1C-EA7A5B48D4A2}" type="datetimeFigureOut">
              <a:rPr lang="fr-FR" smtClean="0"/>
              <a:t>19/04/2018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9C512A-C602-4105-BA17-C7F8C0B07697}" type="slidenum">
              <a:rPr lang="fr-FR" smtClean="0"/>
              <a:t>‹N°›</a:t>
            </a:fld>
            <a:endParaRPr lang="fr-FR"/>
          </a:p>
        </p:txBody>
      </p:sp>
    </p:spTree>
    <p:extLst>
      <p:ext uri="{BB962C8B-B14F-4D97-AF65-F5344CB8AC3E}">
        <p14:creationId xmlns:p14="http://schemas.microsoft.com/office/powerpoint/2010/main" val="3431708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80A4D2-3472-4B41-9E1C-EA7A5B48D4A2}" type="datetimeFigureOut">
              <a:rPr lang="fr-FR" smtClean="0"/>
              <a:t>19/04/2018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9C512A-C602-4105-BA17-C7F8C0B07697}" type="slidenum">
              <a:rPr lang="fr-FR" smtClean="0"/>
              <a:t>‹N°›</a:t>
            </a:fld>
            <a:endParaRPr lang="fr-FR"/>
          </a:p>
        </p:txBody>
      </p:sp>
    </p:spTree>
    <p:extLst>
      <p:ext uri="{BB962C8B-B14F-4D97-AF65-F5344CB8AC3E}">
        <p14:creationId xmlns:p14="http://schemas.microsoft.com/office/powerpoint/2010/main" val="40653105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33855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1" y="3840480"/>
            <a:ext cx="8534399" cy="338554"/>
          </a:xfrm>
          <a:prstGeom prst="rect">
            <a:avLst/>
          </a:prstGeom>
        </p:spPr>
        <p:txBody>
          <a:bodyPr wrap="square" lIns="0" tIns="0" rIns="0" bIns="0">
            <a:spAutoFit/>
          </a:bodyPr>
          <a:lstStyle>
            <a:lvl1pPr>
              <a:defRPr/>
            </a:lvl1pPr>
          </a:lstStyle>
          <a:p>
            <a:endParaRPr/>
          </a:p>
        </p:txBody>
      </p:sp>
      <p:sp>
        <p:nvSpPr>
          <p:cNvPr id="6" name="Holder 6"/>
          <p:cNvSpPr>
            <a:spLocks noGrp="1"/>
          </p:cNvSpPr>
          <p:nvPr>
            <p:ph type="sldNum" sz="quarter" idx="7"/>
          </p:nvPr>
        </p:nvSpPr>
        <p:spPr>
          <a:xfrm>
            <a:off x="403361" y="6538623"/>
            <a:ext cx="448905" cy="184666"/>
          </a:xfrm>
        </p:spPr>
        <p:txBody>
          <a:bodyPr lIns="0" tIns="0" rIns="0" bIns="0"/>
          <a:lstStyle>
            <a:lvl1pPr algn="r">
              <a:defRPr sz="1200" b="1" i="0" kern="1200" spc="-5">
                <a:solidFill>
                  <a:srgbClr val="BB5F2B"/>
                </a:solidFill>
                <a:latin typeface="Arial"/>
                <a:ea typeface="+mn-ea"/>
                <a:cs typeface="Arial"/>
              </a:defRPr>
            </a:lvl1pPr>
          </a:lstStyle>
          <a:p>
            <a:fld id="{B6F15528-21DE-4FAA-801E-634DDDAF4B2B}" type="slidenum">
              <a:rPr lang="en-US" smtClean="0"/>
              <a:pPr/>
              <a:t>‹N°›</a:t>
            </a:fld>
            <a:endParaRPr lang="en-US" dirty="0"/>
          </a:p>
        </p:txBody>
      </p:sp>
      <p:sp>
        <p:nvSpPr>
          <p:cNvPr id="7" name="Holder 4"/>
          <p:cNvSpPr>
            <a:spLocks noGrp="1"/>
          </p:cNvSpPr>
          <p:nvPr>
            <p:ph type="ftr" sz="quarter" idx="5"/>
          </p:nvPr>
        </p:nvSpPr>
        <p:spPr>
          <a:xfrm>
            <a:off x="1155530" y="6538623"/>
            <a:ext cx="1017692" cy="369332"/>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smtClean="0"/>
              <a:t>Status and Plans</a:t>
            </a:r>
            <a:endParaRPr lang="en-US" dirty="0"/>
          </a:p>
        </p:txBody>
      </p:sp>
      <p:sp>
        <p:nvSpPr>
          <p:cNvPr id="8" name="Holder 5"/>
          <p:cNvSpPr>
            <a:spLocks noGrp="1"/>
          </p:cNvSpPr>
          <p:nvPr>
            <p:ph type="dt" sz="half" idx="6"/>
          </p:nvPr>
        </p:nvSpPr>
        <p:spPr>
          <a:xfrm>
            <a:off x="2487336" y="6538623"/>
            <a:ext cx="2592664"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smtClean="0"/>
              <a:t>02.22.18</a:t>
            </a:r>
            <a:endParaRPr lang="en-US" dirty="0"/>
          </a:p>
        </p:txBody>
      </p:sp>
    </p:spTree>
    <p:extLst>
      <p:ext uri="{BB962C8B-B14F-4D97-AF65-F5344CB8AC3E}">
        <p14:creationId xmlns:p14="http://schemas.microsoft.com/office/powerpoint/2010/main" val="8866355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200" b="1" i="0">
                <a:solidFill>
                  <a:srgbClr val="BB5F2B"/>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2200" b="0" i="0">
                <a:solidFill>
                  <a:srgbClr val="3B5A77"/>
                </a:solidFill>
                <a:latin typeface="Arial"/>
                <a:cs typeface="Arial"/>
              </a:defRPr>
            </a:lvl1pPr>
          </a:lstStyle>
          <a:p>
            <a:endParaRPr/>
          </a:p>
        </p:txBody>
      </p:sp>
      <p:sp>
        <p:nvSpPr>
          <p:cNvPr id="6" name="Holder 6"/>
          <p:cNvSpPr>
            <a:spLocks noGrp="1"/>
          </p:cNvSpPr>
          <p:nvPr>
            <p:ph type="sldNum" sz="quarter" idx="7"/>
          </p:nvPr>
        </p:nvSpPr>
        <p:spPr/>
        <p:txBody>
          <a:bodyPr lIns="0" tIns="0" rIns="0" bIns="0"/>
          <a:lstStyle>
            <a:lvl1pPr algn="r">
              <a:defRPr sz="1200" b="1" i="0" kern="1200" spc="-5">
                <a:solidFill>
                  <a:srgbClr val="BB5F2B"/>
                </a:solidFill>
                <a:latin typeface="Arial"/>
                <a:ea typeface="+mn-ea"/>
                <a:cs typeface="Arial"/>
              </a:defRPr>
            </a:lvl1pPr>
          </a:lstStyle>
          <a:p>
            <a:fld id="{B6F15528-21DE-4FAA-801E-634DDDAF4B2B}" type="slidenum">
              <a:rPr lang="en-US" smtClean="0"/>
              <a:pPr/>
              <a:t>‹N°›</a:t>
            </a:fld>
            <a:endParaRPr lang="en-US" dirty="0"/>
          </a:p>
        </p:txBody>
      </p:sp>
      <p:sp>
        <p:nvSpPr>
          <p:cNvPr id="7" name="Holder 4"/>
          <p:cNvSpPr>
            <a:spLocks noGrp="1"/>
          </p:cNvSpPr>
          <p:nvPr>
            <p:ph type="ftr" sz="quarter" idx="5"/>
          </p:nvPr>
        </p:nvSpPr>
        <p:spPr>
          <a:xfrm>
            <a:off x="1155530" y="6538623"/>
            <a:ext cx="1181271"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smtClean="0"/>
              <a:t>Status and Plans</a:t>
            </a:r>
            <a:endParaRPr lang="en-US" dirty="0"/>
          </a:p>
        </p:txBody>
      </p:sp>
      <p:sp>
        <p:nvSpPr>
          <p:cNvPr id="8" name="Holder 5"/>
          <p:cNvSpPr>
            <a:spLocks noGrp="1"/>
          </p:cNvSpPr>
          <p:nvPr>
            <p:ph type="dt" sz="half" idx="6"/>
          </p:nvPr>
        </p:nvSpPr>
        <p:spPr>
          <a:xfrm>
            <a:off x="2487336" y="6538623"/>
            <a:ext cx="2592664"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smtClean="0"/>
              <a:t>02.22.18</a:t>
            </a:r>
            <a:endParaRPr lang="en-US" dirty="0"/>
          </a:p>
        </p:txBody>
      </p:sp>
    </p:spTree>
    <p:extLst>
      <p:ext uri="{BB962C8B-B14F-4D97-AF65-F5344CB8AC3E}">
        <p14:creationId xmlns:p14="http://schemas.microsoft.com/office/powerpoint/2010/main" val="42401607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10616" y="6358890"/>
            <a:ext cx="10972800" cy="0"/>
          </a:xfrm>
          <a:custGeom>
            <a:avLst/>
            <a:gdLst/>
            <a:ahLst/>
            <a:cxnLst/>
            <a:rect l="l" t="t" r="r" b="b"/>
            <a:pathLst>
              <a:path w="8229600">
                <a:moveTo>
                  <a:pt x="0" y="0"/>
                </a:moveTo>
                <a:lnTo>
                  <a:pt x="8229600" y="0"/>
                </a:lnTo>
              </a:path>
            </a:pathLst>
          </a:custGeom>
          <a:ln w="25908">
            <a:solidFill>
              <a:srgbClr val="BB5F2B"/>
            </a:solidFill>
          </a:ln>
        </p:spPr>
        <p:txBody>
          <a:bodyPr wrap="square" lIns="0" tIns="0" rIns="0" bIns="0" rtlCol="0"/>
          <a:lstStyle/>
          <a:p>
            <a:endParaRPr sz="1800" dirty="0"/>
          </a:p>
        </p:txBody>
      </p:sp>
      <p:sp>
        <p:nvSpPr>
          <p:cNvPr id="17" name="bk object 17"/>
          <p:cNvSpPr/>
          <p:nvPr/>
        </p:nvSpPr>
        <p:spPr>
          <a:xfrm>
            <a:off x="10875263" y="6499860"/>
            <a:ext cx="721360" cy="220979"/>
          </a:xfrm>
          <a:prstGeom prst="rect">
            <a:avLst/>
          </a:prstGeom>
          <a:blipFill>
            <a:blip r:embed="rId2" cstate="print"/>
            <a:stretch>
              <a:fillRect/>
            </a:stretch>
          </a:blipFill>
        </p:spPr>
        <p:txBody>
          <a:bodyPr wrap="square" lIns="0" tIns="0" rIns="0" bIns="0" rtlCol="0"/>
          <a:lstStyle/>
          <a:p>
            <a:endParaRPr sz="1800" dirty="0"/>
          </a:p>
        </p:txBody>
      </p:sp>
      <p:sp>
        <p:nvSpPr>
          <p:cNvPr id="18" name="bk object 18"/>
          <p:cNvSpPr/>
          <p:nvPr/>
        </p:nvSpPr>
        <p:spPr>
          <a:xfrm>
            <a:off x="9135872" y="6480046"/>
            <a:ext cx="1580896" cy="254508"/>
          </a:xfrm>
          <a:prstGeom prst="rect">
            <a:avLst/>
          </a:prstGeom>
          <a:blipFill>
            <a:blip r:embed="rId3" cstate="print"/>
            <a:stretch>
              <a:fillRect/>
            </a:stretch>
          </a:blipFill>
        </p:spPr>
        <p:txBody>
          <a:bodyPr wrap="square" lIns="0" tIns="0" rIns="0" bIns="0" rtlCol="0"/>
          <a:lstStyle/>
          <a:p>
            <a:endParaRPr sz="1800" dirty="0"/>
          </a:p>
        </p:txBody>
      </p:sp>
      <p:sp>
        <p:nvSpPr>
          <p:cNvPr id="2" name="Holder 2"/>
          <p:cNvSpPr>
            <a:spLocks noGrp="1"/>
          </p:cNvSpPr>
          <p:nvPr>
            <p:ph type="title"/>
          </p:nvPr>
        </p:nvSpPr>
        <p:spPr/>
        <p:txBody>
          <a:bodyPr lIns="0" tIns="0" rIns="0" bIns="0"/>
          <a:lstStyle>
            <a:lvl1pPr>
              <a:defRPr sz="2200" b="1" i="0">
                <a:solidFill>
                  <a:srgbClr val="BB5F2B"/>
                </a:solidFill>
                <a:latin typeface="Arial"/>
                <a:cs typeface="Arial"/>
              </a:defRPr>
            </a:lvl1pPr>
          </a:lstStyle>
          <a:p>
            <a:endParaRPr/>
          </a:p>
        </p:txBody>
      </p:sp>
      <p:sp>
        <p:nvSpPr>
          <p:cNvPr id="3" name="Holder 3"/>
          <p:cNvSpPr>
            <a:spLocks noGrp="1"/>
          </p:cNvSpPr>
          <p:nvPr>
            <p:ph sz="half" idx="2"/>
          </p:nvPr>
        </p:nvSpPr>
        <p:spPr>
          <a:xfrm>
            <a:off x="609600" y="1577340"/>
            <a:ext cx="5303520" cy="33855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79" y="1577340"/>
            <a:ext cx="5303520" cy="338554"/>
          </a:xfrm>
          <a:prstGeom prst="rect">
            <a:avLst/>
          </a:prstGeom>
        </p:spPr>
        <p:txBody>
          <a:bodyPr wrap="square" lIns="0" tIns="0" rIns="0" bIns="0">
            <a:spAutoFit/>
          </a:bodyPr>
          <a:lstStyle>
            <a:lvl1pPr>
              <a:defRPr/>
            </a:lvl1pPr>
          </a:lstStyle>
          <a:p>
            <a:endParaRPr/>
          </a:p>
        </p:txBody>
      </p:sp>
      <p:sp>
        <p:nvSpPr>
          <p:cNvPr id="7" name="Holder 7"/>
          <p:cNvSpPr>
            <a:spLocks noGrp="1"/>
          </p:cNvSpPr>
          <p:nvPr>
            <p:ph type="sldNum" sz="quarter" idx="7"/>
          </p:nvPr>
        </p:nvSpPr>
        <p:spPr/>
        <p:txBody>
          <a:bodyPr lIns="0" tIns="0" rIns="0" bIns="0"/>
          <a:lstStyle>
            <a:lvl1pPr algn="r">
              <a:defRPr sz="1200" b="1" i="0" kern="1200" spc="-5">
                <a:solidFill>
                  <a:srgbClr val="BB5F2B"/>
                </a:solidFill>
                <a:latin typeface="Arial"/>
                <a:ea typeface="+mn-ea"/>
                <a:cs typeface="Arial"/>
              </a:defRPr>
            </a:lvl1pPr>
          </a:lstStyle>
          <a:p>
            <a:fld id="{B6F15528-21DE-4FAA-801E-634DDDAF4B2B}" type="slidenum">
              <a:rPr lang="en-US" smtClean="0"/>
              <a:pPr/>
              <a:t>‹N°›</a:t>
            </a:fld>
            <a:endParaRPr lang="en-US" dirty="0"/>
          </a:p>
        </p:txBody>
      </p:sp>
      <p:sp>
        <p:nvSpPr>
          <p:cNvPr id="11" name="Holder 4"/>
          <p:cNvSpPr>
            <a:spLocks noGrp="1"/>
          </p:cNvSpPr>
          <p:nvPr>
            <p:ph type="ftr" sz="quarter" idx="5"/>
          </p:nvPr>
        </p:nvSpPr>
        <p:spPr>
          <a:xfrm>
            <a:off x="1155530" y="6538623"/>
            <a:ext cx="1017692" cy="369332"/>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smtClean="0"/>
              <a:t>Status and Plans</a:t>
            </a:r>
            <a:endParaRPr lang="en-US" dirty="0"/>
          </a:p>
        </p:txBody>
      </p:sp>
      <p:sp>
        <p:nvSpPr>
          <p:cNvPr id="12" name="Holder 5"/>
          <p:cNvSpPr>
            <a:spLocks noGrp="1"/>
          </p:cNvSpPr>
          <p:nvPr>
            <p:ph type="dt" sz="half" idx="6"/>
          </p:nvPr>
        </p:nvSpPr>
        <p:spPr>
          <a:xfrm>
            <a:off x="2487336" y="6538623"/>
            <a:ext cx="2592664"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smtClean="0"/>
              <a:t>02.22.18</a:t>
            </a:r>
            <a:endParaRPr lang="en-US" dirty="0"/>
          </a:p>
        </p:txBody>
      </p:sp>
    </p:spTree>
    <p:extLst>
      <p:ext uri="{BB962C8B-B14F-4D97-AF65-F5344CB8AC3E}">
        <p14:creationId xmlns:p14="http://schemas.microsoft.com/office/powerpoint/2010/main" val="3478000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10616" y="6358890"/>
            <a:ext cx="10972800" cy="0"/>
          </a:xfrm>
          <a:custGeom>
            <a:avLst/>
            <a:gdLst/>
            <a:ahLst/>
            <a:cxnLst/>
            <a:rect l="l" t="t" r="r" b="b"/>
            <a:pathLst>
              <a:path w="8229600">
                <a:moveTo>
                  <a:pt x="0" y="0"/>
                </a:moveTo>
                <a:lnTo>
                  <a:pt x="8229600" y="0"/>
                </a:lnTo>
              </a:path>
            </a:pathLst>
          </a:custGeom>
          <a:ln w="25908">
            <a:solidFill>
              <a:srgbClr val="BB5F2B"/>
            </a:solidFill>
          </a:ln>
        </p:spPr>
        <p:txBody>
          <a:bodyPr wrap="square" lIns="0" tIns="0" rIns="0" bIns="0" rtlCol="0"/>
          <a:lstStyle/>
          <a:p>
            <a:endParaRPr sz="1800" dirty="0"/>
          </a:p>
        </p:txBody>
      </p:sp>
      <p:sp>
        <p:nvSpPr>
          <p:cNvPr id="17" name="bk object 17"/>
          <p:cNvSpPr/>
          <p:nvPr/>
        </p:nvSpPr>
        <p:spPr>
          <a:xfrm>
            <a:off x="10875263" y="6499860"/>
            <a:ext cx="721360" cy="220979"/>
          </a:xfrm>
          <a:prstGeom prst="rect">
            <a:avLst/>
          </a:prstGeom>
          <a:blipFill>
            <a:blip r:embed="rId2" cstate="print"/>
            <a:stretch>
              <a:fillRect/>
            </a:stretch>
          </a:blipFill>
        </p:spPr>
        <p:txBody>
          <a:bodyPr wrap="square" lIns="0" tIns="0" rIns="0" bIns="0" rtlCol="0"/>
          <a:lstStyle/>
          <a:p>
            <a:endParaRPr sz="1800" dirty="0"/>
          </a:p>
        </p:txBody>
      </p:sp>
      <p:sp>
        <p:nvSpPr>
          <p:cNvPr id="18" name="bk object 18"/>
          <p:cNvSpPr/>
          <p:nvPr/>
        </p:nvSpPr>
        <p:spPr>
          <a:xfrm>
            <a:off x="9135872" y="6480046"/>
            <a:ext cx="1580896" cy="254508"/>
          </a:xfrm>
          <a:prstGeom prst="rect">
            <a:avLst/>
          </a:prstGeom>
          <a:blipFill>
            <a:blip r:embed="rId3" cstate="print"/>
            <a:stretch>
              <a:fillRect/>
            </a:stretch>
          </a:blipFill>
        </p:spPr>
        <p:txBody>
          <a:bodyPr wrap="square" lIns="0" tIns="0" rIns="0" bIns="0" rtlCol="0"/>
          <a:lstStyle/>
          <a:p>
            <a:endParaRPr sz="1800" dirty="0"/>
          </a:p>
        </p:txBody>
      </p:sp>
      <p:sp>
        <p:nvSpPr>
          <p:cNvPr id="2" name="Holder 2"/>
          <p:cNvSpPr>
            <a:spLocks noGrp="1"/>
          </p:cNvSpPr>
          <p:nvPr>
            <p:ph type="title"/>
          </p:nvPr>
        </p:nvSpPr>
        <p:spPr/>
        <p:txBody>
          <a:bodyPr lIns="0" tIns="0" rIns="0" bIns="0"/>
          <a:lstStyle>
            <a:lvl1pPr>
              <a:defRPr sz="2200" b="1" i="0">
                <a:solidFill>
                  <a:srgbClr val="BB5F2B"/>
                </a:solidFill>
                <a:latin typeface="Arial"/>
                <a:cs typeface="Arial"/>
              </a:defRPr>
            </a:lvl1pPr>
          </a:lstStyle>
          <a:p>
            <a:endParaRPr/>
          </a:p>
        </p:txBody>
      </p:sp>
      <p:sp>
        <p:nvSpPr>
          <p:cNvPr id="5" name="Holder 5"/>
          <p:cNvSpPr>
            <a:spLocks noGrp="1"/>
          </p:cNvSpPr>
          <p:nvPr>
            <p:ph type="sldNum" sz="quarter" idx="7"/>
          </p:nvPr>
        </p:nvSpPr>
        <p:spPr/>
        <p:txBody>
          <a:bodyPr lIns="0" tIns="0" rIns="0" bIns="0"/>
          <a:lstStyle>
            <a:lvl1pPr algn="r">
              <a:defRPr sz="1200" b="1" i="0" kern="1200" spc="-5">
                <a:solidFill>
                  <a:srgbClr val="BB5F2B"/>
                </a:solidFill>
                <a:latin typeface="Arial"/>
                <a:ea typeface="+mn-ea"/>
                <a:cs typeface="Arial"/>
              </a:defRPr>
            </a:lvl1pPr>
          </a:lstStyle>
          <a:p>
            <a:fld id="{B6F15528-21DE-4FAA-801E-634DDDAF4B2B}" type="slidenum">
              <a:rPr lang="en-US" smtClean="0"/>
              <a:pPr/>
              <a:t>‹N°›</a:t>
            </a:fld>
            <a:endParaRPr lang="en-US" dirty="0"/>
          </a:p>
        </p:txBody>
      </p:sp>
      <p:sp>
        <p:nvSpPr>
          <p:cNvPr id="9" name="Holder 4"/>
          <p:cNvSpPr>
            <a:spLocks noGrp="1"/>
          </p:cNvSpPr>
          <p:nvPr>
            <p:ph type="ftr" sz="quarter" idx="5"/>
          </p:nvPr>
        </p:nvSpPr>
        <p:spPr>
          <a:xfrm>
            <a:off x="1155530" y="6538623"/>
            <a:ext cx="1017692" cy="369332"/>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smtClean="0"/>
              <a:t>Status and Plans</a:t>
            </a:r>
            <a:endParaRPr lang="en-US" dirty="0"/>
          </a:p>
        </p:txBody>
      </p:sp>
      <p:sp>
        <p:nvSpPr>
          <p:cNvPr id="10" name="Holder 5"/>
          <p:cNvSpPr>
            <a:spLocks noGrp="1"/>
          </p:cNvSpPr>
          <p:nvPr>
            <p:ph type="dt" sz="half" idx="6"/>
          </p:nvPr>
        </p:nvSpPr>
        <p:spPr>
          <a:xfrm>
            <a:off x="2487336" y="6538623"/>
            <a:ext cx="2592664"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smtClean="0"/>
              <a:t>02.22.18</a:t>
            </a:r>
            <a:endParaRPr lang="en-US" dirty="0"/>
          </a:p>
        </p:txBody>
      </p:sp>
    </p:spTree>
    <p:extLst>
      <p:ext uri="{BB962C8B-B14F-4D97-AF65-F5344CB8AC3E}">
        <p14:creationId xmlns:p14="http://schemas.microsoft.com/office/powerpoint/2010/main" val="26657246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4" name="Holder 4"/>
          <p:cNvSpPr>
            <a:spLocks noGrp="1"/>
          </p:cNvSpPr>
          <p:nvPr>
            <p:ph type="sldNum" sz="quarter" idx="7"/>
          </p:nvPr>
        </p:nvSpPr>
        <p:spPr/>
        <p:txBody>
          <a:bodyPr lIns="0" tIns="0" rIns="0" bIns="0"/>
          <a:lstStyle>
            <a:lvl1pPr algn="r">
              <a:defRPr sz="1200" b="1" i="0" kern="1200" spc="-5">
                <a:solidFill>
                  <a:srgbClr val="BB5F2B"/>
                </a:solidFill>
                <a:latin typeface="Arial"/>
                <a:ea typeface="+mn-ea"/>
                <a:cs typeface="Arial"/>
              </a:defRPr>
            </a:lvl1pPr>
          </a:lstStyle>
          <a:p>
            <a:fld id="{B6F15528-21DE-4FAA-801E-634DDDAF4B2B}" type="slidenum">
              <a:rPr lang="en-US" smtClean="0"/>
              <a:pPr/>
              <a:t>‹N°›</a:t>
            </a:fld>
            <a:endParaRPr lang="en-US" dirty="0"/>
          </a:p>
        </p:txBody>
      </p:sp>
      <p:sp>
        <p:nvSpPr>
          <p:cNvPr id="5" name="Holder 4"/>
          <p:cNvSpPr>
            <a:spLocks noGrp="1"/>
          </p:cNvSpPr>
          <p:nvPr>
            <p:ph type="ftr" sz="quarter" idx="5"/>
          </p:nvPr>
        </p:nvSpPr>
        <p:spPr>
          <a:xfrm>
            <a:off x="1155530" y="6538623"/>
            <a:ext cx="1017692" cy="369332"/>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smtClean="0"/>
              <a:t>Status and Plans</a:t>
            </a:r>
            <a:endParaRPr lang="en-US" dirty="0"/>
          </a:p>
        </p:txBody>
      </p:sp>
      <p:sp>
        <p:nvSpPr>
          <p:cNvPr id="6" name="Holder 5"/>
          <p:cNvSpPr>
            <a:spLocks noGrp="1"/>
          </p:cNvSpPr>
          <p:nvPr>
            <p:ph type="dt" sz="half" idx="6"/>
          </p:nvPr>
        </p:nvSpPr>
        <p:spPr>
          <a:xfrm>
            <a:off x="2487336" y="6538623"/>
            <a:ext cx="2592664"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smtClean="0"/>
              <a:t>02.22.18</a:t>
            </a:r>
            <a:endParaRPr lang="en-US" dirty="0"/>
          </a:p>
        </p:txBody>
      </p:sp>
    </p:spTree>
    <p:extLst>
      <p:ext uri="{BB962C8B-B14F-4D97-AF65-F5344CB8AC3E}">
        <p14:creationId xmlns:p14="http://schemas.microsoft.com/office/powerpoint/2010/main" val="31862711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Title and Picture">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609600" y="1238251"/>
            <a:ext cx="10972800" cy="338554"/>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15" name="Title 1"/>
          <p:cNvSpPr>
            <a:spLocks noGrp="1"/>
          </p:cNvSpPr>
          <p:nvPr>
            <p:ph type="title"/>
          </p:nvPr>
        </p:nvSpPr>
        <p:spPr>
          <a:xfrm>
            <a:off x="609600" y="462518"/>
            <a:ext cx="10972800" cy="677108"/>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7" name="Date Placeholder 3"/>
          <p:cNvSpPr>
            <a:spLocks noGrp="1"/>
          </p:cNvSpPr>
          <p:nvPr>
            <p:ph type="dt" sz="half" idx="2"/>
          </p:nvPr>
        </p:nvSpPr>
        <p:spPr>
          <a:xfrm>
            <a:off x="1172293" y="6523580"/>
            <a:ext cx="1331423" cy="184666"/>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02.22.18</a:t>
            </a:r>
            <a:endParaRPr lang="en-US" dirty="0">
              <a:latin typeface="Helvetica"/>
              <a:cs typeface="Helvetica"/>
            </a:endParaRPr>
          </a:p>
        </p:txBody>
      </p:sp>
      <p:sp>
        <p:nvSpPr>
          <p:cNvPr id="8" name="Footer Placeholder 4"/>
          <p:cNvSpPr>
            <a:spLocks noGrp="1"/>
          </p:cNvSpPr>
          <p:nvPr>
            <p:ph type="ftr" sz="quarter" idx="3"/>
          </p:nvPr>
        </p:nvSpPr>
        <p:spPr>
          <a:xfrm>
            <a:off x="2503714" y="6523580"/>
            <a:ext cx="5799081" cy="184666"/>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US"/>
              <a:t>Status and Plans</a:t>
            </a:r>
            <a:endParaRPr lang="en-US" dirty="0"/>
          </a:p>
        </p:txBody>
      </p:sp>
      <p:sp>
        <p:nvSpPr>
          <p:cNvPr id="9" name="Slide Number Placeholder 5"/>
          <p:cNvSpPr>
            <a:spLocks noGrp="1"/>
          </p:cNvSpPr>
          <p:nvPr>
            <p:ph type="sldNum" sz="quarter" idx="4"/>
          </p:nvPr>
        </p:nvSpPr>
        <p:spPr>
          <a:xfrm>
            <a:off x="605368" y="6523580"/>
            <a:ext cx="566925" cy="184666"/>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‹N°›</a:t>
            </a:fld>
            <a:endParaRPr lang="en-US" dirty="0"/>
          </a:p>
        </p:txBody>
      </p:sp>
    </p:spTree>
    <p:extLst>
      <p:ext uri="{BB962C8B-B14F-4D97-AF65-F5344CB8AC3E}">
        <p14:creationId xmlns:p14="http://schemas.microsoft.com/office/powerpoint/2010/main" val="13016676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p:nvPr>
        </p:nvSpPr>
        <p:spPr>
          <a:xfrm>
            <a:off x="609600" y="1880974"/>
            <a:ext cx="10957984" cy="492443"/>
          </a:xfrm>
          <a:prstGeom prst="rect">
            <a:avLst/>
          </a:prstGeom>
        </p:spPr>
        <p:txBody>
          <a:bodyPr vert="horz" lIns="0" tIns="0" rIns="0" bIns="0" anchor="b" anchorCtr="0"/>
          <a:lstStyle>
            <a:lvl1pPr algn="l">
              <a:defRPr sz="3200" b="1" i="0" baseline="0">
                <a:solidFill>
                  <a:srgbClr val="BC5F2B"/>
                </a:solidFill>
                <a:latin typeface="Helvetica"/>
                <a:cs typeface="Helvetica"/>
              </a:defRPr>
            </a:lvl1pPr>
          </a:lstStyle>
          <a:p>
            <a:r>
              <a:rPr lang="en-US"/>
              <a:t>Click to edit Master title style</a:t>
            </a:r>
            <a:endParaRPr lang="en-US" dirty="0"/>
          </a:p>
        </p:txBody>
      </p:sp>
      <p:sp>
        <p:nvSpPr>
          <p:cNvPr id="4" name="Text Placeholder 3"/>
          <p:cNvSpPr>
            <a:spLocks noGrp="1"/>
          </p:cNvSpPr>
          <p:nvPr>
            <p:ph type="body" sz="quarter" idx="10"/>
          </p:nvPr>
        </p:nvSpPr>
        <p:spPr>
          <a:xfrm>
            <a:off x="605368" y="2696828"/>
            <a:ext cx="10962217" cy="338554"/>
          </a:xfrm>
          <a:prstGeom prst="rect">
            <a:avLst/>
          </a:prstGeom>
        </p:spPr>
        <p:txBody>
          <a:bodyPr vert="horz" lIns="0" tIns="0" rIns="0" bIns="0"/>
          <a:lstStyle>
            <a:lvl1pPr marL="0" indent="0">
              <a:buFontTx/>
              <a:buNone/>
              <a:defRPr sz="2200" b="0" i="0" baseline="0">
                <a:solidFill>
                  <a:srgbClr val="BC5F2B"/>
                </a:solidFill>
                <a:latin typeface="Helvetica"/>
                <a:cs typeface="Helvetica"/>
              </a:defRPr>
            </a:lvl1pPr>
            <a:lvl2pPr marL="0" indent="0">
              <a:buFontTx/>
              <a:buNone/>
              <a:defRPr sz="1800" baseline="0">
                <a:solidFill>
                  <a:srgbClr val="004C97"/>
                </a:solidFill>
                <a:latin typeface="Helvetica"/>
              </a:defRPr>
            </a:lvl2pPr>
            <a:lvl3pPr marL="0" indent="0">
              <a:buFontTx/>
              <a:buNone/>
              <a:defRPr sz="1800" baseline="0">
                <a:solidFill>
                  <a:srgbClr val="004C97"/>
                </a:solidFill>
                <a:latin typeface="Helvetica"/>
              </a:defRPr>
            </a:lvl3pPr>
            <a:lvl4pPr marL="0" indent="0">
              <a:buFontTx/>
              <a:buNone/>
              <a:defRPr sz="1800" baseline="0">
                <a:solidFill>
                  <a:srgbClr val="004C97"/>
                </a:solidFill>
                <a:latin typeface="Helvetica"/>
              </a:defRPr>
            </a:lvl4pPr>
            <a:lvl5pPr marL="0" indent="0">
              <a:buFontTx/>
              <a:buNone/>
              <a:defRPr sz="1800" baseline="0">
                <a:solidFill>
                  <a:srgbClr val="004C97"/>
                </a:solidFill>
                <a:latin typeface="Helvetica"/>
              </a:defRPr>
            </a:lvl5pPr>
          </a:lstStyle>
          <a:p>
            <a:pPr lvl="0"/>
            <a:r>
              <a:rPr lang="en-US"/>
              <a:t>Click to edit Master text styles</a:t>
            </a:r>
          </a:p>
        </p:txBody>
      </p:sp>
    </p:spTree>
    <p:extLst>
      <p:ext uri="{BB962C8B-B14F-4D97-AF65-F5344CB8AC3E}">
        <p14:creationId xmlns:p14="http://schemas.microsoft.com/office/powerpoint/2010/main" val="4039471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80A4D2-3472-4B41-9E1C-EA7A5B48D4A2}" type="datetimeFigureOut">
              <a:rPr lang="fr-FR" smtClean="0"/>
              <a:t>19/04/2018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9C512A-C602-4105-BA17-C7F8C0B07697}" type="slidenum">
              <a:rPr lang="fr-FR" smtClean="0"/>
              <a:t>‹N°›</a:t>
            </a:fld>
            <a:endParaRPr lang="fr-FR"/>
          </a:p>
        </p:txBody>
      </p:sp>
    </p:spTree>
    <p:extLst>
      <p:ext uri="{BB962C8B-B14F-4D97-AF65-F5344CB8AC3E}">
        <p14:creationId xmlns:p14="http://schemas.microsoft.com/office/powerpoint/2010/main" val="12986652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7F80A4D2-3472-4B41-9E1C-EA7A5B48D4A2}" type="datetimeFigureOut">
              <a:rPr lang="fr-FR" smtClean="0"/>
              <a:t>19/04/2018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99C512A-C602-4105-BA17-C7F8C0B07697}" type="slidenum">
              <a:rPr lang="fr-FR" smtClean="0"/>
              <a:t>‹N°›</a:t>
            </a:fld>
            <a:endParaRPr lang="fr-FR"/>
          </a:p>
        </p:txBody>
      </p:sp>
    </p:spTree>
    <p:extLst>
      <p:ext uri="{BB962C8B-B14F-4D97-AF65-F5344CB8AC3E}">
        <p14:creationId xmlns:p14="http://schemas.microsoft.com/office/powerpoint/2010/main" val="2908668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80A4D2-3472-4B41-9E1C-EA7A5B48D4A2}" type="datetimeFigureOut">
              <a:rPr lang="fr-FR" smtClean="0"/>
              <a:t>19/04/2018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9C512A-C602-4105-BA17-C7F8C0B07697}" type="slidenum">
              <a:rPr lang="fr-FR" smtClean="0"/>
              <a:t>‹N°›</a:t>
            </a:fld>
            <a:endParaRPr lang="fr-FR"/>
          </a:p>
        </p:txBody>
      </p:sp>
    </p:spTree>
    <p:extLst>
      <p:ext uri="{BB962C8B-B14F-4D97-AF65-F5344CB8AC3E}">
        <p14:creationId xmlns:p14="http://schemas.microsoft.com/office/powerpoint/2010/main" val="1204182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80A4D2-3472-4B41-9E1C-EA7A5B48D4A2}" type="datetimeFigureOut">
              <a:rPr lang="fr-FR" smtClean="0"/>
              <a:t>19/04/2018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99C512A-C602-4105-BA17-C7F8C0B07697}" type="slidenum">
              <a:rPr lang="fr-FR" smtClean="0"/>
              <a:t>‹N°›</a:t>
            </a:fld>
            <a:endParaRPr lang="fr-FR"/>
          </a:p>
        </p:txBody>
      </p:sp>
    </p:spTree>
    <p:extLst>
      <p:ext uri="{BB962C8B-B14F-4D97-AF65-F5344CB8AC3E}">
        <p14:creationId xmlns:p14="http://schemas.microsoft.com/office/powerpoint/2010/main" val="1216932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7F80A4D2-3472-4B41-9E1C-EA7A5B48D4A2}" type="datetimeFigureOut">
              <a:rPr lang="fr-FR" smtClean="0"/>
              <a:t>19/04/2018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99C512A-C602-4105-BA17-C7F8C0B07697}" type="slidenum">
              <a:rPr lang="fr-FR" smtClean="0"/>
              <a:t>‹N°›</a:t>
            </a:fld>
            <a:endParaRPr lang="fr-FR"/>
          </a:p>
        </p:txBody>
      </p:sp>
    </p:spTree>
    <p:extLst>
      <p:ext uri="{BB962C8B-B14F-4D97-AF65-F5344CB8AC3E}">
        <p14:creationId xmlns:p14="http://schemas.microsoft.com/office/powerpoint/2010/main" val="37772374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80A4D2-3472-4B41-9E1C-EA7A5B48D4A2}" type="datetimeFigureOut">
              <a:rPr lang="fr-FR" smtClean="0"/>
              <a:t>19/04/2018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99C512A-C602-4105-BA17-C7F8C0B07697}" type="slidenum">
              <a:rPr lang="fr-FR" smtClean="0"/>
              <a:t>‹N°›</a:t>
            </a:fld>
            <a:endParaRPr lang="fr-FR"/>
          </a:p>
        </p:txBody>
      </p:sp>
    </p:spTree>
    <p:extLst>
      <p:ext uri="{BB962C8B-B14F-4D97-AF65-F5344CB8AC3E}">
        <p14:creationId xmlns:p14="http://schemas.microsoft.com/office/powerpoint/2010/main" val="1764663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F80A4D2-3472-4B41-9E1C-EA7A5B48D4A2}" type="datetimeFigureOut">
              <a:rPr lang="fr-FR" smtClean="0"/>
              <a:t>19/04/2018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9C512A-C602-4105-BA17-C7F8C0B07697}" type="slidenum">
              <a:rPr lang="fr-FR" smtClean="0"/>
              <a:t>‹N°›</a:t>
            </a:fld>
            <a:endParaRPr lang="fr-FR"/>
          </a:p>
        </p:txBody>
      </p:sp>
    </p:spTree>
    <p:extLst>
      <p:ext uri="{BB962C8B-B14F-4D97-AF65-F5344CB8AC3E}">
        <p14:creationId xmlns:p14="http://schemas.microsoft.com/office/powerpoint/2010/main" val="2757443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7F80A4D2-3472-4B41-9E1C-EA7A5B48D4A2}" type="datetimeFigureOut">
              <a:rPr lang="fr-FR" smtClean="0"/>
              <a:t>19/04/2018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99C512A-C602-4105-BA17-C7F8C0B07697}" type="slidenum">
              <a:rPr lang="fr-FR" smtClean="0"/>
              <a:t>‹N°›</a:t>
            </a:fld>
            <a:endParaRPr lang="fr-FR"/>
          </a:p>
        </p:txBody>
      </p:sp>
    </p:spTree>
    <p:extLst>
      <p:ext uri="{BB962C8B-B14F-4D97-AF65-F5344CB8AC3E}">
        <p14:creationId xmlns:p14="http://schemas.microsoft.com/office/powerpoint/2010/main" val="4290073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80A4D2-3472-4B41-9E1C-EA7A5B48D4A2}" type="datetimeFigureOut">
              <a:rPr lang="fr-FR" smtClean="0"/>
              <a:t>19/04/2018</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9C512A-C602-4105-BA17-C7F8C0B07697}" type="slidenum">
              <a:rPr lang="fr-FR" smtClean="0"/>
              <a:t>‹N°›</a:t>
            </a:fld>
            <a:endParaRPr lang="fr-FR"/>
          </a:p>
        </p:txBody>
      </p:sp>
    </p:spTree>
    <p:extLst>
      <p:ext uri="{BB962C8B-B14F-4D97-AF65-F5344CB8AC3E}">
        <p14:creationId xmlns:p14="http://schemas.microsoft.com/office/powerpoint/2010/main" val="4053929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610616" y="6358890"/>
            <a:ext cx="10972800" cy="0"/>
          </a:xfrm>
          <a:custGeom>
            <a:avLst/>
            <a:gdLst/>
            <a:ahLst/>
            <a:cxnLst/>
            <a:rect l="l" t="t" r="r" b="b"/>
            <a:pathLst>
              <a:path w="8229600">
                <a:moveTo>
                  <a:pt x="0" y="0"/>
                </a:moveTo>
                <a:lnTo>
                  <a:pt x="8229600" y="0"/>
                </a:lnTo>
              </a:path>
            </a:pathLst>
          </a:custGeom>
          <a:ln w="25908">
            <a:solidFill>
              <a:srgbClr val="BB5F2B"/>
            </a:solidFill>
          </a:ln>
        </p:spPr>
        <p:txBody>
          <a:bodyPr wrap="square" lIns="0" tIns="0" rIns="0" bIns="0" rtlCol="0"/>
          <a:lstStyle/>
          <a:p>
            <a:endParaRPr sz="1800" dirty="0"/>
          </a:p>
        </p:txBody>
      </p:sp>
      <p:sp>
        <p:nvSpPr>
          <p:cNvPr id="17" name="bk object 17"/>
          <p:cNvSpPr/>
          <p:nvPr/>
        </p:nvSpPr>
        <p:spPr>
          <a:xfrm>
            <a:off x="10875263" y="6499860"/>
            <a:ext cx="721360" cy="220979"/>
          </a:xfrm>
          <a:prstGeom prst="rect">
            <a:avLst/>
          </a:prstGeom>
          <a:blipFill>
            <a:blip r:embed="rId9" cstate="print"/>
            <a:stretch>
              <a:fillRect/>
            </a:stretch>
          </a:blipFill>
        </p:spPr>
        <p:txBody>
          <a:bodyPr wrap="square" lIns="0" tIns="0" rIns="0" bIns="0" rtlCol="0"/>
          <a:lstStyle/>
          <a:p>
            <a:endParaRPr sz="1800" dirty="0"/>
          </a:p>
        </p:txBody>
      </p:sp>
      <p:sp>
        <p:nvSpPr>
          <p:cNvPr id="2" name="Holder 2"/>
          <p:cNvSpPr>
            <a:spLocks noGrp="1"/>
          </p:cNvSpPr>
          <p:nvPr>
            <p:ph type="title"/>
          </p:nvPr>
        </p:nvSpPr>
        <p:spPr>
          <a:xfrm>
            <a:off x="592667" y="495242"/>
            <a:ext cx="11006667" cy="338554"/>
          </a:xfrm>
          <a:prstGeom prst="rect">
            <a:avLst/>
          </a:prstGeom>
        </p:spPr>
        <p:txBody>
          <a:bodyPr wrap="square" lIns="0" tIns="0" rIns="0" bIns="0">
            <a:spAutoFit/>
          </a:bodyPr>
          <a:lstStyle>
            <a:lvl1pPr>
              <a:defRPr sz="2200" b="1" i="0">
                <a:solidFill>
                  <a:srgbClr val="BB5F2B"/>
                </a:solidFill>
                <a:latin typeface="Arial"/>
                <a:cs typeface="Arial"/>
              </a:defRPr>
            </a:lvl1pPr>
          </a:lstStyle>
          <a:p>
            <a:endParaRPr/>
          </a:p>
        </p:txBody>
      </p:sp>
      <p:sp>
        <p:nvSpPr>
          <p:cNvPr id="3" name="Holder 3"/>
          <p:cNvSpPr>
            <a:spLocks noGrp="1"/>
          </p:cNvSpPr>
          <p:nvPr>
            <p:ph type="body" idx="1"/>
          </p:nvPr>
        </p:nvSpPr>
        <p:spPr>
          <a:xfrm>
            <a:off x="510539" y="1317060"/>
            <a:ext cx="11170920" cy="338554"/>
          </a:xfrm>
          <a:prstGeom prst="rect">
            <a:avLst/>
          </a:prstGeom>
        </p:spPr>
        <p:txBody>
          <a:bodyPr wrap="square" lIns="0" tIns="0" rIns="0" bIns="0">
            <a:spAutoFit/>
          </a:bodyPr>
          <a:lstStyle>
            <a:lvl1pPr>
              <a:defRPr sz="2200" b="0" i="0">
                <a:solidFill>
                  <a:srgbClr val="3B5A77"/>
                </a:solidFill>
                <a:latin typeface="Arial"/>
                <a:cs typeface="Arial"/>
              </a:defRPr>
            </a:lvl1pPr>
          </a:lstStyle>
          <a:p>
            <a:endParaRPr/>
          </a:p>
        </p:txBody>
      </p:sp>
      <p:sp>
        <p:nvSpPr>
          <p:cNvPr id="4" name="Holder 4"/>
          <p:cNvSpPr>
            <a:spLocks noGrp="1"/>
          </p:cNvSpPr>
          <p:nvPr>
            <p:ph type="ftr" sz="quarter" idx="5"/>
          </p:nvPr>
        </p:nvSpPr>
        <p:spPr>
          <a:xfrm>
            <a:off x="1155530" y="6538623"/>
            <a:ext cx="1017692" cy="369332"/>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smtClean="0"/>
              <a:t>Status and Plans</a:t>
            </a:r>
            <a:endParaRPr lang="en-US" dirty="0"/>
          </a:p>
        </p:txBody>
      </p:sp>
      <p:sp>
        <p:nvSpPr>
          <p:cNvPr id="5" name="Holder 5"/>
          <p:cNvSpPr>
            <a:spLocks noGrp="1"/>
          </p:cNvSpPr>
          <p:nvPr>
            <p:ph type="dt" sz="half" idx="6"/>
          </p:nvPr>
        </p:nvSpPr>
        <p:spPr>
          <a:xfrm>
            <a:off x="2487336" y="6538623"/>
            <a:ext cx="2592664" cy="184666"/>
          </a:xfrm>
          <a:prstGeom prst="rect">
            <a:avLst/>
          </a:prstGeom>
        </p:spPr>
        <p:txBody>
          <a:bodyPr wrap="square" lIns="0" tIns="0" rIns="0" bIns="0">
            <a:spAutoFit/>
          </a:bodyPr>
          <a:lstStyle>
            <a:lvl1pPr>
              <a:defRPr sz="1200" b="0" i="0">
                <a:solidFill>
                  <a:srgbClr val="BB5F2B"/>
                </a:solidFill>
                <a:latin typeface="Arial"/>
                <a:cs typeface="Arial"/>
              </a:defRPr>
            </a:lvl1pPr>
          </a:lstStyle>
          <a:p>
            <a:pPr marL="12700"/>
            <a:r>
              <a:rPr lang="en-US" smtClean="0"/>
              <a:t>02.22.18</a:t>
            </a:r>
            <a:endParaRPr lang="en-US" dirty="0"/>
          </a:p>
        </p:txBody>
      </p:sp>
      <p:sp>
        <p:nvSpPr>
          <p:cNvPr id="6" name="Holder 6"/>
          <p:cNvSpPr>
            <a:spLocks noGrp="1"/>
          </p:cNvSpPr>
          <p:nvPr>
            <p:ph type="sldNum" sz="quarter" idx="7"/>
          </p:nvPr>
        </p:nvSpPr>
        <p:spPr>
          <a:xfrm>
            <a:off x="320213" y="6538623"/>
            <a:ext cx="448905" cy="184666"/>
          </a:xfrm>
          <a:prstGeom prst="rect">
            <a:avLst/>
          </a:prstGeom>
        </p:spPr>
        <p:txBody>
          <a:bodyPr wrap="square" lIns="0" tIns="0" rIns="0" bIns="0">
            <a:spAutoFit/>
          </a:bodyPr>
          <a:lstStyle>
            <a:lvl1pPr algn="r">
              <a:defRPr sz="1200" b="1" i="0" kern="1200" spc="-5">
                <a:solidFill>
                  <a:srgbClr val="BB5F2B"/>
                </a:solidFill>
                <a:latin typeface="Arial"/>
                <a:ea typeface="+mn-ea"/>
                <a:cs typeface="Arial"/>
              </a:defRPr>
            </a:lvl1pPr>
          </a:lstStyle>
          <a:p>
            <a:fld id="{B6F15528-21DE-4FAA-801E-634DDDAF4B2B}" type="slidenum">
              <a:rPr lang="en-US" smtClean="0"/>
              <a:pPr/>
              <a:t>‹N°›</a:t>
            </a:fld>
            <a:endParaRPr lang="en-US" dirty="0"/>
          </a:p>
        </p:txBody>
      </p:sp>
    </p:spTree>
    <p:extLst>
      <p:ext uri="{BB962C8B-B14F-4D97-AF65-F5344CB8AC3E}">
        <p14:creationId xmlns:p14="http://schemas.microsoft.com/office/powerpoint/2010/main" val="16260168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hf hdr="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5520" y="1366481"/>
            <a:ext cx="8218488" cy="1477328"/>
          </a:xfrm>
        </p:spPr>
        <p:txBody>
          <a:bodyPr/>
          <a:lstStyle/>
          <a:p>
            <a:r>
              <a:rPr lang="en-US" dirty="0" smtClean="0"/>
              <a:t>Far detector Construction Schedule</a:t>
            </a:r>
            <a:br>
              <a:rPr lang="en-US" dirty="0" smtClean="0"/>
            </a:br>
            <a:r>
              <a:rPr lang="en-US" dirty="0" smtClean="0"/>
              <a:t/>
            </a:r>
            <a:br>
              <a:rPr lang="en-US" dirty="0" smtClean="0"/>
            </a:br>
            <a:endParaRPr lang="en-US" dirty="0"/>
          </a:p>
        </p:txBody>
      </p:sp>
      <p:sp>
        <p:nvSpPr>
          <p:cNvPr id="3" name="Text Placeholder 2"/>
          <p:cNvSpPr>
            <a:spLocks noGrp="1"/>
          </p:cNvSpPr>
          <p:nvPr>
            <p:ph type="body" sz="quarter" idx="10"/>
          </p:nvPr>
        </p:nvSpPr>
        <p:spPr>
          <a:xfrm>
            <a:off x="1596693" y="3403491"/>
            <a:ext cx="9883003" cy="677108"/>
          </a:xfrm>
        </p:spPr>
        <p:txBody>
          <a:bodyPr/>
          <a:lstStyle/>
          <a:p>
            <a:r>
              <a:rPr lang="en-US" dirty="0"/>
              <a:t>Dario Autiero (IPNL Lyon</a:t>
            </a:r>
            <a:r>
              <a:rPr lang="en-US" dirty="0" smtClean="0"/>
              <a:t>) and Takuya Hasegawa (KEK)</a:t>
            </a:r>
          </a:p>
          <a:p>
            <a:r>
              <a:rPr lang="en-US" dirty="0" smtClean="0"/>
              <a:t>April 19, 2018</a:t>
            </a:r>
            <a:endParaRPr lang="en-US" dirty="0"/>
          </a:p>
        </p:txBody>
      </p:sp>
      <p:sp>
        <p:nvSpPr>
          <p:cNvPr id="4" name="AutoShape 2" descr="https://mmm.cern.ch/owa/attachment.ashx?id=RgAAAAA9BqUaArYwRKxA%2bMvNYu3gBwCTgR0NacwbRZ5jcPhXbfxOAAAACnTGAAC5tCE5yaZqRK4JI5vhMWQ1AADsLQzwAAAJ&amp;attcnt=1&amp;attid0=BAAAAAAA&amp;attcid0=EFF81891-0B92-44BF-9F9C-256B75BD6233%40guest-network.net"/>
          <p:cNvSpPr>
            <a:spLocks noChangeAspect="1" noChangeArrowheads="1"/>
          </p:cNvSpPr>
          <p:nvPr/>
        </p:nvSpPr>
        <p:spPr bwMode="auto">
          <a:xfrm>
            <a:off x="1587501" y="-136525"/>
            <a:ext cx="7820025" cy="44005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2086488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8500" y="495243"/>
            <a:ext cx="8255000" cy="430887"/>
          </a:xfrm>
        </p:spPr>
        <p:txBody>
          <a:bodyPr/>
          <a:lstStyle/>
          <a:p>
            <a:r>
              <a:rPr lang="en-US" sz="2800" dirty="0"/>
              <a:t>Construction Schedule</a:t>
            </a:r>
          </a:p>
        </p:txBody>
      </p:sp>
      <p:sp>
        <p:nvSpPr>
          <p:cNvPr id="3" name="Text Placeholder 2"/>
          <p:cNvSpPr>
            <a:spLocks noGrp="1"/>
          </p:cNvSpPr>
          <p:nvPr>
            <p:ph type="body" idx="1"/>
          </p:nvPr>
        </p:nvSpPr>
        <p:spPr>
          <a:xfrm>
            <a:off x="1954504" y="1295401"/>
            <a:ext cx="7494296" cy="4308872"/>
          </a:xfrm>
        </p:spPr>
        <p:txBody>
          <a:bodyPr/>
          <a:lstStyle/>
          <a:p>
            <a:pPr marL="342900" indent="-342900">
              <a:buFont typeface="Arial" panose="020B0604020202020204" pitchFamily="34" charset="0"/>
              <a:buChar char="•"/>
            </a:pPr>
            <a:r>
              <a:rPr lang="en-US" sz="2800" dirty="0"/>
              <a:t>Targeting having an initial draft construction schedule for RRB meeting in April</a:t>
            </a:r>
          </a:p>
          <a:p>
            <a:endParaRPr lang="en-US" sz="2800" dirty="0"/>
          </a:p>
          <a:p>
            <a:pPr marL="342900" indent="-342900">
              <a:buFont typeface="Arial" panose="020B0604020202020204" pitchFamily="34" charset="0"/>
              <a:buChar char="•"/>
            </a:pPr>
            <a:r>
              <a:rPr lang="en-US" sz="2800" dirty="0"/>
              <a:t>Should be very high-level (10-20 activities and/or milestones per consortia)</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a:t>To facilitate putting this together, we will provide 10-15 high-level, global milestones for the consortia activities to plug into </a:t>
            </a:r>
            <a:r>
              <a:rPr lang="en-US" sz="2400" dirty="0"/>
              <a:t> </a:t>
            </a:r>
          </a:p>
          <a:p>
            <a:endParaRPr lang="en-US" sz="2800" dirty="0"/>
          </a:p>
        </p:txBody>
      </p:sp>
      <p:sp>
        <p:nvSpPr>
          <p:cNvPr id="4" name="Slide Number Placeholder 3"/>
          <p:cNvSpPr>
            <a:spLocks noGrp="1"/>
          </p:cNvSpPr>
          <p:nvPr>
            <p:ph type="sldNum" sz="quarter" idx="7"/>
          </p:nvPr>
        </p:nvSpPr>
        <p:spPr/>
        <p:txBody>
          <a:bodyPr/>
          <a:lstStyle/>
          <a:p>
            <a:fld id="{B6F15528-21DE-4FAA-801E-634DDDAF4B2B}" type="slidenum">
              <a:rPr lang="en-US"/>
              <a:pPr/>
              <a:t>2</a:t>
            </a:fld>
            <a:endParaRPr lang="en-US" dirty="0"/>
          </a:p>
        </p:txBody>
      </p:sp>
      <p:sp>
        <p:nvSpPr>
          <p:cNvPr id="5" name="Date Placeholder 4"/>
          <p:cNvSpPr>
            <a:spLocks noGrp="1"/>
          </p:cNvSpPr>
          <p:nvPr>
            <p:ph type="dt" sz="half" idx="6"/>
          </p:nvPr>
        </p:nvSpPr>
        <p:spPr>
          <a:xfrm>
            <a:off x="5466744" y="6538623"/>
            <a:ext cx="1944498" cy="184666"/>
          </a:xfrm>
        </p:spPr>
        <p:txBody>
          <a:bodyPr/>
          <a:lstStyle/>
          <a:p>
            <a:pPr marL="12700"/>
            <a:r>
              <a:rPr lang="en-US"/>
              <a:t>02.22.18</a:t>
            </a:r>
            <a:endParaRPr lang="en-US" dirty="0"/>
          </a:p>
        </p:txBody>
      </p:sp>
      <p:sp>
        <p:nvSpPr>
          <p:cNvPr id="7" name="Footer Placeholder 6"/>
          <p:cNvSpPr>
            <a:spLocks noGrp="1"/>
          </p:cNvSpPr>
          <p:nvPr>
            <p:ph type="ftr" sz="quarter" idx="5"/>
          </p:nvPr>
        </p:nvSpPr>
        <p:spPr>
          <a:xfrm>
            <a:off x="2390648" y="6538623"/>
            <a:ext cx="2790953" cy="184666"/>
          </a:xfrm>
        </p:spPr>
        <p:txBody>
          <a:bodyPr/>
          <a:lstStyle/>
          <a:p>
            <a:pPr marL="12700"/>
            <a:r>
              <a:rPr lang="en-US"/>
              <a:t>Status and Plans</a:t>
            </a:r>
            <a:endParaRPr lang="en-US" dirty="0"/>
          </a:p>
        </p:txBody>
      </p:sp>
    </p:spTree>
    <p:extLst>
      <p:ext uri="{BB962C8B-B14F-4D97-AF65-F5344CB8AC3E}">
        <p14:creationId xmlns:p14="http://schemas.microsoft.com/office/powerpoint/2010/main" val="1415205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8500" y="495243"/>
            <a:ext cx="8255000" cy="430887"/>
          </a:xfrm>
        </p:spPr>
        <p:txBody>
          <a:bodyPr/>
          <a:lstStyle/>
          <a:p>
            <a:r>
              <a:rPr lang="en-US" sz="2800" dirty="0"/>
              <a:t>High-level Global Milestones</a:t>
            </a:r>
          </a:p>
        </p:txBody>
      </p:sp>
      <p:sp>
        <p:nvSpPr>
          <p:cNvPr id="3" name="Text Placeholder 2"/>
          <p:cNvSpPr>
            <a:spLocks noGrp="1"/>
          </p:cNvSpPr>
          <p:nvPr>
            <p:ph type="body" idx="1"/>
          </p:nvPr>
        </p:nvSpPr>
        <p:spPr>
          <a:xfrm>
            <a:off x="1954504" y="1295402"/>
            <a:ext cx="7799096" cy="5293757"/>
          </a:xfrm>
        </p:spPr>
        <p:txBody>
          <a:bodyPr/>
          <a:lstStyle/>
          <a:p>
            <a:pPr marL="342900" indent="-342900">
              <a:buFont typeface="Arial" panose="020B0604020202020204" pitchFamily="34" charset="0"/>
              <a:buChar char="•"/>
            </a:pPr>
            <a:r>
              <a:rPr lang="en-US" sz="1800" dirty="0"/>
              <a:t>RRB Approval of TDR - 09/2019</a:t>
            </a:r>
          </a:p>
          <a:p>
            <a:pPr marL="342900" indent="-342900">
              <a:buFont typeface="Arial" panose="020B0604020202020204" pitchFamily="34" charset="0"/>
              <a:buChar char="•"/>
            </a:pPr>
            <a:r>
              <a:rPr lang="en-US" sz="1800" dirty="0"/>
              <a:t>Beneficial Occupancy of CUC Counting room -</a:t>
            </a:r>
          </a:p>
          <a:p>
            <a:pPr marL="342900" indent="-342900">
              <a:buFont typeface="Arial" panose="020B0604020202020204" pitchFamily="34" charset="0"/>
              <a:buChar char="•"/>
            </a:pPr>
            <a:r>
              <a:rPr lang="en-US" sz="1800" dirty="0"/>
              <a:t>Beneficial Occupancy of Integration Test Facility -</a:t>
            </a:r>
          </a:p>
          <a:p>
            <a:pPr marL="342900" indent="-342900">
              <a:buFont typeface="Arial" panose="020B0604020202020204" pitchFamily="34" charset="0"/>
              <a:buChar char="•"/>
            </a:pPr>
            <a:r>
              <a:rPr lang="en-US" sz="1800" dirty="0"/>
              <a:t>Begin integration/testing of Detector #1 components at ITF - 02/2022</a:t>
            </a:r>
          </a:p>
          <a:p>
            <a:pPr marL="342900" indent="-342900">
              <a:buFont typeface="Arial" panose="020B0604020202020204" pitchFamily="34" charset="0"/>
              <a:buChar char="•"/>
            </a:pPr>
            <a:r>
              <a:rPr lang="en-US" sz="1800" dirty="0"/>
              <a:t>Begin integration/testing of Detector #2 components at ITF – 11/2023</a:t>
            </a:r>
          </a:p>
          <a:p>
            <a:pPr marL="342900" indent="-342900">
              <a:buFont typeface="Arial" panose="020B0604020202020204" pitchFamily="34" charset="0"/>
              <a:buChar char="•"/>
            </a:pPr>
            <a:r>
              <a:rPr lang="en-US" sz="1800" dirty="0"/>
              <a:t>Construction of steel frames for Cryostats #1 and #2 complete -</a:t>
            </a:r>
          </a:p>
          <a:p>
            <a:pPr marL="342900" indent="-342900">
              <a:buFont typeface="Arial" panose="020B0604020202020204" pitchFamily="34" charset="0"/>
              <a:buChar char="•"/>
            </a:pPr>
            <a:r>
              <a:rPr lang="en-US" sz="1800" dirty="0"/>
              <a:t>Beneficial occupancy of cryostat #1 – </a:t>
            </a:r>
          </a:p>
          <a:p>
            <a:pPr marL="342900" indent="-342900">
              <a:buFont typeface="Arial" panose="020B0604020202020204" pitchFamily="34" charset="0"/>
              <a:buChar char="•"/>
            </a:pPr>
            <a:r>
              <a:rPr lang="en-US" sz="1800" dirty="0"/>
              <a:t>Cryostat #1 ready for TPC installation – 05/2023</a:t>
            </a:r>
          </a:p>
          <a:p>
            <a:pPr marL="342900" indent="-342900">
              <a:buFont typeface="Arial" panose="020B0604020202020204" pitchFamily="34" charset="0"/>
              <a:buChar char="•"/>
            </a:pPr>
            <a:r>
              <a:rPr lang="en-US" sz="1800" dirty="0"/>
              <a:t>Begin closing TCO for cryostat #1 – 05/2024</a:t>
            </a:r>
          </a:p>
          <a:p>
            <a:pPr marL="342900" indent="-342900">
              <a:buFont typeface="Arial" panose="020B0604020202020204" pitchFamily="34" charset="0"/>
              <a:buChar char="•"/>
            </a:pPr>
            <a:r>
              <a:rPr lang="en-US" sz="1800" dirty="0"/>
              <a:t>Cryostat #1 ready for filling</a:t>
            </a:r>
          </a:p>
          <a:p>
            <a:pPr marL="342900" indent="-342900">
              <a:buFont typeface="Arial" panose="020B0604020202020204" pitchFamily="34" charset="0"/>
              <a:buChar char="•"/>
            </a:pPr>
            <a:r>
              <a:rPr lang="en-US" sz="1800" dirty="0"/>
              <a:t>Detector #1 ready for operations</a:t>
            </a:r>
          </a:p>
          <a:p>
            <a:pPr marL="342900" indent="-342900">
              <a:buFont typeface="Arial" panose="020B0604020202020204" pitchFamily="34" charset="0"/>
              <a:buChar char="•"/>
            </a:pPr>
            <a:r>
              <a:rPr lang="en-US" sz="1800" dirty="0"/>
              <a:t>Beneficial occupancy of cryostat #2 – </a:t>
            </a:r>
          </a:p>
          <a:p>
            <a:pPr marL="342900" indent="-342900">
              <a:buFont typeface="Arial" panose="020B0604020202020204" pitchFamily="34" charset="0"/>
              <a:buChar char="•"/>
            </a:pPr>
            <a:r>
              <a:rPr lang="en-US" sz="1800" dirty="0"/>
              <a:t>Cryostat #2 ready for TPC installation – 08/2024</a:t>
            </a:r>
          </a:p>
          <a:p>
            <a:pPr marL="342900" indent="-342900">
              <a:buFont typeface="Arial" panose="020B0604020202020204" pitchFamily="34" charset="0"/>
              <a:buChar char="•"/>
            </a:pPr>
            <a:r>
              <a:rPr lang="en-US" sz="1800" dirty="0"/>
              <a:t>Begin closing TCO for cryostat #2 – 08/2025</a:t>
            </a:r>
          </a:p>
          <a:p>
            <a:pPr marL="342900" indent="-342900">
              <a:buFont typeface="Arial" panose="020B0604020202020204" pitchFamily="34" charset="0"/>
              <a:buChar char="•"/>
            </a:pPr>
            <a:r>
              <a:rPr lang="en-US" sz="1800" dirty="0"/>
              <a:t>Cryostat #2 ready for filling -</a:t>
            </a:r>
          </a:p>
          <a:p>
            <a:pPr marL="342900" indent="-342900">
              <a:buFont typeface="Arial" panose="020B0604020202020204" pitchFamily="34" charset="0"/>
              <a:buChar char="•"/>
            </a:pPr>
            <a:r>
              <a:rPr lang="en-US" sz="1800" dirty="0"/>
              <a:t>Detector #2 ready for operations -    </a:t>
            </a:r>
          </a:p>
          <a:p>
            <a:endParaRPr lang="en-US" sz="2800" dirty="0"/>
          </a:p>
          <a:p>
            <a:endParaRPr lang="en-US" sz="2800" dirty="0"/>
          </a:p>
        </p:txBody>
      </p:sp>
      <p:sp>
        <p:nvSpPr>
          <p:cNvPr id="4" name="Slide Number Placeholder 3"/>
          <p:cNvSpPr>
            <a:spLocks noGrp="1"/>
          </p:cNvSpPr>
          <p:nvPr>
            <p:ph type="sldNum" sz="quarter" idx="7"/>
          </p:nvPr>
        </p:nvSpPr>
        <p:spPr/>
        <p:txBody>
          <a:bodyPr/>
          <a:lstStyle/>
          <a:p>
            <a:fld id="{B6F15528-21DE-4FAA-801E-634DDDAF4B2B}" type="slidenum">
              <a:rPr lang="en-US"/>
              <a:pPr/>
              <a:t>3</a:t>
            </a:fld>
            <a:endParaRPr lang="en-US" dirty="0"/>
          </a:p>
        </p:txBody>
      </p:sp>
      <p:sp>
        <p:nvSpPr>
          <p:cNvPr id="5" name="Date Placeholder 4"/>
          <p:cNvSpPr>
            <a:spLocks noGrp="1"/>
          </p:cNvSpPr>
          <p:nvPr>
            <p:ph type="dt" sz="half" idx="6"/>
          </p:nvPr>
        </p:nvSpPr>
        <p:spPr>
          <a:xfrm>
            <a:off x="5466744" y="6538623"/>
            <a:ext cx="1944498" cy="184666"/>
          </a:xfrm>
        </p:spPr>
        <p:txBody>
          <a:bodyPr/>
          <a:lstStyle/>
          <a:p>
            <a:pPr marL="12700"/>
            <a:r>
              <a:rPr lang="en-US"/>
              <a:t>02.22.18</a:t>
            </a:r>
            <a:endParaRPr lang="en-US" dirty="0"/>
          </a:p>
        </p:txBody>
      </p:sp>
      <p:sp>
        <p:nvSpPr>
          <p:cNvPr id="7" name="Footer Placeholder 6"/>
          <p:cNvSpPr>
            <a:spLocks noGrp="1"/>
          </p:cNvSpPr>
          <p:nvPr>
            <p:ph type="ftr" sz="quarter" idx="5"/>
          </p:nvPr>
        </p:nvSpPr>
        <p:spPr>
          <a:xfrm>
            <a:off x="2390648" y="6538623"/>
            <a:ext cx="2790953" cy="184666"/>
          </a:xfrm>
        </p:spPr>
        <p:txBody>
          <a:bodyPr/>
          <a:lstStyle/>
          <a:p>
            <a:pPr marL="12700"/>
            <a:r>
              <a:rPr lang="en-US"/>
              <a:t>Status and Plans</a:t>
            </a:r>
            <a:endParaRPr lang="en-US" dirty="0"/>
          </a:p>
        </p:txBody>
      </p:sp>
    </p:spTree>
    <p:extLst>
      <p:ext uri="{BB962C8B-B14F-4D97-AF65-F5344CB8AC3E}">
        <p14:creationId xmlns:p14="http://schemas.microsoft.com/office/powerpoint/2010/main" val="39764114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9817" y="17343"/>
            <a:ext cx="12221818" cy="6771084"/>
          </a:xfrm>
          <a:prstGeom prst="rect">
            <a:avLst/>
          </a:prstGeom>
          <a:noFill/>
        </p:spPr>
        <p:txBody>
          <a:bodyPr wrap="square" rtlCol="0">
            <a:spAutoFit/>
          </a:bodyPr>
          <a:lstStyle/>
          <a:p>
            <a:r>
              <a:rPr lang="en-US" sz="2000" b="1" dirty="0" smtClean="0"/>
              <a:t>DP-Electronics </a:t>
            </a:r>
            <a:r>
              <a:rPr lang="en-US" sz="2000" b="1" dirty="0"/>
              <a:t>C</a:t>
            </a:r>
            <a:r>
              <a:rPr lang="en-US" sz="2000" b="1" dirty="0" smtClean="0"/>
              <a:t>onstruction </a:t>
            </a:r>
            <a:r>
              <a:rPr lang="en-US" sz="2000" b="1" dirty="0"/>
              <a:t>S</a:t>
            </a:r>
            <a:r>
              <a:rPr lang="en-US" sz="2000" b="1" dirty="0" smtClean="0"/>
              <a:t>chedule</a:t>
            </a:r>
          </a:p>
          <a:p>
            <a:endParaRPr lang="en-US" dirty="0" smtClean="0"/>
          </a:p>
          <a:p>
            <a:pPr marL="285750" indent="-285750">
              <a:buFont typeface="Arial" panose="020B0604020202020204" pitchFamily="34" charset="0"/>
              <a:buChar char="•"/>
            </a:pPr>
            <a:r>
              <a:rPr lang="en-US" dirty="0" smtClean="0"/>
              <a:t>Start of chimneys production 1/2023 (Production of chimneys (240) and tests, 1 year)</a:t>
            </a:r>
          </a:p>
          <a:p>
            <a:pPr marL="285750" indent="-285750">
              <a:buFont typeface="Arial" panose="020B0604020202020204" pitchFamily="34" charset="0"/>
              <a:buChar char="•"/>
            </a:pPr>
            <a:r>
              <a:rPr lang="en-US" dirty="0" smtClean="0"/>
              <a:t>Start of </a:t>
            </a:r>
            <a:r>
              <a:rPr lang="en-US" dirty="0" err="1" smtClean="0"/>
              <a:t>uTCA</a:t>
            </a:r>
            <a:r>
              <a:rPr lang="en-US" dirty="0" smtClean="0"/>
              <a:t> infrastructure production 1/2023  (Production </a:t>
            </a:r>
            <a:r>
              <a:rPr lang="en-US" dirty="0" err="1" smtClean="0"/>
              <a:t>uTCA</a:t>
            </a:r>
            <a:r>
              <a:rPr lang="en-US" dirty="0" smtClean="0"/>
              <a:t> infrastructure components (240 </a:t>
            </a:r>
            <a:r>
              <a:rPr lang="en-US" dirty="0" smtClean="0"/>
              <a:t>crates for CRO), </a:t>
            </a:r>
            <a:r>
              <a:rPr lang="en-US" dirty="0" smtClean="0"/>
              <a:t>6 </a:t>
            </a:r>
            <a:r>
              <a:rPr lang="en-US" dirty="0" smtClean="0"/>
              <a:t>months, including LRO crates (*) )</a:t>
            </a:r>
            <a:endParaRPr lang="en-US" dirty="0" smtClean="0"/>
          </a:p>
          <a:p>
            <a:pPr marL="285750" indent="-285750">
              <a:buFont typeface="Arial" panose="020B0604020202020204" pitchFamily="34" charset="0"/>
              <a:buChar char="•"/>
            </a:pPr>
            <a:r>
              <a:rPr lang="en-US" dirty="0" smtClean="0"/>
              <a:t>Start of analog FE production 1/2023 (Production analog FE cards (ASICS + 2400 cards) and tests, 1 year)</a:t>
            </a:r>
          </a:p>
          <a:p>
            <a:pPr marL="285750" indent="-285750">
              <a:buFont typeface="Arial" panose="020B0604020202020204" pitchFamily="34" charset="0"/>
              <a:buChar char="•"/>
            </a:pPr>
            <a:r>
              <a:rPr lang="en-US" dirty="0" smtClean="0"/>
              <a:t>Start of digitization cards production 1/2023  (Production CRO digitization cards (2400) and tests, 1 year, including also LRO cards)</a:t>
            </a:r>
          </a:p>
          <a:p>
            <a:pPr marL="285750" indent="-285750">
              <a:buFont typeface="Arial" panose="020B0604020202020204" pitchFamily="34" charset="0"/>
              <a:buChar char="•"/>
            </a:pPr>
            <a:r>
              <a:rPr lang="en-US" dirty="0" smtClean="0"/>
              <a:t>Start of White Rabbit production 1/2023 (Production White Rabbit components (switches + 240 end </a:t>
            </a:r>
            <a:r>
              <a:rPr lang="en-US" dirty="0" smtClean="0"/>
              <a:t>nodes for CRO) </a:t>
            </a:r>
            <a:r>
              <a:rPr lang="en-US" dirty="0" smtClean="0"/>
              <a:t>and tests, 6 </a:t>
            </a:r>
            <a:r>
              <a:rPr lang="en-US" dirty="0" smtClean="0"/>
              <a:t>months, including LRO end nodes)</a:t>
            </a:r>
            <a:endParaRPr lang="en-US" dirty="0" smtClean="0"/>
          </a:p>
          <a:p>
            <a:pPr marL="285750" indent="-285750">
              <a:buFont typeface="Arial" panose="020B0604020202020204" pitchFamily="34" charset="0"/>
              <a:buChar char="•"/>
            </a:pPr>
            <a:endParaRPr lang="en-US" dirty="0" smtClean="0"/>
          </a:p>
          <a:p>
            <a:r>
              <a:rPr lang="en-US" dirty="0" smtClean="0">
                <a:sym typeface="Wingdings" panose="05000000000000000000" pitchFamily="2" charset="2"/>
              </a:rPr>
              <a:t> Note that the productions may be started earlier than needed for shipment to SURF in order to match funding profiles, distribute expenditures more evenly with time and have more time for QA/QC. The start of productions can be as early as happening by end of 2021  </a:t>
            </a:r>
            <a:endParaRPr lang="en-US" dirty="0" smtClean="0"/>
          </a:p>
          <a:p>
            <a:endParaRPr lang="en-US" dirty="0" smtClean="0"/>
          </a:p>
          <a:p>
            <a:pPr marL="342900" indent="-342900">
              <a:buFont typeface="Arial" panose="020B0604020202020204" pitchFamily="34" charset="0"/>
              <a:buChar char="•"/>
            </a:pPr>
            <a:r>
              <a:rPr lang="en-US" dirty="0" smtClean="0"/>
              <a:t>Cryostat #2 ready for TPC installation – 08/2024</a:t>
            </a:r>
          </a:p>
          <a:p>
            <a:pPr marL="342900" indent="-342900">
              <a:buFont typeface="Arial" panose="020B0604020202020204" pitchFamily="34" charset="0"/>
              <a:buChar char="•"/>
            </a:pPr>
            <a:r>
              <a:rPr lang="en-US" dirty="0" smtClean="0"/>
              <a:t>Chimneys installation  8/2024 -11/2024, 3 months (4 units/day)</a:t>
            </a:r>
          </a:p>
          <a:p>
            <a:pPr marL="342900" indent="-342900">
              <a:buFont typeface="Arial" panose="020B0604020202020204" pitchFamily="34" charset="0"/>
              <a:buChar char="•"/>
            </a:pPr>
            <a:r>
              <a:rPr lang="en-US" dirty="0" smtClean="0"/>
              <a:t>Optical fibers cabling, </a:t>
            </a:r>
            <a:r>
              <a:rPr lang="en-US" dirty="0" err="1" smtClean="0"/>
              <a:t>uTCa</a:t>
            </a:r>
            <a:r>
              <a:rPr lang="en-US" dirty="0" smtClean="0"/>
              <a:t> and White Rabbit installation 11/2024, 1 month</a:t>
            </a:r>
          </a:p>
          <a:p>
            <a:pPr marL="342900" indent="-342900">
              <a:buFont typeface="Arial" panose="020B0604020202020204" pitchFamily="34" charset="0"/>
              <a:buChar char="•"/>
            </a:pPr>
            <a:r>
              <a:rPr lang="en-US" dirty="0" smtClean="0"/>
              <a:t>Low voltage cabling and blades insertion in the chimneys 11-12/2024, 2 months</a:t>
            </a:r>
          </a:p>
          <a:p>
            <a:pPr marL="342900" indent="-342900">
              <a:buFont typeface="Arial" panose="020B0604020202020204" pitchFamily="34" charset="0"/>
              <a:buChar char="•"/>
            </a:pPr>
            <a:r>
              <a:rPr lang="en-US" dirty="0" smtClean="0"/>
              <a:t>Installation of digitization cards and commissioning of the system 1/2025, </a:t>
            </a:r>
            <a:r>
              <a:rPr lang="en-US" smtClean="0"/>
              <a:t>1 </a:t>
            </a:r>
            <a:r>
              <a:rPr lang="en-US" smtClean="0"/>
              <a:t>month</a:t>
            </a:r>
            <a:endParaRPr lang="en-US" dirty="0" smtClean="0"/>
          </a:p>
          <a:p>
            <a:pPr marL="342900" indent="-342900">
              <a:buFont typeface="Arial" panose="020B0604020202020204" pitchFamily="34" charset="0"/>
              <a:buChar char="•"/>
            </a:pPr>
            <a:r>
              <a:rPr lang="en-US" dirty="0" smtClean="0"/>
              <a:t>Begin closing TCO for cryostat #2 – </a:t>
            </a:r>
            <a:r>
              <a:rPr lang="en-US" dirty="0" smtClean="0"/>
              <a:t>08/2025</a:t>
            </a:r>
          </a:p>
          <a:p>
            <a:endParaRPr lang="en-US" dirty="0" smtClean="0"/>
          </a:p>
          <a:p>
            <a:r>
              <a:rPr lang="en-US" dirty="0" smtClean="0"/>
              <a:t>(*) Note: baseline assumption for LRO, to be confirmed by PD Consortium simulations is 1PM/m2 </a:t>
            </a:r>
            <a:r>
              <a:rPr lang="en-US" dirty="0" smtClean="0">
                <a:sym typeface="Wingdings" panose="05000000000000000000" pitchFamily="2" charset="2"/>
              </a:rPr>
              <a:t> 720 channels, 144 channels/crate, 5 crates</a:t>
            </a:r>
            <a:endParaRPr lang="en-US" dirty="0"/>
          </a:p>
        </p:txBody>
      </p:sp>
    </p:spTree>
    <p:extLst>
      <p:ext uri="{BB962C8B-B14F-4D97-AF65-F5344CB8AC3E}">
        <p14:creationId xmlns:p14="http://schemas.microsoft.com/office/powerpoint/2010/main" val="158944375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480</Words>
  <Application>Microsoft Office PowerPoint</Application>
  <PresentationFormat>Grand écran</PresentationFormat>
  <Paragraphs>50</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4</vt:i4>
      </vt:variant>
    </vt:vector>
  </HeadingPairs>
  <TitlesOfParts>
    <vt:vector size="11" baseType="lpstr">
      <vt:lpstr>Arial</vt:lpstr>
      <vt:lpstr>Calibri</vt:lpstr>
      <vt:lpstr>Calibri Light</vt:lpstr>
      <vt:lpstr>Helvetica</vt:lpstr>
      <vt:lpstr>Wingdings</vt:lpstr>
      <vt:lpstr>Thème Office</vt:lpstr>
      <vt:lpstr>Office Theme</vt:lpstr>
      <vt:lpstr>Far detector Construction Schedule  </vt:lpstr>
      <vt:lpstr>Construction Schedule</vt:lpstr>
      <vt:lpstr>High-level Global Milestones</vt:lpstr>
      <vt:lpstr>Présentation PowerPoint</vt:lpstr>
    </vt:vector>
  </TitlesOfParts>
  <Company>IN2P3</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Construction Schedule</dc:title>
  <dc:creator>.</dc:creator>
  <cp:lastModifiedBy>.</cp:lastModifiedBy>
  <cp:revision>8</cp:revision>
  <dcterms:created xsi:type="dcterms:W3CDTF">2018-04-09T06:34:09Z</dcterms:created>
  <dcterms:modified xsi:type="dcterms:W3CDTF">2018-04-19T12:51:58Z</dcterms:modified>
</cp:coreProperties>
</file>