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6" r:id="rId5"/>
    <p:sldId id="319" r:id="rId6"/>
    <p:sldId id="327" r:id="rId7"/>
    <p:sldId id="329" r:id="rId8"/>
    <p:sldId id="330" r:id="rId9"/>
    <p:sldId id="331" r:id="rId10"/>
    <p:sldId id="317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56" userDrawn="1">
          <p15:clr>
            <a:srgbClr val="A4A3A4"/>
          </p15:clr>
        </p15:guide>
        <p15:guide id="14" pos="4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9" autoAdjust="0"/>
    <p:restoredTop sz="93487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523" y="62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56"/>
        <p:guide pos="4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3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F7814-5B3D-F64D-90D9-B2F8FF1BE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05817"/>
            <a:ext cx="9144000" cy="30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34223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18 April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9295" y="6495482"/>
            <a:ext cx="4988118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23635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18 April 2018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16" y="6495482"/>
            <a:ext cx="499572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495482"/>
            <a:ext cx="128447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18 April 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21544" y="6495482"/>
            <a:ext cx="4947593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126522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18 April 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2295" y="6495482"/>
            <a:ext cx="4966844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1281264" cy="241300"/>
          </a:xfrm>
        </p:spPr>
        <p:txBody>
          <a:bodyPr/>
          <a:lstStyle/>
          <a:p>
            <a:pPr>
              <a:defRPr/>
            </a:pPr>
            <a:r>
              <a:rPr lang="en-US"/>
              <a:t>18 April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330" y="6495482"/>
            <a:ext cx="4950808" cy="237285"/>
          </a:xfrm>
        </p:spPr>
        <p:txBody>
          <a:bodyPr/>
          <a:lstStyle/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1242598" cy="241300"/>
          </a:xfrm>
        </p:spPr>
        <p:txBody>
          <a:bodyPr/>
          <a:lstStyle/>
          <a:p>
            <a:pPr>
              <a:defRPr/>
            </a:pPr>
            <a:r>
              <a:rPr lang="en-US"/>
              <a:t>18 April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79664" y="6495482"/>
            <a:ext cx="4989474" cy="242873"/>
          </a:xfrm>
        </p:spPr>
        <p:txBody>
          <a:bodyPr/>
          <a:lstStyle/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24508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18 April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146" y="6495482"/>
            <a:ext cx="5690200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Steve Dixon</a:t>
            </a:r>
          </a:p>
          <a:p>
            <a:r>
              <a:rPr lang="en-US" dirty="0"/>
              <a:t>Project Management Group</a:t>
            </a:r>
          </a:p>
          <a:p>
            <a:r>
              <a:rPr lang="en-US" dirty="0"/>
              <a:t>18 April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Conventional Facilities Status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Schedule</a:t>
            </a:r>
          </a:p>
          <a:p>
            <a:r>
              <a:rPr lang="en-US" dirty="0"/>
              <a:t>Procurements</a:t>
            </a:r>
          </a:p>
          <a:p>
            <a:r>
              <a:rPr lang="en-US" dirty="0"/>
              <a:t>GPP Candidates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 April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0537-6069-3F4D-93C6-3439CBF8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5B765-41C0-8D47-9915-EC7B320B6C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 April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96CC6-0AE3-B44C-A78E-591B212D7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C61A3-0506-5543-870F-E17D525B8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690049D-5886-493A-849B-267DEBD00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299" y="2111531"/>
            <a:ext cx="8688595" cy="1302657"/>
          </a:xfrm>
          <a:ln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25062E-ACC8-42F2-876C-4D3992383A98}"/>
              </a:ext>
            </a:extLst>
          </p:cNvPr>
          <p:cNvCxnSpPr>
            <a:cxnSpLocks/>
          </p:cNvCxnSpPr>
          <p:nvPr/>
        </p:nvCxnSpPr>
        <p:spPr>
          <a:xfrm flipV="1">
            <a:off x="2879766" y="2999887"/>
            <a:ext cx="0" cy="2694392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E66404-7CB2-4030-8641-79CA22C7AFA7}"/>
              </a:ext>
            </a:extLst>
          </p:cNvPr>
          <p:cNvSpPr txBox="1"/>
          <p:nvPr/>
        </p:nvSpPr>
        <p:spPr>
          <a:xfrm>
            <a:off x="228600" y="5342951"/>
            <a:ext cx="2709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Wetland Determination</a:t>
            </a:r>
          </a:p>
          <a:p>
            <a:pPr algn="r"/>
            <a:r>
              <a:rPr lang="en-US" sz="2000" dirty="0">
                <a:solidFill>
                  <a:srgbClr val="C00000"/>
                </a:solidFill>
              </a:rPr>
              <a:t>(August 2018)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1224FA-2A3A-409A-A985-0E985088D2BE}"/>
              </a:ext>
            </a:extLst>
          </p:cNvPr>
          <p:cNvCxnSpPr>
            <a:cxnSpLocks/>
          </p:cNvCxnSpPr>
          <p:nvPr/>
        </p:nvCxnSpPr>
        <p:spPr>
          <a:xfrm flipV="1">
            <a:off x="3152088" y="2999887"/>
            <a:ext cx="0" cy="2343064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C6DB4B-9014-4024-A230-B77CB84D501B}"/>
              </a:ext>
            </a:extLst>
          </p:cNvPr>
          <p:cNvSpPr txBox="1"/>
          <p:nvPr/>
        </p:nvSpPr>
        <p:spPr>
          <a:xfrm>
            <a:off x="3152088" y="4998666"/>
            <a:ext cx="384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A/E Re-compete Complete</a:t>
            </a:r>
          </a:p>
          <a:p>
            <a:r>
              <a:rPr lang="en-US" sz="2000" dirty="0">
                <a:solidFill>
                  <a:srgbClr val="C00000"/>
                </a:solidFill>
              </a:rPr>
              <a:t>(September 2018)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710029-997F-467A-899F-AAD30A0F40FC}"/>
              </a:ext>
            </a:extLst>
          </p:cNvPr>
          <p:cNvCxnSpPr>
            <a:cxnSpLocks/>
          </p:cNvCxnSpPr>
          <p:nvPr/>
        </p:nvCxnSpPr>
        <p:spPr>
          <a:xfrm flipV="1">
            <a:off x="3401924" y="2999887"/>
            <a:ext cx="0" cy="1707025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C130AFB-5039-4DCC-BC44-E9EA11F6A65E}"/>
              </a:ext>
            </a:extLst>
          </p:cNvPr>
          <p:cNvSpPr txBox="1"/>
          <p:nvPr/>
        </p:nvSpPr>
        <p:spPr>
          <a:xfrm>
            <a:off x="3401924" y="4307836"/>
            <a:ext cx="384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EA Determination Complete</a:t>
            </a:r>
          </a:p>
          <a:p>
            <a:r>
              <a:rPr lang="en-US" sz="2000" dirty="0">
                <a:solidFill>
                  <a:srgbClr val="C00000"/>
                </a:solidFill>
              </a:rPr>
              <a:t>(October 2018)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42CE3E-0E04-4523-8635-E4570FA441E9}"/>
              </a:ext>
            </a:extLst>
          </p:cNvPr>
          <p:cNvCxnSpPr>
            <a:cxnSpLocks/>
          </p:cNvCxnSpPr>
          <p:nvPr/>
        </p:nvCxnSpPr>
        <p:spPr>
          <a:xfrm>
            <a:off x="4195426" y="1401580"/>
            <a:ext cx="0" cy="958921"/>
          </a:xfrm>
          <a:prstGeom prst="straightConnector1">
            <a:avLst/>
          </a:prstGeom>
          <a:ln>
            <a:solidFill>
              <a:schemeClr val="accent5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3F2D9B2-BAED-4BE3-8EA9-80CECDD3D300}"/>
              </a:ext>
            </a:extLst>
          </p:cNvPr>
          <p:cNvSpPr txBox="1"/>
          <p:nvPr/>
        </p:nvSpPr>
        <p:spPr>
          <a:xfrm>
            <a:off x="4195426" y="1047637"/>
            <a:ext cx="2625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CD-2/3a</a:t>
            </a:r>
          </a:p>
          <a:p>
            <a:r>
              <a:rPr lang="en-US" sz="2000" dirty="0">
                <a:solidFill>
                  <a:schemeClr val="accent5"/>
                </a:solidFill>
              </a:rPr>
              <a:t>(March 2019)</a:t>
            </a:r>
          </a:p>
        </p:txBody>
      </p:sp>
    </p:spTree>
    <p:extLst>
      <p:ext uri="{BB962C8B-B14F-4D97-AF65-F5344CB8AC3E}">
        <p14:creationId xmlns:p14="http://schemas.microsoft.com/office/powerpoint/2010/main" val="236767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6342-6139-AF47-9CFC-CA57EF10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52468-9117-B94A-84D8-782EAAF1A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Site Prep Design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Purchase Order 644172 Issued on 28MAR18;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Kick Off Meeting Planned for week of April 30</a:t>
            </a:r>
            <a:r>
              <a:rPr lang="en-US" b="1" baseline="30000" dirty="0">
                <a:solidFill>
                  <a:schemeClr val="accent6"/>
                </a:solidFill>
              </a:rPr>
              <a:t>th</a:t>
            </a: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A/E Re-compete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Acquisition Plan Under Review;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Estimated to Require 6 months to complete;</a:t>
            </a:r>
          </a:p>
          <a:p>
            <a:pPr lvl="1"/>
            <a:endParaRPr lang="en-US" b="1" dirty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Cryo Plant Building Preliminary Work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Preliminary design is required to support Site Prep Design;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Request for Proposal issued, due in early May 2018;</a:t>
            </a: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34C1-2FA1-6441-8BB5-7951639770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 April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B57D-6BCD-824C-B326-322312DF6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0C6F-F4DD-4B4A-92CC-406B9F6F2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0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6342-6139-AF47-9CFC-CA57EF10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GPP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52468-9117-B94A-84D8-782EAAF1A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Cryo Plant Building – Not a Likely Candidate</a:t>
            </a: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34C1-2FA1-6441-8BB5-7951639770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 April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B57D-6BCD-824C-B326-322312DF6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0C6F-F4DD-4B4A-92CC-406B9F6F2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E73C66-10EA-452D-95C1-A1B3D50EF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539994"/>
            <a:ext cx="8098091" cy="2349954"/>
          </a:xfrm>
          <a:prstGeom prst="rect">
            <a:avLst/>
          </a:prstGeom>
          <a:ln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23F6DF-E31A-4A9C-9C58-F6B114DE24B7}"/>
              </a:ext>
            </a:extLst>
          </p:cNvPr>
          <p:cNvSpPr txBox="1"/>
          <p:nvPr/>
        </p:nvSpPr>
        <p:spPr>
          <a:xfrm>
            <a:off x="636588" y="3900926"/>
            <a:ext cx="307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sz="1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Ortgiesen</a:t>
            </a:r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Email, dated 06APR18</a:t>
            </a:r>
          </a:p>
        </p:txBody>
      </p:sp>
    </p:spTree>
    <p:extLst>
      <p:ext uri="{BB962C8B-B14F-4D97-AF65-F5344CB8AC3E}">
        <p14:creationId xmlns:p14="http://schemas.microsoft.com/office/powerpoint/2010/main" val="59081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6342-6139-AF47-9CFC-CA57EF10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GPP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52468-9117-B94A-84D8-782EAAF1A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>
                <a:solidFill>
                  <a:schemeClr val="accent6"/>
                </a:solidFill>
              </a:rPr>
              <a:t>MSS Electric Feed to MR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CUB Expansion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KRSS Electric Feed to MR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MR Pond Improvements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ICW to MR Area</a:t>
            </a:r>
          </a:p>
          <a:p>
            <a:r>
              <a:rPr lang="en-US" sz="2200" b="1" dirty="0">
                <a:solidFill>
                  <a:schemeClr val="accent6"/>
                </a:solidFill>
              </a:rPr>
              <a:t>Chilled Water Corridor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Booster LCW Upgrade</a:t>
            </a:r>
          </a:p>
          <a:p>
            <a:r>
              <a:rPr lang="en-US" sz="2200" b="1" dirty="0">
                <a:solidFill>
                  <a:schemeClr val="accent2"/>
                </a:solidFill>
              </a:rPr>
              <a:t>IB-4 SRF Upgrade</a:t>
            </a: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  <a:p>
            <a:pPr lvl="1"/>
            <a:endParaRPr lang="en-US" b="1" baseline="30000" dirty="0">
              <a:solidFill>
                <a:schemeClr val="accent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34C1-2FA1-6441-8BB5-7951639770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 April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4B57D-6BCD-824C-B326-322312DF6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0C6F-F4DD-4B4A-92CC-406B9F6F2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E73C66-10EA-452D-95C1-A1B3D50EF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4429125"/>
            <a:ext cx="8098091" cy="1689976"/>
          </a:xfrm>
          <a:prstGeom prst="rect">
            <a:avLst/>
          </a:prstGeom>
          <a:ln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23F6DF-E31A-4A9C-9C58-F6B114DE24B7}"/>
              </a:ext>
            </a:extLst>
          </p:cNvPr>
          <p:cNvSpPr txBox="1"/>
          <p:nvPr/>
        </p:nvSpPr>
        <p:spPr>
          <a:xfrm>
            <a:off x="542565" y="6080604"/>
            <a:ext cx="307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sz="1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Ortgiesen</a:t>
            </a:r>
            <a:r>
              <a:rPr lang="en-US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Email, dated 06APR18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3BAD5-D192-4CA9-AA6B-9C95A967EE72}"/>
              </a:ext>
            </a:extLst>
          </p:cNvPr>
          <p:cNvSpPr txBox="1"/>
          <p:nvPr/>
        </p:nvSpPr>
        <p:spPr>
          <a:xfrm>
            <a:off x="4685633" y="1031447"/>
            <a:ext cx="37700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C00000"/>
                </a:solidFill>
              </a:rPr>
              <a:t>Next Steps:</a:t>
            </a:r>
          </a:p>
          <a:p>
            <a:r>
              <a:rPr lang="en-US" sz="2000" dirty="0">
                <a:solidFill>
                  <a:srgbClr val="C00000"/>
                </a:solidFill>
              </a:rPr>
              <a:t>Work with Randy Wielgos (FESS GPP Project Manager) to understand the scope and impact to PIP-II.</a:t>
            </a:r>
          </a:p>
        </p:txBody>
      </p:sp>
    </p:spTree>
    <p:extLst>
      <p:ext uri="{BB962C8B-B14F-4D97-AF65-F5344CB8AC3E}">
        <p14:creationId xmlns:p14="http://schemas.microsoft.com/office/powerpoint/2010/main" val="427640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 April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Dixon | Conventional Facilities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573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92619A-EA3F-48C6-8353-0E1D78874E9E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14282</TotalTime>
  <Words>247</Words>
  <Application>Microsoft Office PowerPoint</Application>
  <PresentationFormat>On-screen Show (4:3)</PresentationFormat>
  <Paragraphs>68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Geneva</vt:lpstr>
      <vt:lpstr>Helvetica</vt:lpstr>
      <vt:lpstr>FermilabPartnerships_PPT_090915</vt:lpstr>
      <vt:lpstr>PowerPoint Presentation</vt:lpstr>
      <vt:lpstr>Outline:</vt:lpstr>
      <vt:lpstr>Schedule</vt:lpstr>
      <vt:lpstr>Procurements</vt:lpstr>
      <vt:lpstr>GPP Candidates</vt:lpstr>
      <vt:lpstr>GPP Candidates</vt:lpstr>
      <vt:lpstr>END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Steven J. Dixon x8501 10086N</cp:lastModifiedBy>
  <cp:revision>177</cp:revision>
  <cp:lastPrinted>2014-01-20T19:40:21Z</cp:lastPrinted>
  <dcterms:created xsi:type="dcterms:W3CDTF">2017-04-21T15:07:14Z</dcterms:created>
  <dcterms:modified xsi:type="dcterms:W3CDTF">2018-04-17T15:13:29Z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