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(null)" ContentType="image/x-em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4"/>
  </p:notesMasterIdLst>
  <p:handoutMasterIdLst>
    <p:handoutMasterId r:id="rId15"/>
  </p:handoutMasterIdLst>
  <p:sldIdLst>
    <p:sldId id="294" r:id="rId2"/>
    <p:sldId id="301" r:id="rId3"/>
    <p:sldId id="330" r:id="rId4"/>
    <p:sldId id="328" r:id="rId5"/>
    <p:sldId id="329" r:id="rId6"/>
    <p:sldId id="331" r:id="rId7"/>
    <p:sldId id="332" r:id="rId8"/>
    <p:sldId id="298" r:id="rId9"/>
    <p:sldId id="303" r:id="rId10"/>
    <p:sldId id="297" r:id="rId11"/>
    <p:sldId id="308" r:id="rId12"/>
    <p:sldId id="309" r:id="rId13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3C021FF2-BFEA-2F49-9ECE-F3CACE6B8154}">
          <p14:sldIdLst>
            <p14:sldId id="294"/>
            <p14:sldId id="301"/>
            <p14:sldId id="330"/>
            <p14:sldId id="328"/>
            <p14:sldId id="329"/>
            <p14:sldId id="331"/>
            <p14:sldId id="332"/>
            <p14:sldId id="298"/>
          </p14:sldIdLst>
        </p14:section>
        <p14:section name="SciDAC" id="{0EA86760-7A9A-2F48-AB99-3E249D584E6B}">
          <p14:sldIdLst>
            <p14:sldId id="303"/>
            <p14:sldId id="297"/>
            <p14:sldId id="308"/>
            <p14:sldId id="30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3087"/>
    <a:srgbClr val="404040"/>
    <a:srgbClr val="50504E"/>
    <a:srgbClr val="4E4E4E"/>
    <a:srgbClr val="004C97"/>
    <a:srgbClr val="63666A"/>
    <a:srgbClr val="99D6EA"/>
    <a:srgbClr val="505050"/>
    <a:srgbClr val="A7A8AA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12" autoAdjust="0"/>
    <p:restoredTop sz="94643"/>
  </p:normalViewPr>
  <p:slideViewPr>
    <p:cSldViewPr snapToGrid="0" snapToObjects="1" showGuides="1">
      <p:cViewPr varScale="1">
        <p:scale>
          <a:sx n="131" d="100"/>
          <a:sy n="131" d="100"/>
        </p:scale>
        <p:origin x="192" y="400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4/20/18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4/20/18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plot from proposal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88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plot from proposal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046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4/20/18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pPr>
                <a:defRPr/>
              </a:pPr>
              <a:t>4/20/18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4350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pPr>
                <a:defRPr/>
              </a:pPr>
              <a:t>4/20/18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pPr>
                <a:defRPr/>
              </a:pPr>
              <a:t>4/20/18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3C7E1B65-1920-CF40-87B8-818D6517E0EA}" type="datetime1">
              <a:rPr lang="en-US" smtClean="0"/>
              <a:pPr>
                <a:defRPr/>
              </a:pPr>
              <a:t>4/20/18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4/20/18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pPr>
                <a:defRPr/>
              </a:pPr>
              <a:t>4/20/18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cience.energy.gov/~/media/ascr/ascac/pdf/meetings/201612/ASCAC_BMoore_Susut.pdf" TargetMode="External"/><Relationship Id="rId2" Type="http://schemas.openxmlformats.org/officeDocument/2006/relationships/hyperlink" Target="https://sites.google.com/view/pmes17/progra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(null)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ieeexplore.ieee.org/xpl/tocresult.jsp?isnumber=8013454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hyperlink" Target="http://computing.fnal.gov/hep-on-hpc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Post-Moore introduction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Jim </a:t>
            </a:r>
            <a:r>
              <a:rPr lang="en-US" dirty="0" err="1"/>
              <a:t>Kowalkowski</a:t>
            </a:r>
            <a:r>
              <a:rPr lang="en-US" dirty="0"/>
              <a:t>	</a:t>
            </a:r>
          </a:p>
          <a:p>
            <a:r>
              <a:rPr lang="en-US" dirty="0"/>
              <a:t>µRetreat</a:t>
            </a:r>
          </a:p>
          <a:p>
            <a:r>
              <a:rPr lang="en-US" dirty="0"/>
              <a:t>19 April 2018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4" y="728664"/>
            <a:ext cx="5337625" cy="3794522"/>
          </a:xfrm>
        </p:spPr>
        <p:txBody>
          <a:bodyPr/>
          <a:lstStyle/>
          <a:p>
            <a:r>
              <a:rPr lang="en-US" sz="1600" dirty="0"/>
              <a:t>Linking neutrino oscillation measurements back to the underlying neutrino oscillation and nuclear interaction (cross section) parameters</a:t>
            </a:r>
          </a:p>
          <a:p>
            <a:r>
              <a:rPr lang="en-US" sz="1600" dirty="0"/>
              <a:t>Requires multi-dimensional parameter spaces and fitting the observed data to the underlying physics models</a:t>
            </a:r>
          </a:p>
          <a:p>
            <a:r>
              <a:rPr lang="en-US" dirty="0"/>
              <a:t>Advancements using HPC leadership facilities</a:t>
            </a:r>
          </a:p>
          <a:p>
            <a:pPr lvl="1"/>
            <a:r>
              <a:rPr lang="en-US" dirty="0"/>
              <a:t>Analysis using full dataset across all layers, managed using tools and techniques developed by ASCR’s </a:t>
            </a:r>
            <a:r>
              <a:rPr lang="en-US" b="1" dirty="0"/>
              <a:t>RAPIDS</a:t>
            </a:r>
            <a:r>
              <a:rPr lang="en-US" dirty="0"/>
              <a:t> institute</a:t>
            </a:r>
          </a:p>
          <a:p>
            <a:pPr lvl="1"/>
            <a:r>
              <a:rPr lang="en-US" dirty="0"/>
              <a:t>Expand fitting into 4D, 5D, including anti-neutrino data, utilizing multi-dimensional fitting procedures from ASCR’s </a:t>
            </a:r>
            <a:r>
              <a:rPr lang="en-US" b="1" dirty="0" err="1"/>
              <a:t>FastMATH</a:t>
            </a:r>
            <a:r>
              <a:rPr lang="en-US" dirty="0"/>
              <a:t> institute</a:t>
            </a:r>
          </a:p>
          <a:p>
            <a:pPr lvl="1"/>
            <a:r>
              <a:rPr lang="en-US" dirty="0"/>
              <a:t>Include all layers in the analysis</a:t>
            </a:r>
          </a:p>
          <a:p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Neutrino physics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4/20/18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Jim Kowalkowski | SciDAC4 </a:t>
            </a:r>
            <a:r>
              <a:rPr lang="mr-IN"/>
              <a:t>–</a:t>
            </a:r>
            <a:r>
              <a:rPr lang="en-US"/>
              <a:t> HEP Data Analytics on HPC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DBCDC6-C6B8-2B49-8145-55ADA3382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888" y="864697"/>
            <a:ext cx="3722112" cy="380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452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2" t="3424" r="3653" b="3799"/>
          <a:stretch/>
        </p:blipFill>
        <p:spPr>
          <a:xfrm>
            <a:off x="6691283" y="1275425"/>
            <a:ext cx="2452717" cy="259937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69157" y="521775"/>
                <a:ext cx="6854158" cy="4219274"/>
              </a:xfrm>
            </p:spPr>
            <p:txBody>
              <a:bodyPr/>
              <a:lstStyle/>
              <a:p>
                <a:r>
                  <a:rPr lang="en-US" sz="1600" dirty="0"/>
                  <a:t>Using </a:t>
                </a:r>
                <a:r>
                  <a:rPr lang="en-US" sz="1600" b="1" dirty="0"/>
                  <a:t>PYTHIA8, </a:t>
                </a:r>
                <a:r>
                  <a:rPr lang="en-US" sz="1600" b="1" dirty="0" err="1"/>
                  <a:t>MadGraph</a:t>
                </a:r>
                <a:r>
                  <a:rPr lang="en-US" sz="1600" b="1" dirty="0"/>
                  <a:t>, Rivet </a:t>
                </a:r>
                <a:r>
                  <a:rPr lang="en-US" sz="1600" dirty="0"/>
                  <a:t>and associated tools</a:t>
                </a:r>
              </a:p>
              <a:p>
                <a:r>
                  <a:rPr lang="en-US" sz="1600" dirty="0"/>
                  <a:t>Reducing the theoretical uncertainty on Standard Model quantities extracted from collider data and on background estimates</a:t>
                </a:r>
              </a:p>
              <a:p>
                <a:r>
                  <a:rPr lang="en-US" sz="1600" dirty="0"/>
                  <a:t>Automation of the tuning process</a:t>
                </a:r>
              </a:p>
              <a:p>
                <a:r>
                  <a:rPr lang="en-US" dirty="0"/>
                  <a:t>Advancements using HPC leadership facilities</a:t>
                </a:r>
              </a:p>
              <a:p>
                <a:pPr lvl="1"/>
                <a:r>
                  <a:rPr lang="en-US" dirty="0"/>
                  <a:t>Modernize optimization process: </a:t>
                </a:r>
                <a:r>
                  <a:rPr lang="en-US" sz="1400" b="1" dirty="0"/>
                  <a:t>POUNDERS, Minotaur</a:t>
                </a:r>
              </a:p>
              <a:p>
                <a:pPr lvl="1"/>
                <a:r>
                  <a:rPr lang="en-US" dirty="0"/>
                  <a:t>Large-scale complete workflow automation of tuning process: </a:t>
                </a:r>
                <a:r>
                  <a:rPr lang="en-US" sz="1400" b="1" dirty="0"/>
                  <a:t>DIY, Decaf</a:t>
                </a:r>
              </a:p>
              <a:p>
                <a:pPr lvl="1"/>
                <a:r>
                  <a:rPr lang="en-US" dirty="0"/>
                  <a:t>Apply surrogate model optimization algorithms for finding the optimal tuning parameters</a:t>
                </a:r>
              </a:p>
              <a:p>
                <a:pPr lvl="1"/>
                <a:r>
                  <a:rPr lang="en-US" dirty="0"/>
                  <a:t>Adaptively select parameters in the minimization process</a:t>
                </a:r>
              </a:p>
              <a:p>
                <a:r>
                  <a:rPr lang="en-US" dirty="0"/>
                  <a:t>Starting with the </a:t>
                </a:r>
                <a:r>
                  <a:rPr lang="en-US" b="1" dirty="0"/>
                  <a:t>PROFESSOR</a:t>
                </a:r>
                <a:r>
                  <a:rPr lang="en-US" dirty="0"/>
                  <a:t> package</a:t>
                </a:r>
              </a:p>
              <a:p>
                <a:pPr lvl="1"/>
                <a:r>
                  <a:rPr lang="en-US" dirty="0"/>
                  <a:t>Defines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𝜒</m:t>
                    </m:r>
                    <m:r>
                      <a:rPr lang="en-US" i="1" baseline="30000">
                        <a:latin typeface="Cambria Math" charset="0"/>
                        <a:ea typeface="Cambria Math" charset="0"/>
                        <a:cs typeface="Cambria Math" charset="0"/>
                      </a:rPr>
                      <m:t>2</m:t>
                    </m:r>
                  </m:oMath>
                </a14:m>
                <a:r>
                  <a:rPr lang="en-US" dirty="0"/>
                  <a:t> to minimize based on f</a:t>
                </a:r>
                <a:r>
                  <a:rPr lang="en-US" baseline="30000" dirty="0"/>
                  <a:t>(</a:t>
                </a:r>
                <a:r>
                  <a:rPr lang="en-US" i="1" baseline="30000" dirty="0"/>
                  <a:t>b</a:t>
                </a:r>
                <a:r>
                  <a:rPr lang="en-US" baseline="30000" dirty="0"/>
                  <a:t>)</a:t>
                </a:r>
                <a:r>
                  <a:rPr lang="en-US" dirty="0"/>
                  <a:t>, using generator prediction </a:t>
                </a:r>
                <a:r>
                  <a:rPr lang="en-US" dirty="0" err="1"/>
                  <a:t>GEN</a:t>
                </a:r>
                <a:r>
                  <a:rPr lang="en-US" i="1" baseline="-25000" dirty="0" err="1"/>
                  <a:t>b</a:t>
                </a:r>
                <a:r>
                  <a:rPr lang="en-US" dirty="0"/>
                  <a:t>(</a:t>
                </a:r>
                <a:r>
                  <a:rPr lang="en-US" b="1" dirty="0"/>
                  <a:t>p</a:t>
                </a:r>
                <a:r>
                  <a:rPr lang="en-US" dirty="0"/>
                  <a:t>) </a:t>
                </a:r>
              </a:p>
              <a:p>
                <a:pPr lvl="1"/>
                <a:r>
                  <a:rPr lang="en-US" dirty="0"/>
                  <a:t>Producing improvements to the polynomial methods</a:t>
                </a:r>
              </a:p>
              <a:p>
                <a:endParaRPr lang="en-US" sz="1400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157" y="521775"/>
                <a:ext cx="6854158" cy="4219274"/>
              </a:xfrm>
              <a:blipFill>
                <a:blip r:embed="rId4"/>
                <a:stretch>
                  <a:fillRect l="-1479" t="-1201" b="-18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Generator tuning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4/20/18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Jim Kowalkowski | SciDAC4 </a:t>
            </a:r>
            <a:r>
              <a:rPr lang="mr-IN"/>
              <a:t>–</a:t>
            </a:r>
            <a:r>
              <a:rPr lang="en-US"/>
              <a:t> HEP Data Analytics on HPC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723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148B10-FE37-BB42-BC8B-FAB3086FF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3" y="2242883"/>
            <a:ext cx="8672513" cy="2401687"/>
          </a:xfrm>
        </p:spPr>
        <p:txBody>
          <a:bodyPr/>
          <a:lstStyle/>
          <a:p>
            <a:r>
              <a:rPr lang="en-US" dirty="0"/>
              <a:t>Focus on whole-dataset analysis, utilizing whole machine</a:t>
            </a:r>
          </a:p>
          <a:p>
            <a:pPr lvl="1"/>
            <a:r>
              <a:rPr lang="en-US" dirty="0"/>
              <a:t>Introduce optimization and workflow tools from HPC community</a:t>
            </a:r>
          </a:p>
          <a:p>
            <a:pPr lvl="1"/>
            <a:r>
              <a:rPr lang="en-US" dirty="0"/>
              <a:t>Incorporate simulation, reconstruction, and selection layers into analysis procedures</a:t>
            </a:r>
          </a:p>
          <a:p>
            <a:r>
              <a:rPr lang="en-US" dirty="0"/>
              <a:t>Generator analysis and tuning will lead in development and utilization of new tools and techniques</a:t>
            </a:r>
          </a:p>
          <a:p>
            <a:r>
              <a:rPr lang="en-US" dirty="0"/>
              <a:t>Experiment analysis will start with existing codes and application to establish baselines, next generation systems will adapt and utilize techniques from generator groups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07BCB5B-159D-2340-8D1F-9ADA9AB9E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Crude timeline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ABD4E8-0D27-AE4D-96DF-DAF532BD431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4/20/18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19B070-DB0E-C74C-98DB-DAA4597296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46A69C-B8CE-6244-B30B-2969639AF2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D8DC41-FDA4-CF43-8AA1-61C4E280C346}"/>
              </a:ext>
            </a:extLst>
          </p:cNvPr>
          <p:cNvSpPr/>
          <p:nvPr/>
        </p:nvSpPr>
        <p:spPr>
          <a:xfrm>
            <a:off x="4673600" y="591053"/>
            <a:ext cx="4137200" cy="5115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404040"/>
                </a:solidFill>
              </a:rPr>
              <a:t>Next generation techniques with automation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CDE99B-AC66-FC4F-9713-73FFAD5AB073}"/>
              </a:ext>
            </a:extLst>
          </p:cNvPr>
          <p:cNvSpPr txBox="1"/>
          <p:nvPr/>
        </p:nvSpPr>
        <p:spPr>
          <a:xfrm>
            <a:off x="42888" y="516544"/>
            <a:ext cx="1974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CMS/ATLAS</a:t>
            </a:r>
          </a:p>
          <a:p>
            <a:r>
              <a:rPr lang="en-US" sz="1600" dirty="0"/>
              <a:t>Generator Tuning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A2447F-199D-3E43-91F8-28E2D2B6F66D}"/>
              </a:ext>
            </a:extLst>
          </p:cNvPr>
          <p:cNvSpPr txBox="1"/>
          <p:nvPr/>
        </p:nvSpPr>
        <p:spPr>
          <a:xfrm>
            <a:off x="42889" y="1318139"/>
            <a:ext cx="2243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NOvA</a:t>
            </a:r>
            <a:r>
              <a:rPr lang="en-US" sz="1600" dirty="0"/>
              <a:t>/DUNE</a:t>
            </a:r>
          </a:p>
          <a:p>
            <a:r>
              <a:rPr lang="en-US" sz="1600" dirty="0"/>
              <a:t>Oscillation/Cross-section</a:t>
            </a:r>
          </a:p>
          <a:p>
            <a:r>
              <a:rPr lang="en-US" sz="1600" dirty="0"/>
              <a:t>analysis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C013DB-A6E4-894C-B707-AA7A5445302D}"/>
              </a:ext>
            </a:extLst>
          </p:cNvPr>
          <p:cNvSpPr/>
          <p:nvPr/>
        </p:nvSpPr>
        <p:spPr>
          <a:xfrm>
            <a:off x="4165600" y="1328641"/>
            <a:ext cx="2333570" cy="6882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404040"/>
                </a:solidFill>
              </a:rPr>
              <a:t>Oscillation analysis Next Generation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5589CA-4DB7-7841-9546-1DDEB53F652C}"/>
              </a:ext>
            </a:extLst>
          </p:cNvPr>
          <p:cNvSpPr/>
          <p:nvPr/>
        </p:nvSpPr>
        <p:spPr>
          <a:xfrm>
            <a:off x="6589486" y="1330960"/>
            <a:ext cx="2221314" cy="6882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404040"/>
                </a:solidFill>
              </a:rPr>
              <a:t>Cross-section analysis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A03F20-8904-1A4B-BDB3-5743339BBB4E}"/>
              </a:ext>
            </a:extLst>
          </p:cNvPr>
          <p:cNvSpPr/>
          <p:nvPr/>
        </p:nvSpPr>
        <p:spPr>
          <a:xfrm>
            <a:off x="2235200" y="1328641"/>
            <a:ext cx="1840084" cy="6882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404040"/>
                </a:solidFill>
              </a:rPr>
              <a:t>Use existing code and tools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007D3C6-5A8A-B34B-A599-C8287CF0CB98}"/>
              </a:ext>
            </a:extLst>
          </p:cNvPr>
          <p:cNvSpPr/>
          <p:nvPr/>
        </p:nvSpPr>
        <p:spPr>
          <a:xfrm>
            <a:off x="2235200" y="591322"/>
            <a:ext cx="2362276" cy="5106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404040"/>
                </a:solidFill>
              </a:rPr>
              <a:t>Current generation analysis – new tools</a:t>
            </a:r>
          </a:p>
        </p:txBody>
      </p:sp>
    </p:spTree>
    <p:extLst>
      <p:ext uri="{BB962C8B-B14F-4D97-AF65-F5344CB8AC3E}">
        <p14:creationId xmlns:p14="http://schemas.microsoft.com/office/powerpoint/2010/main" val="3997857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C50A4D6-2CCA-7740-8E40-A2FA58C16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3" y="509721"/>
            <a:ext cx="8672513" cy="3423649"/>
          </a:xfrm>
        </p:spPr>
        <p:txBody>
          <a:bodyPr/>
          <a:lstStyle/>
          <a:p>
            <a:r>
              <a:rPr lang="en-US" dirty="0"/>
              <a:t>When is this (or are we in it)?</a:t>
            </a:r>
          </a:p>
          <a:p>
            <a:pPr lvl="1"/>
            <a:r>
              <a:rPr lang="en-US" dirty="0"/>
              <a:t>Doomsday has been predicted for a long time</a:t>
            </a:r>
          </a:p>
          <a:p>
            <a:pPr lvl="2"/>
            <a:r>
              <a:rPr lang="en-US" dirty="0"/>
              <a:t>2017 was one of the predictions. </a:t>
            </a:r>
          </a:p>
          <a:p>
            <a:pPr lvl="1"/>
            <a:r>
              <a:rPr lang="en-US" dirty="0"/>
              <a:t>Most realistic: Hits in 2020, but start seeing real affects around 2022-2023</a:t>
            </a:r>
          </a:p>
          <a:p>
            <a:pPr lvl="2"/>
            <a:r>
              <a:rPr lang="en-US" dirty="0"/>
              <a:t>Based on 4-5nm technology/fabrication limits</a:t>
            </a:r>
          </a:p>
          <a:p>
            <a:pPr lvl="2"/>
            <a:r>
              <a:rPr lang="en-US" dirty="0"/>
              <a:t>Will manufacturers even want to go to this level?</a:t>
            </a:r>
          </a:p>
          <a:p>
            <a:r>
              <a:rPr lang="en-US" dirty="0"/>
              <a:t>How do we know about this?</a:t>
            </a:r>
          </a:p>
          <a:p>
            <a:pPr lvl="1"/>
            <a:r>
              <a:rPr lang="en-US" dirty="0"/>
              <a:t>Workshops like </a:t>
            </a:r>
            <a:r>
              <a:rPr lang="en-US" dirty="0">
                <a:hlinkClick r:id="rId2"/>
              </a:rPr>
              <a:t>https://sites.google.com/view/pmes17/program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DOE Office of Science documents like this </a:t>
            </a:r>
            <a:r>
              <a:rPr lang="en-US" dirty="0">
                <a:hlinkClick r:id="rId3"/>
              </a:rPr>
              <a:t>https://science.energy.gov/~/media/ascr/ascac/pdf/meetings/201612/ASCAC_BMoore_Susut.pdf</a:t>
            </a:r>
            <a:r>
              <a:rPr lang="en-US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ABE7C2-9E34-1F41-BCCD-A5F148E47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3" y="119100"/>
            <a:ext cx="8686800" cy="320908"/>
          </a:xfrm>
        </p:spPr>
        <p:txBody>
          <a:bodyPr/>
          <a:lstStyle/>
          <a:p>
            <a:r>
              <a:rPr lang="en-US" dirty="0"/>
              <a:t>Post-Moore (After Moore’s Law falls apart)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BCD633-BA32-D147-8CF4-E76070852C9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4/20/18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B4E60A-8C0B-7943-9D06-7FE88FDD5D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F6163C-9AE5-0446-B506-8FB3292935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52A299-8BF9-3647-BE34-76AC8780CAD5}"/>
              </a:ext>
            </a:extLst>
          </p:cNvPr>
          <p:cNvSpPr txBox="1"/>
          <p:nvPr/>
        </p:nvSpPr>
        <p:spPr>
          <a:xfrm>
            <a:off x="950687" y="4003083"/>
            <a:ext cx="6798492" cy="738664"/>
          </a:xfrm>
          <a:prstGeom prst="rect">
            <a:avLst/>
          </a:prstGeom>
          <a:noFill/>
          <a:ln>
            <a:solidFill>
              <a:srgbClr val="003087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If you forgot Moore’s Law</a:t>
            </a:r>
            <a:r>
              <a:rPr lang="en-US" sz="1400" dirty="0"/>
              <a:t>: “Moore's law is the observation that the number of transistors in a dense integrated circuit doubles about every two years… Moore's law is an observation and projection of an historical trend and not a physical or natural law.”   - Wikipedia</a:t>
            </a:r>
          </a:p>
        </p:txBody>
      </p:sp>
    </p:spTree>
    <p:extLst>
      <p:ext uri="{BB962C8B-B14F-4D97-AF65-F5344CB8AC3E}">
        <p14:creationId xmlns:p14="http://schemas.microsoft.com/office/powerpoint/2010/main" val="4273483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79AADFB-A86F-D34E-891F-76069714CE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does it mean? (not mutually exclusive categories)</a:t>
            </a:r>
          </a:p>
          <a:p>
            <a:pPr lvl="1"/>
            <a:r>
              <a:rPr lang="en-US" dirty="0"/>
              <a:t>Energy efficient computing</a:t>
            </a:r>
          </a:p>
          <a:p>
            <a:pPr lvl="1"/>
            <a:r>
              <a:rPr lang="en-US" dirty="0"/>
              <a:t>Exotic technology</a:t>
            </a:r>
          </a:p>
          <a:p>
            <a:pPr lvl="1"/>
            <a:r>
              <a:rPr lang="en-US" dirty="0"/>
              <a:t>Extreme heterogeneous computing</a:t>
            </a:r>
          </a:p>
          <a:p>
            <a:pPr lvl="1"/>
            <a:r>
              <a:rPr lang="en-US" dirty="0"/>
              <a:t>Processing in close proximity to peripheral systems</a:t>
            </a:r>
          </a:p>
          <a:p>
            <a:pPr lvl="1"/>
            <a:r>
              <a:rPr lang="en-US" dirty="0"/>
              <a:t>FPGAs everywhere</a:t>
            </a:r>
          </a:p>
          <a:p>
            <a:r>
              <a:rPr lang="en-US" dirty="0"/>
              <a:t>Already see evidence of this depending on definition you like best</a:t>
            </a:r>
          </a:p>
          <a:p>
            <a:r>
              <a:rPr lang="en-US" dirty="0"/>
              <a:t>Well-known contenders in the exotic technology realm</a:t>
            </a:r>
          </a:p>
          <a:p>
            <a:pPr lvl="1"/>
            <a:r>
              <a:rPr lang="en-US" dirty="0"/>
              <a:t>Quantum computers (the latest craze, includes D-Wave)</a:t>
            </a:r>
          </a:p>
          <a:p>
            <a:pPr lvl="1"/>
            <a:r>
              <a:rPr lang="en-US" dirty="0"/>
              <a:t>Neuromorphic Computing (C. Shuman gave a few talks here on the subject)</a:t>
            </a:r>
          </a:p>
          <a:p>
            <a:pPr lvl="1"/>
            <a:r>
              <a:rPr lang="en-US" dirty="0"/>
              <a:t>Micron’s automata processors (Practically dead)</a:t>
            </a:r>
          </a:p>
          <a:p>
            <a:pPr lvl="1"/>
            <a:r>
              <a:rPr lang="en-US" b="1" dirty="0"/>
              <a:t>Shared property: </a:t>
            </a:r>
            <a:r>
              <a:rPr lang="en-US" i="1" dirty="0"/>
              <a:t>Very much unconventional programming here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621FD0F-A3E7-534D-AD9A-CAF9B795E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Post-Moore (2)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7CD63C-4410-5640-818A-46C5052302E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4/20/18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C2D786-A757-6649-A981-AD5E03FE9C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6829E1-38F3-444E-A101-AACEAE30B5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093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3" y="728664"/>
            <a:ext cx="2908404" cy="3794522"/>
          </a:xfrm>
        </p:spPr>
        <p:txBody>
          <a:bodyPr/>
          <a:lstStyle/>
          <a:p>
            <a:r>
              <a:rPr lang="en-US" dirty="0"/>
              <a:t>DOE’s ASCR program looks to be driving a good amount of future technology</a:t>
            </a:r>
          </a:p>
          <a:p>
            <a:r>
              <a:rPr lang="en-US" dirty="0"/>
              <a:t>This recent slide provides a good summary of computing drivers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driving changes in computing architecture?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Chris Green, DAQ R&amp;D Workshop, 2017-10-11, UNM.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48" t="7833" r="8341" b="13438"/>
          <a:stretch/>
        </p:blipFill>
        <p:spPr>
          <a:xfrm>
            <a:off x="3306055" y="601182"/>
            <a:ext cx="5778393" cy="404948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005972" y="4595137"/>
            <a:ext cx="39557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0F6335"/>
                </a:solidFill>
                <a:latin typeface="ArialMT" charset="0"/>
              </a:rPr>
              <a:t>Helland</a:t>
            </a:r>
            <a:r>
              <a:rPr lang="en-US" sz="1600" dirty="0">
                <a:solidFill>
                  <a:srgbClr val="0F6335"/>
                </a:solidFill>
                <a:latin typeface="ArialMT" charset="0"/>
              </a:rPr>
              <a:t> - ASCAC Presentation 9/26/2017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47258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4270" y="345783"/>
            <a:ext cx="5683385" cy="407414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85858"/>
            <a:ext cx="3474270" cy="259852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Post-Moore directions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Chris Green, DAQ R&amp;D Workshop, 2017-10-11, UNM.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745943" y="4345828"/>
            <a:ext cx="31694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1C1C1C"/>
                </a:solidFill>
                <a:latin typeface="Arial" charset="0"/>
              </a:rPr>
              <a:t>Nowell</a:t>
            </a:r>
            <a:r>
              <a:rPr lang="en-US" sz="1600" dirty="0">
                <a:solidFill>
                  <a:srgbClr val="1C1C1C"/>
                </a:solidFill>
                <a:latin typeface="Arial" charset="0"/>
              </a:rPr>
              <a:t> </a:t>
            </a:r>
            <a:r>
              <a:rPr lang="mr-IN" sz="1600" dirty="0">
                <a:solidFill>
                  <a:srgbClr val="1C1C1C"/>
                </a:solidFill>
                <a:latin typeface="Arial" charset="0"/>
              </a:rPr>
              <a:t>–</a:t>
            </a:r>
            <a:r>
              <a:rPr lang="en-US" sz="1600" dirty="0">
                <a:solidFill>
                  <a:srgbClr val="1C1C1C"/>
                </a:solidFill>
                <a:latin typeface="Arial" charset="0"/>
              </a:rPr>
              <a:t> SSDBM, June 29, 2017</a:t>
            </a:r>
            <a:endParaRPr lang="en-US" sz="1600" dirty="0">
              <a:solidFill>
                <a:srgbClr val="1C1C1C"/>
              </a:solidFill>
              <a:effectLst/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27" r="4658"/>
          <a:stretch/>
        </p:blipFill>
        <p:spPr>
          <a:xfrm>
            <a:off x="222250" y="526700"/>
            <a:ext cx="1151955" cy="15421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4205" y="882291"/>
            <a:ext cx="1514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Not that</a:t>
            </a:r>
          </a:p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post-Moore </a:t>
            </a:r>
            <a:r>
              <a:rPr lang="mr-IN" sz="1600" dirty="0">
                <a:solidFill>
                  <a:schemeClr val="accent6">
                    <a:lumMod val="50000"/>
                  </a:schemeClr>
                </a:solidFill>
              </a:rPr>
              <a:t>…</a:t>
            </a: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568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C5365A6-0D3A-F343-8A0A-6966F80A0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– is it really changing?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85033A-0E35-BF4A-8F35-4B99DC9FDD8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4/20/18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D5CCD-4485-3142-BF50-33786FB60C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B9647-356A-8749-9553-CF8A9B18A4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6900A3-8E41-A94A-9EA6-384E6445E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4199" y="509722"/>
            <a:ext cx="5076677" cy="2855631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C0DA14C-CB60-3642-A09A-CB75FB2799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872087"/>
            <a:ext cx="5081047" cy="2858090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4B1F0DF-453E-3C42-B149-50F4288CCD84}"/>
              </a:ext>
            </a:extLst>
          </p:cNvPr>
          <p:cNvSpPr/>
          <p:nvPr/>
        </p:nvSpPr>
        <p:spPr>
          <a:xfrm>
            <a:off x="5081048" y="3188644"/>
            <a:ext cx="352793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B60"/>
                </a:solidFill>
                <a:latin typeface="Tahoma" panose="020B0604030504040204" pitchFamily="34" charset="0"/>
              </a:rPr>
              <a:t>New Devices and Architectures for Energy Efficient Computing </a:t>
            </a:r>
            <a:endParaRPr lang="en-US" dirty="0"/>
          </a:p>
          <a:p>
            <a:r>
              <a:rPr lang="en-US" sz="1600" dirty="0">
                <a:solidFill>
                  <a:srgbClr val="006BC6"/>
                </a:solidFill>
                <a:latin typeface="Tahoma" panose="020B0604030504040204" pitchFamily="34" charset="0"/>
              </a:rPr>
              <a:t>Thomas N. </a:t>
            </a:r>
            <a:r>
              <a:rPr lang="en-US" sz="1600" dirty="0" err="1">
                <a:solidFill>
                  <a:srgbClr val="006BC6"/>
                </a:solidFill>
                <a:latin typeface="Tahoma" panose="020B0604030504040204" pitchFamily="34" charset="0"/>
              </a:rPr>
              <a:t>Theis</a:t>
            </a:r>
            <a:r>
              <a:rPr lang="en-US" sz="1600" dirty="0">
                <a:solidFill>
                  <a:srgbClr val="006BC6"/>
                </a:solidFill>
                <a:latin typeface="Tahoma" panose="020B0604030504040204" pitchFamily="34" charset="0"/>
              </a:rPr>
              <a:t> 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14456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BE6E2B-389E-924C-9FA6-E1039F561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Architectures for the Post-Moore Era</a:t>
            </a:r>
            <a:endParaRPr lang="en-US" dirty="0">
              <a:hlinkClick r:id="rId2"/>
            </a:endParaRPr>
          </a:p>
          <a:p>
            <a:pPr lvl="1"/>
            <a:r>
              <a:rPr lang="en-US" dirty="0">
                <a:hlinkClick r:id="rId2"/>
              </a:rPr>
              <a:t>https://ieeexplore.ieee.org/xpl/tocresult.jsp?isnumber=8013454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Near-memory acceleration</a:t>
            </a:r>
          </a:p>
          <a:p>
            <a:pPr lvl="1"/>
            <a:r>
              <a:rPr lang="en-US" dirty="0"/>
              <a:t>Processing-in-storage (Resistive CAM – Content Addressable Storage)</a:t>
            </a:r>
          </a:p>
          <a:p>
            <a:pPr lvl="1"/>
            <a:r>
              <a:rPr lang="en-US"/>
              <a:t>Intelligent memory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5D8C7E6-73B0-7442-87C7-A025300A4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things to watch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DA1676-7410-FA4C-A120-855464C55F6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4/20/18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D47C2D-A3D3-D842-9C96-D56749C3EE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157A9-B6CF-6F4E-BFCA-04B5F57E0D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372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D5C8F36-4E24-9A45-B953-9967C9C57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3" y="2580394"/>
            <a:ext cx="8672513" cy="1942791"/>
          </a:xfrm>
        </p:spPr>
        <p:txBody>
          <a:bodyPr/>
          <a:lstStyle/>
          <a:p>
            <a:r>
              <a:rPr lang="en-US" dirty="0"/>
              <a:t>Post-Moore: after 2022 and definitely after 2026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4BE0837-6E78-7743-91BE-EC1F83748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R&amp;D Context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C98E91-6DD7-3044-835E-53CFEA84446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4/20/18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F4E1CB-6B70-2845-BD9B-26DE976754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88601-B9D5-5E4E-B943-DCE656558A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694BD05-7371-054E-A9BB-99DA1DC0A673}"/>
              </a:ext>
            </a:extLst>
          </p:cNvPr>
          <p:cNvSpPr/>
          <p:nvPr/>
        </p:nvSpPr>
        <p:spPr>
          <a:xfrm>
            <a:off x="1459157" y="872433"/>
            <a:ext cx="2449286" cy="2719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EDEFCD0-6DA8-6643-9F50-F101D1B20C47}"/>
              </a:ext>
            </a:extLst>
          </p:cNvPr>
          <p:cNvSpPr txBox="1"/>
          <p:nvPr/>
        </p:nvSpPr>
        <p:spPr>
          <a:xfrm>
            <a:off x="1354992" y="614615"/>
            <a:ext cx="873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Now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9E6BED2-B7FE-9143-943D-D53B7B84D22B}"/>
              </a:ext>
            </a:extLst>
          </p:cNvPr>
          <p:cNvSpPr txBox="1"/>
          <p:nvPr/>
        </p:nvSpPr>
        <p:spPr>
          <a:xfrm>
            <a:off x="3347077" y="1056168"/>
            <a:ext cx="1338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2021-2022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9A77615-037D-2244-8742-95D722B7E82A}"/>
              </a:ext>
            </a:extLst>
          </p:cNvPr>
          <p:cNvSpPr txBox="1"/>
          <p:nvPr/>
        </p:nvSpPr>
        <p:spPr>
          <a:xfrm>
            <a:off x="5814800" y="1056168"/>
            <a:ext cx="1236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2025-2026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351002A-C5FE-9D46-826E-EC373F8DD985}"/>
              </a:ext>
            </a:extLst>
          </p:cNvPr>
          <p:cNvSpPr txBox="1"/>
          <p:nvPr/>
        </p:nvSpPr>
        <p:spPr>
          <a:xfrm>
            <a:off x="3818085" y="552050"/>
            <a:ext cx="1997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/>
              <a:t>Exascale</a:t>
            </a:r>
            <a:r>
              <a:rPr lang="en-US" sz="1800" b="1" dirty="0"/>
              <a:t> era begins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6E5D6AE-0FFC-1F4D-8A70-456E7DD447C3}"/>
              </a:ext>
            </a:extLst>
          </p:cNvPr>
          <p:cNvSpPr txBox="1"/>
          <p:nvPr/>
        </p:nvSpPr>
        <p:spPr>
          <a:xfrm>
            <a:off x="6314847" y="552050"/>
            <a:ext cx="2657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HL-LHC / DUNE era begins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71977A0-E9A9-F44D-BA54-81415A126C9A}"/>
              </a:ext>
            </a:extLst>
          </p:cNvPr>
          <p:cNvSpPr txBox="1"/>
          <p:nvPr/>
        </p:nvSpPr>
        <p:spPr>
          <a:xfrm>
            <a:off x="3598437" y="1306363"/>
            <a:ext cx="1605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Goals here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C067854-B7C9-E24E-B9EE-814B8333B868}"/>
              </a:ext>
            </a:extLst>
          </p:cNvPr>
          <p:cNvSpPr txBox="1"/>
          <p:nvPr/>
        </p:nvSpPr>
        <p:spPr>
          <a:xfrm>
            <a:off x="6167560" y="1303470"/>
            <a:ext cx="11600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Vision here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CA8B30F-64BA-3443-9B17-32935F3D7199}"/>
              </a:ext>
            </a:extLst>
          </p:cNvPr>
          <p:cNvCxnSpPr>
            <a:cxnSpLocks/>
          </p:cNvCxnSpPr>
          <p:nvPr/>
        </p:nvCxnSpPr>
        <p:spPr>
          <a:xfrm flipV="1">
            <a:off x="1459158" y="1651925"/>
            <a:ext cx="7584621" cy="2336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A33B3FC8-B5D0-FF45-9FA7-1C4DE10C920C}"/>
              </a:ext>
            </a:extLst>
          </p:cNvPr>
          <p:cNvSpPr txBox="1"/>
          <p:nvPr/>
        </p:nvSpPr>
        <p:spPr>
          <a:xfrm>
            <a:off x="63064" y="1426545"/>
            <a:ext cx="1412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Software R&amp;D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1ABFCB3-D588-FD4C-86CB-1498AA4B23C5}"/>
              </a:ext>
            </a:extLst>
          </p:cNvPr>
          <p:cNvSpPr/>
          <p:nvPr/>
        </p:nvSpPr>
        <p:spPr>
          <a:xfrm>
            <a:off x="3939053" y="872433"/>
            <a:ext cx="2449286" cy="2719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2B01A9D-32B0-A14A-BE5B-BCAEF233E69E}"/>
              </a:ext>
            </a:extLst>
          </p:cNvPr>
          <p:cNvSpPr/>
          <p:nvPr/>
        </p:nvSpPr>
        <p:spPr>
          <a:xfrm>
            <a:off x="6418949" y="872433"/>
            <a:ext cx="2449286" cy="2719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C61AB39-E78C-924F-9A83-BBEA1461BB4D}"/>
              </a:ext>
            </a:extLst>
          </p:cNvPr>
          <p:cNvCxnSpPr>
            <a:cxnSpLocks/>
            <a:stCxn id="25" idx="2"/>
          </p:cNvCxnSpPr>
          <p:nvPr/>
        </p:nvCxnSpPr>
        <p:spPr>
          <a:xfrm>
            <a:off x="1459158" y="1008419"/>
            <a:ext cx="7584621" cy="0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FDCE221E-6FDA-E24C-8AA3-B396EFC1EC3D}"/>
              </a:ext>
            </a:extLst>
          </p:cNvPr>
          <p:cNvSpPr txBox="1"/>
          <p:nvPr/>
        </p:nvSpPr>
        <p:spPr>
          <a:xfrm>
            <a:off x="70186" y="872432"/>
            <a:ext cx="1194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Timeline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AE00CCD-3E78-D446-9697-0D5DE6F405B1}"/>
              </a:ext>
            </a:extLst>
          </p:cNvPr>
          <p:cNvSpPr txBox="1"/>
          <p:nvPr/>
        </p:nvSpPr>
        <p:spPr>
          <a:xfrm>
            <a:off x="1354992" y="1672290"/>
            <a:ext cx="1293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Specific technologies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D3C1395-F093-074A-8727-3A7AB7A88111}"/>
              </a:ext>
            </a:extLst>
          </p:cNvPr>
          <p:cNvSpPr txBox="1"/>
          <p:nvPr/>
        </p:nvSpPr>
        <p:spPr>
          <a:xfrm>
            <a:off x="3152681" y="1672447"/>
            <a:ext cx="1727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Addressing change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E9CE0B7-1DB0-7B44-B3BF-9EDDD4CD82D5}"/>
              </a:ext>
            </a:extLst>
          </p:cNvPr>
          <p:cNvSpPr txBox="1"/>
          <p:nvPr/>
        </p:nvSpPr>
        <p:spPr>
          <a:xfrm>
            <a:off x="6386289" y="1669177"/>
            <a:ext cx="20832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Concepts that survive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70B7680-0788-6343-B298-E54C4040AC8A}"/>
              </a:ext>
            </a:extLst>
          </p:cNvPr>
          <p:cNvSpPr txBox="1"/>
          <p:nvPr/>
        </p:nvSpPr>
        <p:spPr>
          <a:xfrm>
            <a:off x="4439829" y="1889769"/>
            <a:ext cx="1727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Meeting needs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F093501-4524-0541-930D-C39AC4C67607}"/>
              </a:ext>
            </a:extLst>
          </p:cNvPr>
          <p:cNvSpPr txBox="1"/>
          <p:nvPr/>
        </p:nvSpPr>
        <p:spPr>
          <a:xfrm>
            <a:off x="7774678" y="1305163"/>
            <a:ext cx="11600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What now?</a:t>
            </a:r>
          </a:p>
        </p:txBody>
      </p:sp>
    </p:spTree>
    <p:extLst>
      <p:ext uri="{BB962C8B-B14F-4D97-AF65-F5344CB8AC3E}">
        <p14:creationId xmlns:p14="http://schemas.microsoft.com/office/powerpoint/2010/main" val="1664529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0629" y="509722"/>
            <a:ext cx="8898110" cy="3470607"/>
          </a:xfrm>
        </p:spPr>
        <p:txBody>
          <a:bodyPr/>
          <a:lstStyle/>
          <a:p>
            <a:r>
              <a:rPr lang="en-US" sz="1600" dirty="0"/>
              <a:t>Enable HPC facilities to meet the future HEP data analysis demands, allowing  computationally expensive physics studies to be completed on time scales that are not currently feasible.</a:t>
            </a:r>
          </a:p>
          <a:p>
            <a:r>
              <a:rPr lang="en-US" sz="1600" dirty="0"/>
              <a:t>Scientists from HEP and ASCR</a:t>
            </a:r>
          </a:p>
          <a:p>
            <a:pPr lvl="1"/>
            <a:r>
              <a:rPr lang="en-US" sz="1400" dirty="0"/>
              <a:t>LHC and Neutrino Science: Norman Buchanan (CSU, </a:t>
            </a:r>
            <a:r>
              <a:rPr lang="en-US" sz="1400" dirty="0" err="1"/>
              <a:t>NOvA</a:t>
            </a:r>
            <a:r>
              <a:rPr lang="en-US" sz="1400" dirty="0"/>
              <a:t>/DUNE), Paolo </a:t>
            </a:r>
            <a:r>
              <a:rPr lang="en-US" sz="1400" dirty="0" err="1"/>
              <a:t>Calafiura</a:t>
            </a:r>
            <a:r>
              <a:rPr lang="en-US" sz="1400" dirty="0"/>
              <a:t> (LBNL, LHC-ATLAS), Zachary Marshall (LBNL, LHC-ATLAS), Stephen </a:t>
            </a:r>
            <a:r>
              <a:rPr lang="en-US" sz="1400" dirty="0" err="1"/>
              <a:t>Mrenna</a:t>
            </a:r>
            <a:r>
              <a:rPr lang="en-US" sz="1400" dirty="0"/>
              <a:t> (FNAL, LHC-CMS), Andrew Norman (FNAL, </a:t>
            </a:r>
            <a:r>
              <a:rPr lang="en-US" sz="1400" dirty="0" err="1"/>
              <a:t>NOvA</a:t>
            </a:r>
            <a:r>
              <a:rPr lang="en-US" sz="1400" dirty="0"/>
              <a:t>/DUNE), Alex Sousa (UC, </a:t>
            </a:r>
            <a:r>
              <a:rPr lang="en-US" sz="1400" dirty="0" err="1"/>
              <a:t>NOvA</a:t>
            </a:r>
            <a:r>
              <a:rPr lang="en-US" sz="1400" dirty="0"/>
              <a:t>/DUNE)</a:t>
            </a:r>
          </a:p>
          <a:p>
            <a:pPr lvl="1"/>
            <a:r>
              <a:rPr lang="en-US" sz="1400" dirty="0"/>
              <a:t>Optimization: Sven </a:t>
            </a:r>
            <a:r>
              <a:rPr lang="en-US" sz="1400" dirty="0" err="1"/>
              <a:t>Leyffer</a:t>
            </a:r>
            <a:r>
              <a:rPr lang="en-US" sz="1400" dirty="0"/>
              <a:t> (ANL), Juliane Mueller (LBNL)</a:t>
            </a:r>
          </a:p>
          <a:p>
            <a:pPr lvl="1"/>
            <a:r>
              <a:rPr lang="en-US" sz="1400" dirty="0"/>
              <a:t>Storage and Data Modeling: Rob Ross (ANL), Marc Paterno (FNAL), Saba </a:t>
            </a:r>
            <a:r>
              <a:rPr lang="en-US" sz="1400" dirty="0" err="1"/>
              <a:t>Sehrish</a:t>
            </a:r>
            <a:r>
              <a:rPr lang="en-US" sz="1400" dirty="0"/>
              <a:t> (FNAL)</a:t>
            </a:r>
          </a:p>
          <a:p>
            <a:pPr lvl="1"/>
            <a:r>
              <a:rPr lang="en-US" sz="1400" dirty="0"/>
              <a:t>Workflow: Marc Paterno (FNAL), Saba </a:t>
            </a:r>
            <a:r>
              <a:rPr lang="en-US" sz="1400" dirty="0" err="1"/>
              <a:t>Sehrish</a:t>
            </a:r>
            <a:r>
              <a:rPr lang="en-US" sz="1400" dirty="0"/>
              <a:t> (FNAL), Thomas Peterka (ANL)</a:t>
            </a:r>
          </a:p>
          <a:p>
            <a:r>
              <a:rPr lang="en-US" sz="1600" dirty="0"/>
              <a:t>DOE </a:t>
            </a:r>
            <a:r>
              <a:rPr lang="en-US" sz="1600" dirty="0" err="1"/>
              <a:t>SciDAC</a:t>
            </a:r>
            <a:r>
              <a:rPr lang="en-US" sz="1600" dirty="0"/>
              <a:t> program manager support</a:t>
            </a:r>
          </a:p>
          <a:p>
            <a:pPr lvl="1"/>
            <a:r>
              <a:rPr lang="en-US" sz="1400" dirty="0" err="1"/>
              <a:t>Lali</a:t>
            </a:r>
            <a:r>
              <a:rPr lang="en-US" sz="1400" dirty="0"/>
              <a:t> Chatterjee (Computational HEP, Office of High Energy Physics)</a:t>
            </a:r>
          </a:p>
          <a:p>
            <a:pPr lvl="1"/>
            <a:r>
              <a:rPr lang="en-US" sz="1400" dirty="0"/>
              <a:t>Randall </a:t>
            </a:r>
            <a:r>
              <a:rPr lang="en-US" sz="1400" dirty="0" err="1"/>
              <a:t>Laviolette</a:t>
            </a:r>
            <a:r>
              <a:rPr lang="en-US" sz="1400" dirty="0"/>
              <a:t> (</a:t>
            </a:r>
            <a:r>
              <a:rPr lang="en-US" sz="1400" dirty="0" err="1"/>
              <a:t>SciDAC</a:t>
            </a:r>
            <a:r>
              <a:rPr lang="en-US" sz="1400" dirty="0"/>
              <a:t> Application Partnerships, ASCR)</a:t>
            </a:r>
          </a:p>
          <a:p>
            <a:r>
              <a:rPr lang="en-US" sz="1600" dirty="0"/>
              <a:t>Official web site is </a:t>
            </a:r>
            <a:r>
              <a:rPr lang="en-US" sz="1600" dirty="0">
                <a:hlinkClick r:id="rId2"/>
              </a:rPr>
              <a:t>http://computing.fnal.gov/hep-on-hpc/</a:t>
            </a: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SciDAC-4: HEP Data Analytics on HPC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4/20/18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Jim Kowalkowski | SciDAC4 </a:t>
            </a:r>
            <a:r>
              <a:rPr lang="mr-IN"/>
              <a:t>–</a:t>
            </a:r>
            <a:r>
              <a:rPr lang="en-US"/>
              <a:t> HEP Data Analytics on HPC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7" name="Picture Placeholder 16"/>
          <p:cNvPicPr>
            <a:picLocks noChangeAspect="1"/>
          </p:cNvPicPr>
          <p:nvPr/>
        </p:nvPicPr>
        <p:blipFill rotWithShape="1">
          <a:blip r:embed="rId3"/>
          <a:srcRect t="-125322" b="-125322"/>
          <a:stretch/>
        </p:blipFill>
        <p:spPr>
          <a:xfrm>
            <a:off x="466951" y="3802745"/>
            <a:ext cx="1600200" cy="1200150"/>
          </a:xfrm>
          <a:prstGeom prst="rect">
            <a:avLst/>
          </a:prstGeom>
        </p:spPr>
      </p:pic>
      <p:pic>
        <p:nvPicPr>
          <p:cNvPr id="8" name="Picture Placeholder 22"/>
          <p:cNvPicPr>
            <a:picLocks noChangeAspect="1"/>
          </p:cNvPicPr>
          <p:nvPr/>
        </p:nvPicPr>
        <p:blipFill rotWithShape="1">
          <a:blip r:embed="rId4"/>
          <a:srcRect t="-16832" b="-16832"/>
          <a:stretch/>
        </p:blipFill>
        <p:spPr>
          <a:xfrm>
            <a:off x="3797979" y="3802745"/>
            <a:ext cx="1600200" cy="1200150"/>
          </a:xfrm>
          <a:prstGeom prst="rect">
            <a:avLst/>
          </a:prstGeom>
        </p:spPr>
      </p:pic>
      <p:pic>
        <p:nvPicPr>
          <p:cNvPr id="9" name="Picture Placeholder 23"/>
          <p:cNvPicPr>
            <a:picLocks noChangeAspect="1"/>
          </p:cNvPicPr>
          <p:nvPr/>
        </p:nvPicPr>
        <p:blipFill rotWithShape="1">
          <a:blip r:embed="rId5"/>
          <a:srcRect t="-51504" b="-51504"/>
          <a:stretch/>
        </p:blipFill>
        <p:spPr>
          <a:xfrm>
            <a:off x="5467336" y="3802745"/>
            <a:ext cx="1600200" cy="1200150"/>
          </a:xfrm>
          <a:prstGeom prst="rect">
            <a:avLst/>
          </a:prstGeom>
        </p:spPr>
      </p:pic>
      <p:pic>
        <p:nvPicPr>
          <p:cNvPr id="10" name="Picture Placeholder 21"/>
          <p:cNvPicPr>
            <a:picLocks noChangeAspect="1"/>
          </p:cNvPicPr>
          <p:nvPr/>
        </p:nvPicPr>
        <p:blipFill rotWithShape="1">
          <a:blip r:embed="rId6"/>
          <a:srcRect t="-82352" b="-82352"/>
          <a:stretch/>
        </p:blipFill>
        <p:spPr>
          <a:xfrm>
            <a:off x="2136307" y="3807304"/>
            <a:ext cx="1600200" cy="1200150"/>
          </a:xfrm>
          <a:prstGeom prst="rect">
            <a:avLst/>
          </a:prstGeom>
        </p:spPr>
      </p:pic>
      <p:pic>
        <p:nvPicPr>
          <p:cNvPr id="11" name="Picture Placeholder 24"/>
          <p:cNvPicPr>
            <a:picLocks noChangeAspect="1"/>
          </p:cNvPicPr>
          <p:nvPr/>
        </p:nvPicPr>
        <p:blipFill rotWithShape="1">
          <a:blip r:embed="rId7"/>
          <a:srcRect t="-118748" b="-118748"/>
          <a:stretch/>
        </p:blipFill>
        <p:spPr>
          <a:xfrm>
            <a:off x="7135410" y="3802745"/>
            <a:ext cx="1600200" cy="12001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65148" y="3563654"/>
            <a:ext cx="2150252" cy="36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626020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0CAA1720-5F00-BD41-8686-C04EE2A708D2}" vid="{76C13557-18ED-1F4C-944F-66B50F9C614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Fermilab_PPT_090915</Template>
  <TotalTime>430</TotalTime>
  <Words>1015</Words>
  <Application>Microsoft Macintosh PowerPoint</Application>
  <PresentationFormat>On-screen Show (16:9)</PresentationFormat>
  <Paragraphs>142</Paragraphs>
  <Slides>12</Slides>
  <Notes>2</Notes>
  <HiddenSlides>4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ＭＳ Ｐゴシック</vt:lpstr>
      <vt:lpstr>Arial</vt:lpstr>
      <vt:lpstr>ArialMT</vt:lpstr>
      <vt:lpstr>Calibri</vt:lpstr>
      <vt:lpstr>Cambria Math</vt:lpstr>
      <vt:lpstr>Geneva</vt:lpstr>
      <vt:lpstr>Helvetica</vt:lpstr>
      <vt:lpstr>Tahoma</vt:lpstr>
      <vt:lpstr>Fermilab_PPT_090915</vt:lpstr>
      <vt:lpstr>PowerPoint Presentation</vt:lpstr>
      <vt:lpstr>Post-Moore (After Moore’s Law falls apart)</vt:lpstr>
      <vt:lpstr>Post-Moore (2)</vt:lpstr>
      <vt:lpstr>What is driving changes in computing architecture?</vt:lpstr>
      <vt:lpstr>Post-Moore directions </vt:lpstr>
      <vt:lpstr>Memory – is it really changing?</vt:lpstr>
      <vt:lpstr>Other things to watch</vt:lpstr>
      <vt:lpstr>Software R&amp;D Context</vt:lpstr>
      <vt:lpstr>SciDAC-4: HEP Data Analytics on HPC </vt:lpstr>
      <vt:lpstr>Neutrino physics</vt:lpstr>
      <vt:lpstr>Generator tuning </vt:lpstr>
      <vt:lpstr>Crude timeline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B Kowalkowski</dc:creator>
  <cp:lastModifiedBy>Microsoft Office User</cp:lastModifiedBy>
  <cp:revision>27</cp:revision>
  <cp:lastPrinted>2014-01-20T19:40:21Z</cp:lastPrinted>
  <dcterms:created xsi:type="dcterms:W3CDTF">2018-04-19T16:40:54Z</dcterms:created>
  <dcterms:modified xsi:type="dcterms:W3CDTF">2018-04-20T18:25:39Z</dcterms:modified>
</cp:coreProperties>
</file>