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1"/>
  </p:sldMasterIdLst>
  <p:notesMasterIdLst>
    <p:notesMasterId r:id="rId5"/>
  </p:notesMasterIdLst>
  <p:handoutMasterIdLst>
    <p:handoutMasterId r:id="rId6"/>
  </p:handoutMasterIdLst>
  <p:sldIdLst>
    <p:sldId id="275" r:id="rId2"/>
    <p:sldId id="295" r:id="rId3"/>
    <p:sldId id="296" r:id="rId4"/>
  </p:sldIdLst>
  <p:sldSz cx="9144000" cy="5143500" type="screen16x9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107">
          <p15:clr>
            <a:srgbClr val="A4A3A4"/>
          </p15:clr>
        </p15:guide>
        <p15:guide id="2" orient="horz" pos="1274">
          <p15:clr>
            <a:srgbClr val="A4A3A4"/>
          </p15:clr>
        </p15:guide>
        <p15:guide id="3" orient="horz" pos="114">
          <p15:clr>
            <a:srgbClr val="A4A3A4"/>
          </p15:clr>
        </p15:guide>
        <p15:guide id="4" orient="horz" pos="2093">
          <p15:clr>
            <a:srgbClr val="A4A3A4"/>
          </p15:clr>
        </p15:guide>
        <p15:guide id="5" orient="horz" pos="453">
          <p15:clr>
            <a:srgbClr val="A4A3A4"/>
          </p15:clr>
        </p15:guide>
        <p15:guide id="6" orient="horz" pos="3001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50504E"/>
    <a:srgbClr val="4E4E4E"/>
    <a:srgbClr val="404040"/>
    <a:srgbClr val="004C97"/>
    <a:srgbClr val="63666A"/>
    <a:srgbClr val="99D6EA"/>
    <a:srgbClr val="505050"/>
    <a:srgbClr val="A7A8AA"/>
    <a:srgbClr val="003087"/>
    <a:srgbClr val="0F2D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837" autoAdjust="0"/>
    <p:restoredTop sz="94630"/>
  </p:normalViewPr>
  <p:slideViewPr>
    <p:cSldViewPr snapToGrid="0" snapToObjects="1" showGuides="1">
      <p:cViewPr varScale="1">
        <p:scale>
          <a:sx n="116" d="100"/>
          <a:sy n="116" d="100"/>
        </p:scale>
        <p:origin x="192" y="304"/>
      </p:cViewPr>
      <p:guideLst>
        <p:guide orient="horz" pos="3107"/>
        <p:guide orient="horz" pos="1274"/>
        <p:guide orient="horz" pos="114"/>
        <p:guide orient="horz" pos="2093"/>
        <p:guide orient="horz" pos="453"/>
        <p:guide orient="horz" pos="3001"/>
        <p:guide pos="5616"/>
        <p:guide pos="136"/>
        <p:guide pos="589"/>
        <p:guide pos="4453"/>
        <p:guide pos="5163"/>
        <p:guide pos="463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6" Type="http://schemas.openxmlformats.org/officeDocument/2006/relationships/handoutMaster" Target="handoutMasters/handoutMaster1.xml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4/20/18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4/20/18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Relationship Id="rId3" Type="http://schemas.openxmlformats.org/officeDocument/2006/relationships/image" Target="../media/image3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24" b="29524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3" y="728664"/>
            <a:ext cx="8672513" cy="3794522"/>
          </a:xfrm>
          <a:prstGeom prst="rect">
            <a:avLst/>
          </a:prstGeom>
        </p:spPr>
        <p:txBody>
          <a:bodyPr lIns="0" tIns="0" rIns="0" bIns="0"/>
          <a:lstStyle>
            <a:lvl1pPr marL="230188" indent="-230188">
              <a:defRPr sz="1800">
                <a:solidFill>
                  <a:srgbClr val="505050"/>
                </a:solidFill>
              </a:defRPr>
            </a:lvl1pPr>
            <a:lvl2pPr marL="512763" indent="-230188">
              <a:defRPr sz="1600">
                <a:solidFill>
                  <a:srgbClr val="505050"/>
                </a:solidFill>
              </a:defRPr>
            </a:lvl2pPr>
            <a:lvl3pPr marL="803275" indent="-230188">
              <a:defRPr sz="1500">
                <a:solidFill>
                  <a:srgbClr val="505050"/>
                </a:solidFill>
              </a:defRPr>
            </a:lvl3pPr>
            <a:lvl4pPr marL="1085850" indent="-228600">
              <a:defRPr sz="1400">
                <a:solidFill>
                  <a:srgbClr val="505050"/>
                </a:solidFill>
              </a:defRPr>
            </a:lvl4pPr>
            <a:lvl5pPr marL="1370013" indent="-230188"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7ADAB69-348E-2C41-AF41-E98D046040A4}" type="datetime1">
              <a:rPr lang="en-US" smtClean="0"/>
              <a:pPr>
                <a:defRPr/>
              </a:pPr>
              <a:t>4/20/18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6211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Presenter | Presentation Title or Meeting Title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728663"/>
            <a:ext cx="4206240" cy="2725341"/>
          </a:xfrm>
          <a:prstGeom prst="rect">
            <a:avLst/>
          </a:prstGeom>
        </p:spPr>
        <p:txBody>
          <a:bodyPr lIns="0" tIns="0" rIns="0" bIns="0"/>
          <a:lstStyle>
            <a:lvl1pPr marL="230188" indent="-230188">
              <a:defRPr sz="1800">
                <a:solidFill>
                  <a:srgbClr val="505050"/>
                </a:solidFill>
              </a:defRPr>
            </a:lvl1pPr>
            <a:lvl2pPr marL="512763" indent="-230188">
              <a:defRPr sz="1600">
                <a:solidFill>
                  <a:srgbClr val="505050"/>
                </a:solidFill>
              </a:defRPr>
            </a:lvl2pPr>
            <a:lvl3pPr marL="803275" indent="-230188">
              <a:defRPr sz="1500">
                <a:solidFill>
                  <a:srgbClr val="505050"/>
                </a:solidFill>
              </a:defRPr>
            </a:lvl3pPr>
            <a:lvl4pPr marL="1085850" indent="-228600">
              <a:defRPr sz="1400">
                <a:solidFill>
                  <a:srgbClr val="505050"/>
                </a:solidFill>
              </a:defRPr>
            </a:lvl4pPr>
            <a:lvl5pPr marL="1370013" indent="-230188"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5" y="728663"/>
            <a:ext cx="4215383" cy="2725341"/>
          </a:xfrm>
          <a:prstGeom prst="rect">
            <a:avLst/>
          </a:prstGeom>
        </p:spPr>
        <p:txBody>
          <a:bodyPr lIns="0" tIns="0" rIns="0" bIns="0"/>
          <a:lstStyle>
            <a:lvl1pPr marL="230188" indent="-230188">
              <a:defRPr sz="1800">
                <a:solidFill>
                  <a:srgbClr val="505050"/>
                </a:solidFill>
              </a:defRPr>
            </a:lvl1pPr>
            <a:lvl2pPr marL="512763" indent="-230188">
              <a:defRPr sz="1600">
                <a:solidFill>
                  <a:srgbClr val="505050"/>
                </a:solidFill>
              </a:defRPr>
            </a:lvl2pPr>
            <a:lvl3pPr marL="806450" indent="-228600">
              <a:defRPr sz="1500">
                <a:solidFill>
                  <a:srgbClr val="505050"/>
                </a:solidFill>
              </a:defRPr>
            </a:lvl3pPr>
            <a:lvl4pPr marL="1087438" indent="-228600">
              <a:defRPr sz="1400">
                <a:solidFill>
                  <a:srgbClr val="505050"/>
                </a:solidFill>
              </a:defRPr>
            </a:lvl4pPr>
            <a:lvl5pPr marL="1370013" indent="-228600"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3573827"/>
            <a:ext cx="4205476" cy="9493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2" y="3573827"/>
            <a:ext cx="4206239" cy="9493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B099EE7B-C01A-E94A-AA76-2F04CF97FC05}" type="datetime1">
              <a:rPr lang="en-US" smtClean="0"/>
              <a:pPr>
                <a:defRPr/>
              </a:pPr>
              <a:t>4/20/18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4878161"/>
            <a:ext cx="626211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Presenter | Presentation Title or Meeting Title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719138"/>
            <a:ext cx="3027894" cy="376700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5" y="719139"/>
            <a:ext cx="5347605" cy="3767006"/>
          </a:xfrm>
          <a:prstGeom prst="rect">
            <a:avLst/>
          </a:prstGeom>
        </p:spPr>
        <p:txBody>
          <a:bodyPr lIns="0" tIns="0" rIns="0" bIns="0"/>
          <a:lstStyle>
            <a:lvl1pPr marL="230188" indent="-230188">
              <a:defRPr sz="1800">
                <a:solidFill>
                  <a:srgbClr val="505050"/>
                </a:solidFill>
              </a:defRPr>
            </a:lvl1pPr>
            <a:lvl2pPr marL="514350" indent="-230188">
              <a:defRPr sz="1600">
                <a:solidFill>
                  <a:srgbClr val="505050"/>
                </a:solidFill>
              </a:defRPr>
            </a:lvl2pPr>
            <a:lvl3pPr marL="806450" indent="-228600">
              <a:defRPr sz="1500">
                <a:solidFill>
                  <a:srgbClr val="505050"/>
                </a:solidFill>
              </a:defRPr>
            </a:lvl3pPr>
            <a:lvl4pPr marL="1087438" indent="-228600">
              <a:defRPr sz="1400">
                <a:solidFill>
                  <a:srgbClr val="505050"/>
                </a:solidFill>
              </a:defRPr>
            </a:lvl4pPr>
            <a:lvl5pPr marL="1370013" indent="-228600"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4878161"/>
            <a:ext cx="675368" cy="180975"/>
          </a:xfrm>
        </p:spPr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09EA2773-F02A-CC43-B1C5-479A1F34EDA7}" type="datetime1">
              <a:rPr lang="en-US" smtClean="0"/>
              <a:pPr>
                <a:defRPr/>
              </a:pPr>
              <a:t>4/20/18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4" y="4878161"/>
            <a:ext cx="6262119" cy="187523"/>
          </a:xfrm>
        </p:spPr>
        <p:txBody>
          <a:bodyPr/>
          <a:lstStyle>
            <a:lvl1pPr>
              <a:defRPr sz="900" dirty="0" smtClean="0"/>
            </a:lvl1pPr>
          </a:lstStyle>
          <a:p>
            <a:pPr>
              <a:defRPr/>
            </a:pPr>
            <a:r>
              <a:rPr lang="en-US"/>
              <a:t>Presenter | Presentation Title or Meeting Title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979A04A2-726F-2143-A443-7788AF27176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190520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728664"/>
            <a:ext cx="8686800" cy="2795038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3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3707254"/>
            <a:ext cx="8686800" cy="81844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8FEA58B7-095F-6844-8E3C-8A1DDD22BF89}" type="datetime1">
              <a:rPr lang="en-US" smtClean="0"/>
              <a:pPr>
                <a:defRPr/>
              </a:pPr>
              <a:t>4/20/18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5195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Presenter | Presentation Title or Meeting Title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4878161"/>
            <a:ext cx="675368" cy="18097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3C7E1B65-1920-CF40-87B8-818D6517E0EA}" type="datetime1">
              <a:rPr lang="en-US" smtClean="0"/>
              <a:pPr>
                <a:defRPr/>
              </a:pPr>
              <a:t>4/20/18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5" y="4878161"/>
            <a:ext cx="6260399" cy="18215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r>
              <a:rPr lang="en-US"/>
              <a:t>Presenter | Presentation Title or Meeting Title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190501"/>
            <a:ext cx="8675688" cy="4352192"/>
          </a:xfrm>
          <a:prstGeom prst="rect">
            <a:avLst/>
          </a:prstGeom>
        </p:spPr>
        <p:txBody>
          <a:bodyPr vert="horz"/>
          <a:lstStyle>
            <a:lvl1pPr marL="230188" indent="-230188"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38FDACF-6E1B-814B-BDB6-B66F2ED862D6}" type="datetime1">
              <a:rPr lang="en-US" smtClean="0"/>
              <a:t>4/20/18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4878161"/>
            <a:ext cx="6272278" cy="182155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Relationship Id="rId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E2EF4938-6162-EE4E-9ED3-73016E21644A}" type="datetime1">
              <a:rPr lang="en-US" smtClean="0"/>
              <a:pPr>
                <a:defRPr/>
              </a:pPr>
              <a:t>4/20/18</a:t>
            </a:fld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5" y="4878161"/>
            <a:ext cx="6260399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Presenter | Presentation Title or Meeting Title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6" y="3358114"/>
            <a:ext cx="1076325" cy="1809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grpSp>
        <p:nvGrpSpPr>
          <p:cNvPr id="25" name="Group 24"/>
          <p:cNvGrpSpPr>
            <a:grpSpLocks noChangeAspect="1"/>
          </p:cNvGrpSpPr>
          <p:nvPr userDrawn="1"/>
        </p:nvGrpSpPr>
        <p:grpSpPr>
          <a:xfrm>
            <a:off x="215900" y="4670857"/>
            <a:ext cx="8699500" cy="202387"/>
            <a:chOff x="600217" y="6229673"/>
            <a:chExt cx="8297721" cy="257386"/>
          </a:xfrm>
        </p:grpSpPr>
        <p:cxnSp>
          <p:nvCxnSpPr>
            <p:cNvPr id="26" name="Straight Connector 25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7" name="Picture 6" descr="FermiLogo_RGB_NALBlue.png"/>
            <p:cNvPicPr>
              <a:picLocks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29673"/>
              <a:ext cx="1044157" cy="2573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04" r:id="rId2"/>
    <p:sldLayoutId id="2147484105" r:id="rId3"/>
    <p:sldLayoutId id="2147484120" r:id="rId4"/>
    <p:sldLayoutId id="2147484103" r:id="rId5"/>
    <p:sldLayoutId id="2147484122" r:id="rId6"/>
    <p:sldLayoutId id="2147484116" r:id="rId7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DevOps: Give developers the tools to manage the lifecycle of their apps without the need to manage infrastructure.</a:t>
            </a:r>
          </a:p>
          <a:p>
            <a:r>
              <a:rPr lang="en-US" dirty="0"/>
              <a:t>Isolate applications in containers.  Provides portability, a level of security, and ease of deployment.  (Introduces different problems to be solved) </a:t>
            </a:r>
          </a:p>
          <a:p>
            <a:r>
              <a:rPr lang="en-US" dirty="0"/>
              <a:t>Use Container Orchestration to manage applications.  Automate deployment, upgrades, upkeep of base containers, etc. Removes hardware to application ties for many applications</a:t>
            </a:r>
          </a:p>
          <a:p>
            <a:r>
              <a:rPr lang="en-US" dirty="0"/>
              <a:t>Services as containers orchestrated to provide scalability, reliability, and stability</a:t>
            </a:r>
          </a:p>
          <a:p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 Lifecycle </a:t>
            </a:r>
            <a:r>
              <a:rPr lang="en-US" dirty="0" smtClean="0"/>
              <a:t>Management (from Tony)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FA96D49F-E75B-CA4C-9755-57CB093C34C1}" type="datetime1">
              <a:rPr lang="en-US" smtClean="0"/>
              <a:t>4/20/18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Presenter | Presentation Title or Meeting Title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46898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would it take to shift the batch processing paradigm?</a:t>
            </a:r>
          </a:p>
          <a:p>
            <a:pPr lvl="1"/>
            <a:r>
              <a:rPr lang="en-US" dirty="0"/>
              <a:t>The big three commercial clouds all support container orchestration APIs</a:t>
            </a:r>
          </a:p>
          <a:p>
            <a:pPr lvl="1"/>
            <a:r>
              <a:rPr lang="en-US" dirty="0"/>
              <a:t>Re-cast jobs as containers</a:t>
            </a:r>
          </a:p>
          <a:p>
            <a:pPr lvl="1"/>
            <a:r>
              <a:rPr lang="en-US" dirty="0"/>
              <a:t>Re-cast workflows as series of containers</a:t>
            </a:r>
          </a:p>
          <a:p>
            <a:r>
              <a:rPr lang="en-US" dirty="0"/>
              <a:t>Dynamic Services as required</a:t>
            </a:r>
          </a:p>
          <a:p>
            <a:r>
              <a:rPr lang="en-US" dirty="0"/>
              <a:t>Embed triggers into workflows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HEPCloud </a:t>
            </a:r>
            <a:r>
              <a:rPr lang="mr-IN" dirty="0" smtClean="0"/>
              <a:t>–</a:t>
            </a:r>
            <a:r>
              <a:rPr lang="en-US" dirty="0" smtClean="0"/>
              <a:t> Ideas (from Tony)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FA96D49F-E75B-CA4C-9755-57CB093C34C1}" type="datetime1">
              <a:rPr lang="en-US" smtClean="0"/>
              <a:t>4/20/18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Presenter | Presentation Title or Meeting Title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46714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Distributed computing is ”easy”</a:t>
            </a:r>
          </a:p>
          <a:p>
            <a:pPr lvl="1"/>
            <a:r>
              <a:rPr lang="en-US" sz="2000" dirty="0" smtClean="0"/>
              <a:t>Over a decade of progress in distributed computing</a:t>
            </a:r>
          </a:p>
          <a:p>
            <a:pPr lvl="1"/>
            <a:r>
              <a:rPr lang="en-US" sz="2000" dirty="0" smtClean="0"/>
              <a:t>Next 10 years: commercial clouds, heterogeneous architectures, containers</a:t>
            </a:r>
          </a:p>
          <a:p>
            <a:r>
              <a:rPr lang="en-US" sz="2400" dirty="0" smtClean="0"/>
              <a:t>Distributed storage is not</a:t>
            </a:r>
          </a:p>
          <a:p>
            <a:pPr lvl="1"/>
            <a:r>
              <a:rPr lang="en-US" sz="2200" dirty="0" smtClean="0"/>
              <a:t>Data in all scientific fields growing rapidly</a:t>
            </a:r>
          </a:p>
          <a:p>
            <a:pPr lvl="1"/>
            <a:r>
              <a:rPr lang="en-US" sz="2200" dirty="0" smtClean="0"/>
              <a:t>Data lakes? Smart networks?</a:t>
            </a:r>
          </a:p>
          <a:p>
            <a:r>
              <a:rPr lang="en-US" sz="2400" dirty="0" smtClean="0"/>
              <a:t>Industry leading in scale </a:t>
            </a:r>
            <a:r>
              <a:rPr lang="mr-IN" sz="2400" dirty="0" smtClean="0"/>
              <a:t>–</a:t>
            </a:r>
            <a:r>
              <a:rPr lang="en-US" sz="2400" dirty="0" smtClean="0"/>
              <a:t> but will this level </a:t>
            </a:r>
            <a:r>
              <a:rPr lang="en-US" sz="2400" smtClean="0"/>
              <a:t>off by 2026?</a:t>
            </a:r>
            <a:endParaRPr lang="en-US" sz="2400" dirty="0" smtClean="0"/>
          </a:p>
          <a:p>
            <a:pPr lvl="1"/>
            <a:endParaRPr lang="en-US" sz="2200" dirty="0" smtClean="0"/>
          </a:p>
          <a:p>
            <a:pPr lvl="1"/>
            <a:endParaRPr lang="en-US" sz="2200" dirty="0" smtClean="0"/>
          </a:p>
          <a:p>
            <a:pPr lvl="1"/>
            <a:endParaRPr lang="en-US" sz="2200" dirty="0" smtClean="0"/>
          </a:p>
          <a:p>
            <a:pPr lvl="1"/>
            <a:endParaRPr lang="en-US" sz="2000" dirty="0" smtClean="0"/>
          </a:p>
          <a:p>
            <a:pPr lvl="1"/>
            <a:endParaRPr lang="en-US" sz="20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Computing through 2026 (BH)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57ADAB69-348E-2C41-AF41-E98D046040A4}" type="datetime1">
              <a:rPr lang="en-US" smtClean="0"/>
              <a:pPr>
                <a:defRPr/>
              </a:pPr>
              <a:t>4/20/18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Presenter | Presentation Title or Meeting Title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2669744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_PPT_0909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B030C984-AF35-2D43-BC4D-A75FFC56F81D}" vid="{EB41B1C2-3118-DB43-8588-E4A8D5D983B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Fermilab_PPT_090915</Template>
  <TotalTime>1600</TotalTime>
  <Words>226</Words>
  <Application>Microsoft Macintosh PowerPoint</Application>
  <PresentationFormat>On-screen Show (16:9)</PresentationFormat>
  <Paragraphs>32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Calibri</vt:lpstr>
      <vt:lpstr>Geneva</vt:lpstr>
      <vt:lpstr>Helvetica</vt:lpstr>
      <vt:lpstr>ＭＳ Ｐゴシック</vt:lpstr>
      <vt:lpstr>Arial</vt:lpstr>
      <vt:lpstr>Fermilab_PPT_090915</vt:lpstr>
      <vt:lpstr>Application Lifecycle Management (from Tony)</vt:lpstr>
      <vt:lpstr>HEPCloud – Ideas (from Tony)</vt:lpstr>
      <vt:lpstr>Computing through 2026 (BH)</vt:lpstr>
    </vt:vector>
  </TitlesOfParts>
  <Company/>
  <LinksUpToDate>false</LinksUpToDate>
  <SharedDoc>false</SharedDoc>
  <HyperlinksChanged>false</HyperlinksChanged>
  <AppVersion>15.0030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Anthony R Tiradani</dc:creator>
  <cp:lastModifiedBy>Burt Holzman</cp:lastModifiedBy>
  <cp:revision>8</cp:revision>
  <cp:lastPrinted>2014-01-20T19:40:21Z</cp:lastPrinted>
  <dcterms:created xsi:type="dcterms:W3CDTF">2018-04-18T19:13:54Z</dcterms:created>
  <dcterms:modified xsi:type="dcterms:W3CDTF">2018-04-20T18:10:40Z</dcterms:modified>
</cp:coreProperties>
</file>