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6"/>
  </p:notesMasterIdLst>
  <p:sldIdLst>
    <p:sldId id="256" r:id="rId2"/>
    <p:sldId id="271" r:id="rId3"/>
    <p:sldId id="259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/>
    <p:restoredTop sz="87208"/>
  </p:normalViewPr>
  <p:slideViewPr>
    <p:cSldViewPr snapToGrid="0" snapToObjects="1">
      <p:cViewPr varScale="1">
        <p:scale>
          <a:sx n="113" d="100"/>
          <a:sy n="113" d="100"/>
        </p:scale>
        <p:origin x="584" y="184"/>
      </p:cViewPr>
      <p:guideLst/>
    </p:cSldViewPr>
  </p:slideViewPr>
  <p:notesTextViewPr>
    <p:cViewPr>
      <p:scale>
        <a:sx n="155" d="100"/>
        <a:sy n="1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C5C0A-E9BC-0D4C-9F84-34E179CC3D7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FBE8-E759-C74F-B3B9-3D604FC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Design future interface (v7 version of </a:t>
            </a:r>
            <a:r>
              <a:rPr lang="en-US" dirty="0" err="1"/>
              <a:t>TTree</a:t>
            </a:r>
            <a:r>
              <a:rPr lang="en-US" dirty="0"/>
              <a:t> to further these enhancements and simplify use)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FBE8-E759-C74F-B3B9-3D604FCCB7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5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2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03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1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82498"/>
            <a:ext cx="10515600" cy="58944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15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43" y="804519"/>
            <a:ext cx="11437556" cy="581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43" y="1674796"/>
            <a:ext cx="11437556" cy="4379494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142" y="232118"/>
            <a:ext cx="811019" cy="503578"/>
          </a:xfrm>
        </p:spPr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142" y="1386038"/>
            <a:ext cx="1143755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55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79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69" y="804890"/>
            <a:ext cx="11559508" cy="5907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70" y="1684422"/>
            <a:ext cx="5697414" cy="37750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0792" y="1712548"/>
            <a:ext cx="5533785" cy="376730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5069" y="227969"/>
            <a:ext cx="811019" cy="503578"/>
          </a:xfrm>
        </p:spPr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 flipV="1">
            <a:off x="395069" y="1374218"/>
            <a:ext cx="11559508" cy="17106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26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41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91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4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95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8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358C-115E-944C-BD6C-E791F244CA27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BAC0BCC-A366-7E40-B9FF-CB4D5E2EB46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2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ROOT I/O Long Range 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Ph. Canal</a:t>
            </a:r>
          </a:p>
        </p:txBody>
      </p:sp>
    </p:spTree>
    <p:extLst>
      <p:ext uri="{BB962C8B-B14F-4D97-AF65-F5344CB8AC3E}">
        <p14:creationId xmlns:p14="http://schemas.microsoft.com/office/powerpoint/2010/main" val="131651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D1E7-7394-1A4F-8E0C-94FC2FE0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78CC5-D9C9-5849-B942-A81B3AD7D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Tweaks to compression algorithm choice (LZ4, studying </a:t>
            </a:r>
            <a:r>
              <a:rPr lang="en-US" dirty="0" err="1"/>
              <a:t>Zstd</a:t>
            </a:r>
            <a:r>
              <a:rPr lang="en-US" dirty="0"/>
              <a:t>)</a:t>
            </a:r>
          </a:p>
          <a:p>
            <a:r>
              <a:rPr lang="en-US" dirty="0"/>
              <a:t>Increasing C++ standard support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::variant)</a:t>
            </a:r>
          </a:p>
          <a:p>
            <a:r>
              <a:rPr lang="en-US" dirty="0"/>
              <a:t>Increase internal parallelism (unzipping, branch reading)</a:t>
            </a:r>
          </a:p>
          <a:p>
            <a:r>
              <a:rPr lang="en-US" dirty="0"/>
              <a:t>Increase parallelism support (</a:t>
            </a:r>
            <a:r>
              <a:rPr lang="en-US" dirty="0" err="1"/>
              <a:t>RDataFrame</a:t>
            </a:r>
            <a:r>
              <a:rPr lang="en-US" dirty="0"/>
              <a:t>, Merge </a:t>
            </a:r>
            <a:r>
              <a:rPr lang="en-US" dirty="0" err="1"/>
              <a:t>TTrees</a:t>
            </a:r>
            <a:r>
              <a:rPr lang="en-US" dirty="0"/>
              <a:t> produced in parallel)</a:t>
            </a:r>
          </a:p>
          <a:p>
            <a:r>
              <a:rPr lang="en-US" dirty="0"/>
              <a:t>Increase performance (Bulk I/O, internal optimization)</a:t>
            </a:r>
          </a:p>
          <a:p>
            <a:r>
              <a:rPr lang="en-US" dirty="0"/>
              <a:t>Reduce file size (Reduce redundancies, re-use compression dictionaries)</a:t>
            </a:r>
          </a:p>
          <a:p>
            <a:r>
              <a:rPr lang="en-US" dirty="0"/>
              <a:t>Increase inter-operability (</a:t>
            </a:r>
            <a:r>
              <a:rPr lang="en-US" dirty="0" err="1"/>
              <a:t>TTree</a:t>
            </a:r>
            <a:r>
              <a:rPr lang="en-US" dirty="0"/>
              <a:t> to </a:t>
            </a:r>
            <a:r>
              <a:rPr lang="en-US" dirty="0" err="1"/>
              <a:t>NumpyArray</a:t>
            </a:r>
            <a:r>
              <a:rPr lang="en-US" dirty="0"/>
              <a:t>, Alternate source for </a:t>
            </a:r>
            <a:r>
              <a:rPr lang="en-US" dirty="0" err="1"/>
              <a:t>RDataFrame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TTree</a:t>
            </a:r>
            <a:r>
              <a:rPr lang="en-US" dirty="0"/>
              <a:t>/</a:t>
            </a:r>
            <a:r>
              <a:rPr lang="en-US" dirty="0" err="1"/>
              <a:t>TFile</a:t>
            </a:r>
            <a:r>
              <a:rPr lang="en-US" dirty="0"/>
              <a:t> for v7: initial prototypes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is it needed: </a:t>
            </a:r>
          </a:p>
          <a:p>
            <a:pPr lvl="1"/>
            <a:r>
              <a:rPr lang="en-US" dirty="0"/>
              <a:t>provide a thread-safe I/O</a:t>
            </a:r>
          </a:p>
          <a:p>
            <a:pPr lvl="1"/>
            <a:r>
              <a:rPr lang="en-US" dirty="0"/>
              <a:t>offer modern C++ iterator/cursor interfaces to ROOT data sets </a:t>
            </a:r>
          </a:p>
          <a:p>
            <a:pPr lvl="1"/>
            <a:r>
              <a:rPr lang="en-US" dirty="0"/>
              <a:t>offer a well-defined bulk I/O interface</a:t>
            </a:r>
          </a:p>
          <a:p>
            <a:pPr lvl="1"/>
            <a:r>
              <a:rPr lang="en-US" dirty="0"/>
              <a:t>allow for arbitrarily nested split collections</a:t>
            </a:r>
          </a:p>
          <a:p>
            <a:pPr lvl="1"/>
            <a:r>
              <a:rPr lang="en-US" dirty="0"/>
              <a:t>open the door to (more easily) store time series data in ROOT</a:t>
            </a:r>
          </a:p>
          <a:p>
            <a:r>
              <a:rPr lang="en-US" dirty="0"/>
              <a:t>Who can use it:</a:t>
            </a:r>
          </a:p>
          <a:p>
            <a:pPr lvl="1"/>
            <a:r>
              <a:rPr lang="en-US" dirty="0"/>
              <a:t>other ROOT code and ROOT users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8B359-AFA2-4F48-9490-43C77215BE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now: </a:t>
            </a:r>
          </a:p>
          <a:p>
            <a:pPr lvl="1"/>
            <a:r>
              <a:rPr lang="en-US" dirty="0"/>
              <a:t>I/O capabilities and interfaces are the foundation of other tasks, e.g. parallel histogram filling</a:t>
            </a:r>
          </a:p>
          <a:p>
            <a:pPr lvl="1"/>
            <a:r>
              <a:rPr lang="en-US" dirty="0"/>
              <a:t>New column-wise storage formats/libraries are rising (e.g. Parquet, Arrow), ROOT should not fall behind in terms of performance/features. </a:t>
            </a:r>
          </a:p>
        </p:txBody>
      </p:sp>
    </p:spTree>
    <p:extLst>
      <p:ext uri="{BB962C8B-B14F-4D97-AF65-F5344CB8AC3E}">
        <p14:creationId xmlns:p14="http://schemas.microsoft.com/office/powerpoint/2010/main" val="57781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E3693-02F4-BF49-AD48-15EDA509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DOWN THE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CABBE-0753-AF41-8D9D-BE9A24451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Pass-though I/O</a:t>
            </a:r>
          </a:p>
          <a:p>
            <a:pPr lvl="1"/>
            <a:r>
              <a:rPr lang="en-US" dirty="0"/>
              <a:t>Reduce copy to a minimal especially for ‘very high speed device’</a:t>
            </a:r>
          </a:p>
          <a:p>
            <a:pPr lvl="1"/>
            <a:r>
              <a:rPr lang="en-US" dirty="0"/>
              <a:t>Challenges: compression, platform independence, padding and alignment rules</a:t>
            </a:r>
          </a:p>
          <a:p>
            <a:pPr lvl="1"/>
            <a:r>
              <a:rPr lang="en-US" dirty="0"/>
              <a:t>Enables also: faster inter-process communication.</a:t>
            </a:r>
          </a:p>
          <a:p>
            <a:r>
              <a:rPr lang="en-US" dirty="0"/>
              <a:t>Object Stores</a:t>
            </a:r>
          </a:p>
          <a:p>
            <a:pPr lvl="1"/>
            <a:r>
              <a:rPr lang="en-US"/>
              <a:t>Main advantages</a:t>
            </a:r>
            <a:r>
              <a:rPr lang="en-US" dirty="0"/>
              <a:t>: data de-duplication and “cache” sharing (and maybe indexing) </a:t>
            </a:r>
          </a:p>
          <a:p>
            <a:r>
              <a:rPr lang="en-US" dirty="0"/>
              <a:t>Improve efficiency for many-core/many-processor architecture</a:t>
            </a:r>
          </a:p>
          <a:p>
            <a:pPr lvl="1"/>
            <a:r>
              <a:rPr lang="en-US" dirty="0"/>
              <a:t>i.e. when all processes should not (can not) be writing to the (same) disk(s)</a:t>
            </a:r>
          </a:p>
        </p:txBody>
      </p:sp>
    </p:spTree>
    <p:extLst>
      <p:ext uri="{BB962C8B-B14F-4D97-AF65-F5344CB8AC3E}">
        <p14:creationId xmlns:p14="http://schemas.microsoft.com/office/powerpoint/2010/main" val="25196986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{18D51D23-C960-DB49-AC23-E7C719F5FA0D}tf10001119</Template>
  <TotalTime>14818</TotalTime>
  <Words>320</Words>
  <Application>Microsoft Macintosh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Gallery</vt:lpstr>
      <vt:lpstr>ROOT I/O Long Range View</vt:lpstr>
      <vt:lpstr>2018 Priorities</vt:lpstr>
      <vt:lpstr>TTree/TFile for v7: initial prototypes</vt:lpstr>
      <vt:lpstr>FURTHER DOWN THE LINE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I/O POW</dc:title>
  <dc:creator>Philippe Canal</dc:creator>
  <cp:lastModifiedBy>Adam L Lyon</cp:lastModifiedBy>
  <cp:revision>52</cp:revision>
  <dcterms:created xsi:type="dcterms:W3CDTF">2017-11-18T10:17:08Z</dcterms:created>
  <dcterms:modified xsi:type="dcterms:W3CDTF">2018-04-20T03:50:28Z</dcterms:modified>
</cp:coreProperties>
</file>