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8"/>
  </p:notesMasterIdLst>
  <p:handoutMasterIdLst>
    <p:handoutMasterId r:id="rId9"/>
  </p:handoutMasterIdLst>
  <p:sldIdLst>
    <p:sldId id="265" r:id="rId3"/>
    <p:sldId id="275" r:id="rId4"/>
    <p:sldId id="279" r:id="rId5"/>
    <p:sldId id="277" r:id="rId6"/>
    <p:sldId id="280" r:id="rId7"/>
  </p:sldIdLst>
  <p:sldSz cx="9144000" cy="6858000" type="screen4x3"/>
  <p:notesSz cx="7010400" cy="9296400"/>
  <p:defaultTextStyle>
    <a:defPPr>
      <a:defRPr lang="en-US"/>
    </a:defPPr>
    <a:lvl1pPr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404040"/>
    <a:srgbClr val="E9EAF1"/>
    <a:srgbClr val="003087"/>
    <a:srgbClr val="505050"/>
    <a:srgbClr val="004C97"/>
    <a:srgbClr val="63666A"/>
    <a:srgbClr val="A7A8AA"/>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736" autoAdjust="0"/>
    <p:restoredTop sz="94660"/>
  </p:normalViewPr>
  <p:slideViewPr>
    <p:cSldViewPr snapToGrid="0" snapToObjects="1">
      <p:cViewPr>
        <p:scale>
          <a:sx n="100" d="100"/>
          <a:sy n="100" d="100"/>
        </p:scale>
        <p:origin x="-10" y="-245"/>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Helvetica" pitchFamily="124" charset="0"/>
              </a:defRPr>
            </a:lvl1pPr>
          </a:lstStyle>
          <a:p>
            <a:pPr>
              <a:defRPr/>
            </a:pPr>
            <a:fld id="{56E47BA0-0AD3-421F-955E-9ABE16CAB54E}" type="datetimeFigureOut">
              <a:rPr lang="en-US" altLang="en-US"/>
              <a:pPr>
                <a:defRPr/>
              </a:pPr>
              <a:t>4/19/2018</a:t>
            </a:fld>
            <a:endParaRPr lang="en-US"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Helvetica" pitchFamily="124" charset="0"/>
              </a:defRPr>
            </a:lvl1pPr>
          </a:lstStyle>
          <a:p>
            <a:pPr>
              <a:defRPr/>
            </a:pPr>
            <a:fld id="{00481CEC-10F0-4BFB-9E2A-DDF431445A74}" type="slidenum">
              <a:rPr lang="en-US" altLang="en-US"/>
              <a:pPr>
                <a:defRPr/>
              </a:pPr>
              <a:t>‹#›</a:t>
            </a:fld>
            <a:endParaRPr lang="en-US" altLang="en-US"/>
          </a:p>
        </p:txBody>
      </p:sp>
    </p:spTree>
    <p:extLst>
      <p:ext uri="{BB962C8B-B14F-4D97-AF65-F5344CB8AC3E}">
        <p14:creationId xmlns:p14="http://schemas.microsoft.com/office/powerpoint/2010/main" val="10707530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Helvetica" pitchFamily="124" charset="0"/>
              </a:defRPr>
            </a:lvl1pPr>
          </a:lstStyle>
          <a:p>
            <a:pPr>
              <a:defRPr/>
            </a:pPr>
            <a:fld id="{8AF37C3B-BC21-42F3-9B27-D758188CB0F8}" type="datetimeFigureOut">
              <a:rPr lang="en-US" altLang="en-US"/>
              <a:pPr>
                <a:defRPr/>
              </a:pPr>
              <a:t>4/19/2018</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Helvetica" pitchFamily="124" charset="0"/>
              </a:defRPr>
            </a:lvl1pPr>
          </a:lstStyle>
          <a:p>
            <a:pPr>
              <a:defRPr/>
            </a:pPr>
            <a:fld id="{BB6268FF-779F-4B36-B075-E2ADD3640276}" type="slidenum">
              <a:rPr lang="en-US" altLang="en-US"/>
              <a:pPr>
                <a:defRPr/>
              </a:pPr>
              <a:t>‹#›</a:t>
            </a:fld>
            <a:endParaRPr lang="en-US" altLang="en-US"/>
          </a:p>
        </p:txBody>
      </p:sp>
    </p:spTree>
    <p:extLst>
      <p:ext uri="{BB962C8B-B14F-4D97-AF65-F5344CB8AC3E}">
        <p14:creationId xmlns:p14="http://schemas.microsoft.com/office/powerpoint/2010/main" val="28252928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MS PGothic"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Helvetica" panose="020B0604020202020204" pitchFamily="34" charset="0"/>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55650" indent="-290513">
              <a:defRPr sz="2400">
                <a:solidFill>
                  <a:schemeClr val="tx1"/>
                </a:solidFill>
                <a:latin typeface="Calibri" panose="020F0502020204030204" pitchFamily="34" charset="0"/>
                <a:ea typeface="MS PGothic" panose="020B0600070205080204" pitchFamily="34" charset="-128"/>
              </a:defRPr>
            </a:lvl2pPr>
            <a:lvl3pPr marL="1163638" indent="-231775">
              <a:defRPr sz="2400">
                <a:solidFill>
                  <a:schemeClr val="tx1"/>
                </a:solidFill>
                <a:latin typeface="Calibri" panose="020F0502020204030204" pitchFamily="34" charset="0"/>
                <a:ea typeface="MS PGothic" panose="020B0600070205080204" pitchFamily="34" charset="-128"/>
              </a:defRPr>
            </a:lvl3pPr>
            <a:lvl4pPr marL="1630363" indent="-231775">
              <a:defRPr sz="2400">
                <a:solidFill>
                  <a:schemeClr val="tx1"/>
                </a:solidFill>
                <a:latin typeface="Calibri" panose="020F0502020204030204" pitchFamily="34" charset="0"/>
                <a:ea typeface="MS PGothic" panose="020B0600070205080204" pitchFamily="34" charset="-128"/>
              </a:defRPr>
            </a:lvl4pPr>
            <a:lvl5pPr marL="2095500" indent="-231775">
              <a:defRPr sz="2400">
                <a:solidFill>
                  <a:schemeClr val="tx1"/>
                </a:solidFill>
                <a:latin typeface="Calibri" panose="020F0502020204030204" pitchFamily="34" charset="0"/>
                <a:ea typeface="MS PGothic" panose="020B0600070205080204" pitchFamily="34" charset="-128"/>
              </a:defRPr>
            </a:lvl5pPr>
            <a:lvl6pPr marL="25527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099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671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24300" indent="-231775"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13B6AEA4-AE11-4ED9-9B86-C69C88FA63A3}" type="slidenum">
              <a:rPr lang="en-US" altLang="en-US" sz="1200" smtClean="0">
                <a:latin typeface="Helvetica" panose="020B0604020202020204" pitchFamily="34" charset="0"/>
              </a:rPr>
              <a:pPr/>
              <a:t>1</a:t>
            </a:fld>
            <a:endParaRPr lang="en-US" altLang="en-US" sz="1200">
              <a:latin typeface="Helvetica" panose="020B0604020202020204" pitchFamily="34" charset="0"/>
            </a:endParaRPr>
          </a:p>
        </p:txBody>
      </p:sp>
    </p:spTree>
    <p:extLst>
      <p:ext uri="{BB962C8B-B14F-4D97-AF65-F5344CB8AC3E}">
        <p14:creationId xmlns:p14="http://schemas.microsoft.com/office/powerpoint/2010/main" val="793624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34495517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mtClean="0"/>
            </a:lvl1pPr>
          </a:lstStyle>
          <a:p>
            <a:pPr>
              <a:defRPr/>
            </a:pPr>
            <a:r>
              <a:rPr lang="en-US" altLang="en-US" dirty="0"/>
              <a:t>4/20/18</a:t>
            </a:r>
          </a:p>
        </p:txBody>
      </p:sp>
      <p:sp>
        <p:nvSpPr>
          <p:cNvPr id="5" name="Footer Placeholder 4"/>
          <p:cNvSpPr>
            <a:spLocks noGrp="1"/>
          </p:cNvSpPr>
          <p:nvPr>
            <p:ph type="ftr" sz="quarter" idx="11"/>
          </p:nvPr>
        </p:nvSpPr>
        <p:spPr/>
        <p:txBody>
          <a:bodyPr/>
          <a:lstStyle>
            <a:lvl1pPr>
              <a:defRPr sz="900">
                <a:solidFill>
                  <a:srgbClr val="004C97"/>
                </a:solidFill>
              </a:defRPr>
            </a:lvl1pPr>
          </a:lstStyle>
          <a:p>
            <a:pPr>
              <a:defRPr/>
            </a:pPr>
            <a:r>
              <a:rPr lang="en-US" dirty="0"/>
              <a:t>Brian </a:t>
            </a:r>
            <a:r>
              <a:rPr lang="en-US" dirty="0" err="1"/>
              <a:t>Drendel</a:t>
            </a:r>
            <a:r>
              <a:rPr lang="en-US" dirty="0"/>
              <a:t> | Muon Campus Status</a:t>
            </a:r>
            <a:endParaRPr lang="en-US" b="1" dirty="0"/>
          </a:p>
        </p:txBody>
      </p:sp>
      <p:sp>
        <p:nvSpPr>
          <p:cNvPr id="6" name="Slide Number Placeholder 5"/>
          <p:cNvSpPr>
            <a:spLocks noGrp="1"/>
          </p:cNvSpPr>
          <p:nvPr>
            <p:ph type="sldNum" sz="quarter" idx="12"/>
          </p:nvPr>
        </p:nvSpPr>
        <p:spPr/>
        <p:txBody>
          <a:bodyPr/>
          <a:lstStyle>
            <a:lvl1pPr>
              <a:defRPr/>
            </a:lvl1pPr>
          </a:lstStyle>
          <a:p>
            <a:pPr>
              <a:defRPr/>
            </a:pPr>
            <a:fld id="{3AF74FF3-8DB7-4100-87D3-F2EE5BDF41D5}" type="slidenum">
              <a:rPr lang="en-US" altLang="en-US"/>
              <a:pPr>
                <a:defRPr/>
              </a:pPr>
              <a:t>‹#›</a:t>
            </a:fld>
            <a:endParaRPr lang="en-US" altLang="en-US"/>
          </a:p>
        </p:txBody>
      </p:sp>
    </p:spTree>
    <p:extLst>
      <p:ext uri="{BB962C8B-B14F-4D97-AF65-F5344CB8AC3E}">
        <p14:creationId xmlns:p14="http://schemas.microsoft.com/office/powerpoint/2010/main" val="338424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r>
              <a:rPr lang="en-US" altLang="en-US" dirty="0"/>
              <a:t>4/20/18</a:t>
            </a:r>
          </a:p>
        </p:txBody>
      </p:sp>
      <p:sp>
        <p:nvSpPr>
          <p:cNvPr id="8" name="Footer Placeholder 4"/>
          <p:cNvSpPr>
            <a:spLocks noGrp="1"/>
          </p:cNvSpPr>
          <p:nvPr>
            <p:ph type="ftr" sz="quarter" idx="20"/>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9" name="Slide Number Placeholder 5"/>
          <p:cNvSpPr>
            <a:spLocks noGrp="1"/>
          </p:cNvSpPr>
          <p:nvPr>
            <p:ph type="sldNum" sz="quarter" idx="21"/>
          </p:nvPr>
        </p:nvSpPr>
        <p:spPr/>
        <p:txBody>
          <a:bodyPr/>
          <a:lstStyle>
            <a:lvl1pPr>
              <a:defRPr/>
            </a:lvl1pPr>
          </a:lstStyle>
          <a:p>
            <a:pPr>
              <a:defRPr/>
            </a:pPr>
            <a:fld id="{0548CD09-BBAB-4164-9DAD-A7C638E2E81A}" type="slidenum">
              <a:rPr lang="en-US" altLang="en-US"/>
              <a:pPr>
                <a:defRPr/>
              </a:pPr>
              <a:t>‹#›</a:t>
            </a:fld>
            <a:endParaRPr lang="en-US" altLang="en-US"/>
          </a:p>
        </p:txBody>
      </p:sp>
    </p:spTree>
    <p:extLst>
      <p:ext uri="{BB962C8B-B14F-4D97-AF65-F5344CB8AC3E}">
        <p14:creationId xmlns:p14="http://schemas.microsoft.com/office/powerpoint/2010/main" val="2828780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r>
              <a:rPr lang="en-US" altLang="en-US" dirty="0"/>
              <a:t>4/20/18</a:t>
            </a:r>
          </a:p>
        </p:txBody>
      </p:sp>
      <p:sp>
        <p:nvSpPr>
          <p:cNvPr id="6" name="Footer Placeholder 4"/>
          <p:cNvSpPr>
            <a:spLocks noGrp="1"/>
          </p:cNvSpPr>
          <p:nvPr>
            <p:ph type="ftr" sz="quarter" idx="17"/>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7" name="Slide Number Placeholder 5"/>
          <p:cNvSpPr>
            <a:spLocks noGrp="1"/>
          </p:cNvSpPr>
          <p:nvPr>
            <p:ph type="sldNum" sz="quarter" idx="18"/>
          </p:nvPr>
        </p:nvSpPr>
        <p:spPr/>
        <p:txBody>
          <a:bodyPr/>
          <a:lstStyle>
            <a:lvl1pPr>
              <a:defRPr/>
            </a:lvl1pPr>
          </a:lstStyle>
          <a:p>
            <a:pPr>
              <a:defRPr/>
            </a:pPr>
            <a:fld id="{BBB66428-9A87-482B-AA1A-0EB7322FE35A}" type="slidenum">
              <a:rPr lang="en-US" altLang="en-US"/>
              <a:pPr>
                <a:defRPr/>
              </a:pPr>
              <a:t>‹#›</a:t>
            </a:fld>
            <a:endParaRPr lang="en-US" altLang="en-US"/>
          </a:p>
        </p:txBody>
      </p:sp>
    </p:spTree>
    <p:extLst>
      <p:ext uri="{BB962C8B-B14F-4D97-AF65-F5344CB8AC3E}">
        <p14:creationId xmlns:p14="http://schemas.microsoft.com/office/powerpoint/2010/main" val="32564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r>
              <a:rPr lang="en-US" altLang="en-US" dirty="0"/>
              <a:t>4/20/18</a:t>
            </a:r>
          </a:p>
        </p:txBody>
      </p:sp>
      <p:sp>
        <p:nvSpPr>
          <p:cNvPr id="6" name="Footer Placeholder 4"/>
          <p:cNvSpPr>
            <a:spLocks noGrp="1"/>
          </p:cNvSpPr>
          <p:nvPr>
            <p:ph type="ftr" sz="quarter" idx="11"/>
          </p:nvPr>
        </p:nvSpPr>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7" name="Slide Number Placeholder 5"/>
          <p:cNvSpPr>
            <a:spLocks noGrp="1"/>
          </p:cNvSpPr>
          <p:nvPr>
            <p:ph type="sldNum" sz="quarter" idx="12"/>
          </p:nvPr>
        </p:nvSpPr>
        <p:spPr/>
        <p:txBody>
          <a:bodyPr/>
          <a:lstStyle>
            <a:lvl1pPr>
              <a:defRPr/>
            </a:lvl1pPr>
          </a:lstStyle>
          <a:p>
            <a:pPr>
              <a:defRPr/>
            </a:pPr>
            <a:fld id="{53A54051-23D7-443D-88FD-82BD49E32C43}" type="slidenum">
              <a:rPr lang="en-US" altLang="en-US"/>
              <a:pPr>
                <a:defRPr/>
              </a:pPr>
              <a:t>‹#›</a:t>
            </a:fld>
            <a:endParaRPr lang="en-US" altLang="en-US"/>
          </a:p>
        </p:txBody>
      </p:sp>
    </p:spTree>
    <p:extLst>
      <p:ext uri="{BB962C8B-B14F-4D97-AF65-F5344CB8AC3E}">
        <p14:creationId xmlns:p14="http://schemas.microsoft.com/office/powerpoint/2010/main" val="80890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ln/>
        </p:spPr>
        <p:txBody>
          <a:bodyPr/>
          <a:lstStyle>
            <a:lvl1pPr>
              <a:defRPr/>
            </a:lvl1pPr>
          </a:lstStyle>
          <a:p>
            <a:pPr>
              <a:defRPr/>
            </a:pPr>
            <a:r>
              <a:rPr lang="en-US" altLang="en-US" dirty="0"/>
              <a:t>4/20/18</a:t>
            </a:r>
          </a:p>
        </p:txBody>
      </p:sp>
      <p:sp>
        <p:nvSpPr>
          <p:cNvPr id="4" name="Footer Placeholder 4"/>
          <p:cNvSpPr>
            <a:spLocks noGrp="1"/>
          </p:cNvSpPr>
          <p:nvPr>
            <p:ph type="ftr" sz="quarter" idx="15"/>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5" name="Slide Number Placeholder 5"/>
          <p:cNvSpPr>
            <a:spLocks noGrp="1"/>
          </p:cNvSpPr>
          <p:nvPr>
            <p:ph type="sldNum" sz="quarter" idx="16"/>
          </p:nvPr>
        </p:nvSpPr>
        <p:spPr>
          <a:ln/>
        </p:spPr>
        <p:txBody>
          <a:bodyPr/>
          <a:lstStyle>
            <a:lvl1pPr>
              <a:defRPr/>
            </a:lvl1pPr>
          </a:lstStyle>
          <a:p>
            <a:pPr>
              <a:defRPr/>
            </a:pPr>
            <a:fld id="{43C78E6C-9F15-49E5-849D-03416D9FD0C8}" type="slidenum">
              <a:rPr lang="en-US" altLang="en-US"/>
              <a:pPr>
                <a:defRPr/>
              </a:pPr>
              <a:t>‹#›</a:t>
            </a:fld>
            <a:endParaRPr lang="en-US" altLang="en-US"/>
          </a:p>
        </p:txBody>
      </p:sp>
    </p:spTree>
    <p:extLst>
      <p:ext uri="{BB962C8B-B14F-4D97-AF65-F5344CB8AC3E}">
        <p14:creationId xmlns:p14="http://schemas.microsoft.com/office/powerpoint/2010/main" val="184727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ln/>
        </p:spPr>
        <p:txBody>
          <a:bodyPr/>
          <a:lstStyle>
            <a:lvl1pPr>
              <a:defRPr/>
            </a:lvl1pPr>
          </a:lstStyle>
          <a:p>
            <a:pPr>
              <a:defRPr/>
            </a:pPr>
            <a:r>
              <a:rPr lang="en-US" altLang="en-US" dirty="0"/>
              <a:t>4/20/18</a:t>
            </a:r>
          </a:p>
        </p:txBody>
      </p:sp>
      <p:sp>
        <p:nvSpPr>
          <p:cNvPr id="5" name="Footer Placeholder 4"/>
          <p:cNvSpPr>
            <a:spLocks noGrp="1"/>
          </p:cNvSpPr>
          <p:nvPr>
            <p:ph type="ftr" sz="quarter" idx="15"/>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6" name="Slide Number Placeholder 5"/>
          <p:cNvSpPr>
            <a:spLocks noGrp="1"/>
          </p:cNvSpPr>
          <p:nvPr>
            <p:ph type="sldNum" sz="quarter" idx="16"/>
          </p:nvPr>
        </p:nvSpPr>
        <p:spPr>
          <a:ln/>
        </p:spPr>
        <p:txBody>
          <a:bodyPr/>
          <a:lstStyle>
            <a:lvl1pPr>
              <a:defRPr/>
            </a:lvl1pPr>
          </a:lstStyle>
          <a:p>
            <a:pPr>
              <a:defRPr/>
            </a:pPr>
            <a:fld id="{51FCEEA0-0676-4D12-B4C2-CD700AE1CD3A}" type="slidenum">
              <a:rPr lang="en-US" altLang="en-US"/>
              <a:pPr>
                <a:defRPr/>
              </a:pPr>
              <a:t>‹#›</a:t>
            </a:fld>
            <a:endParaRPr lang="en-US" altLang="en-US"/>
          </a:p>
        </p:txBody>
      </p:sp>
    </p:spTree>
    <p:extLst>
      <p:ext uri="{BB962C8B-B14F-4D97-AF65-F5344CB8AC3E}">
        <p14:creationId xmlns:p14="http://schemas.microsoft.com/office/powerpoint/2010/main" val="261104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ln/>
        </p:spPr>
        <p:txBody>
          <a:bodyPr/>
          <a:lstStyle>
            <a:lvl1pPr>
              <a:defRPr/>
            </a:lvl1pPr>
          </a:lstStyle>
          <a:p>
            <a:pPr>
              <a:defRPr/>
            </a:pPr>
            <a:r>
              <a:rPr lang="en-US" altLang="en-US" dirty="0"/>
              <a:t>4/20/18</a:t>
            </a:r>
          </a:p>
        </p:txBody>
      </p:sp>
      <p:sp>
        <p:nvSpPr>
          <p:cNvPr id="5" name="Footer Placeholder 4"/>
          <p:cNvSpPr>
            <a:spLocks noGrp="1"/>
          </p:cNvSpPr>
          <p:nvPr>
            <p:ph type="ftr" sz="quarter" idx="11"/>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8" name="Slide Number Placeholder 5"/>
          <p:cNvSpPr>
            <a:spLocks noGrp="1"/>
          </p:cNvSpPr>
          <p:nvPr>
            <p:ph type="sldNum" sz="quarter" idx="12"/>
          </p:nvPr>
        </p:nvSpPr>
        <p:spPr>
          <a:ln/>
        </p:spPr>
        <p:txBody>
          <a:bodyPr/>
          <a:lstStyle>
            <a:lvl1pPr>
              <a:defRPr/>
            </a:lvl1pPr>
          </a:lstStyle>
          <a:p>
            <a:pPr>
              <a:defRPr/>
            </a:pPr>
            <a:fld id="{711F1BB1-4B90-49AD-A740-CEFD4AF17ECB}" type="slidenum">
              <a:rPr lang="en-US" altLang="en-US"/>
              <a:pPr>
                <a:defRPr/>
              </a:pPr>
              <a:t>‹#›</a:t>
            </a:fld>
            <a:endParaRPr lang="en-US" altLang="en-US"/>
          </a:p>
        </p:txBody>
      </p:sp>
    </p:spTree>
    <p:extLst>
      <p:ext uri="{BB962C8B-B14F-4D97-AF65-F5344CB8AC3E}">
        <p14:creationId xmlns:p14="http://schemas.microsoft.com/office/powerpoint/2010/main" val="376383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ln/>
        </p:spPr>
        <p:txBody>
          <a:bodyPr/>
          <a:lstStyle>
            <a:lvl1pPr>
              <a:defRPr/>
            </a:lvl1pPr>
          </a:lstStyle>
          <a:p>
            <a:pPr>
              <a:defRPr/>
            </a:pPr>
            <a:r>
              <a:rPr lang="en-US" altLang="en-US" dirty="0"/>
              <a:t>4/20/18</a:t>
            </a:r>
          </a:p>
        </p:txBody>
      </p:sp>
      <p:sp>
        <p:nvSpPr>
          <p:cNvPr id="11" name="Footer Placeholder 4"/>
          <p:cNvSpPr>
            <a:spLocks noGrp="1"/>
          </p:cNvSpPr>
          <p:nvPr>
            <p:ph type="ftr" sz="quarter" idx="21"/>
          </p:nvPr>
        </p:nvSpPr>
        <p:spPr>
          <a:ln/>
        </p:spPr>
        <p:txBody>
          <a:bodyPr/>
          <a:lstStyle>
            <a:lvl1pPr>
              <a:defRPr/>
            </a:lvl1pPr>
          </a:lstStyle>
          <a:p>
            <a:pPr>
              <a:defRPr/>
            </a:pPr>
            <a:r>
              <a:rPr lang="en-US" dirty="0"/>
              <a:t>Brian </a:t>
            </a:r>
            <a:r>
              <a:rPr lang="en-US" dirty="0" err="1"/>
              <a:t>Drendel</a:t>
            </a:r>
            <a:r>
              <a:rPr lang="en-US" dirty="0"/>
              <a:t> | Muon Campus Status</a:t>
            </a:r>
            <a:endParaRPr lang="en-US" b="1" dirty="0"/>
          </a:p>
        </p:txBody>
      </p:sp>
      <p:sp>
        <p:nvSpPr>
          <p:cNvPr id="12" name="Slide Number Placeholder 5"/>
          <p:cNvSpPr>
            <a:spLocks noGrp="1"/>
          </p:cNvSpPr>
          <p:nvPr>
            <p:ph type="sldNum" sz="quarter" idx="22"/>
          </p:nvPr>
        </p:nvSpPr>
        <p:spPr>
          <a:ln/>
        </p:spPr>
        <p:txBody>
          <a:bodyPr/>
          <a:lstStyle>
            <a:lvl1pPr>
              <a:defRPr/>
            </a:lvl1pPr>
          </a:lstStyle>
          <a:p>
            <a:pPr>
              <a:defRPr/>
            </a:pPr>
            <a:fld id="{1D5D4941-45B9-4B94-BF3A-1EC49849D310}" type="slidenum">
              <a:rPr lang="en-US" altLang="en-US"/>
              <a:pPr>
                <a:defRPr/>
              </a:pPr>
              <a:t>‹#›</a:t>
            </a:fld>
            <a:endParaRPr lang="en-US" altLang="en-US"/>
          </a:p>
        </p:txBody>
      </p:sp>
    </p:spTree>
    <p:extLst>
      <p:ext uri="{BB962C8B-B14F-4D97-AF65-F5344CB8AC3E}">
        <p14:creationId xmlns:p14="http://schemas.microsoft.com/office/powerpoint/2010/main" val="3289300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eaLnBrk="1" hangingPunct="1">
              <a:defRPr sz="900" smtClean="0">
                <a:solidFill>
                  <a:srgbClr val="004C97"/>
                </a:solidFill>
                <a:latin typeface="Helvetica" pitchFamily="124" charset="0"/>
              </a:defRPr>
            </a:lvl1pPr>
          </a:lstStyle>
          <a:p>
            <a:pPr>
              <a:defRPr/>
            </a:pPr>
            <a:r>
              <a:rPr lang="en-US" altLang="en-US" dirty="0"/>
              <a:t>4/20/18</a:t>
            </a:r>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eaLnBrk="1" hangingPunct="1">
              <a:defRPr sz="900">
                <a:solidFill>
                  <a:srgbClr val="004C97"/>
                </a:solidFill>
                <a:latin typeface="Helvetica"/>
                <a:ea typeface="ＭＳ Ｐゴシック" charset="0"/>
                <a:cs typeface="ＭＳ Ｐゴシック" charset="0"/>
              </a:defRPr>
            </a:lvl1pPr>
          </a:lstStyle>
          <a:p>
            <a:pPr>
              <a:defRPr/>
            </a:pPr>
            <a:r>
              <a:rPr lang="en-US" dirty="0"/>
              <a:t>Brian </a:t>
            </a:r>
            <a:r>
              <a:rPr lang="en-US" dirty="0" err="1"/>
              <a:t>Drendel</a:t>
            </a:r>
            <a:r>
              <a:rPr lang="en-US" dirty="0"/>
              <a:t> | Muon Campus Status</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eaLnBrk="1" hangingPunct="1">
              <a:defRPr sz="900">
                <a:solidFill>
                  <a:srgbClr val="004C97"/>
                </a:solidFill>
                <a:latin typeface="Helvetica" pitchFamily="124" charset="0"/>
              </a:defRPr>
            </a:lvl1pPr>
          </a:lstStyle>
          <a:p>
            <a:pPr>
              <a:defRPr/>
            </a:pPr>
            <a:fld id="{BE2EC517-0E79-4ADC-91D4-D94C9F939DE9}" type="slidenum">
              <a:rPr lang="en-US" altLang="en-US"/>
              <a:pPr>
                <a:defRPr/>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8" r:id="rId1"/>
    <p:sldLayoutId id="2147484109" r:id="rId2"/>
    <p:sldLayoutId id="2147484101" r:id="rId3"/>
    <p:sldLayoutId id="2147484102" r:id="rId4"/>
    <p:sldLayoutId id="2147484103" r:id="rId5"/>
  </p:sldLayoutIdLst>
  <p:hf hdr="0"/>
  <p:txStyles>
    <p:titleStyle>
      <a:lvl1pPr algn="l" defTabSz="457200" rtl="0" eaLnBrk="0" fontAlgn="base" hangingPunct="0">
        <a:spcBef>
          <a:spcPct val="0"/>
        </a:spcBef>
        <a:spcAft>
          <a:spcPct val="0"/>
        </a:spcAft>
        <a:defRPr sz="1700" b="1" kern="1200">
          <a:solidFill>
            <a:srgbClr val="074184"/>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074184"/>
          </a:solidFill>
          <a:latin typeface="Helvetica"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595959"/>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595959"/>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595959"/>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algn="r" defTabSz="914400" eaLnBrk="1" hangingPunct="1">
              <a:defRPr sz="900" smtClean="0">
                <a:solidFill>
                  <a:srgbClr val="004C97"/>
                </a:solidFill>
                <a:latin typeface="Helvetica" pitchFamily="124" charset="0"/>
              </a:defRPr>
            </a:lvl1pPr>
          </a:lstStyle>
          <a:p>
            <a:pPr>
              <a:defRPr/>
            </a:pPr>
            <a:r>
              <a:rPr lang="en-US" altLang="en-US" dirty="0"/>
              <a:t>4/20/18</a:t>
            </a:r>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eaLnBrk="1" hangingPunct="1">
              <a:defRPr sz="900">
                <a:solidFill>
                  <a:srgbClr val="004C97"/>
                </a:solidFill>
                <a:latin typeface="Helvetica" charset="0"/>
                <a:ea typeface="ＭＳ Ｐゴシック" charset="0"/>
                <a:cs typeface="ＭＳ Ｐゴシック" charset="0"/>
              </a:defRPr>
            </a:lvl1pPr>
          </a:lstStyle>
          <a:p>
            <a:pPr>
              <a:defRPr/>
            </a:pPr>
            <a:r>
              <a:rPr lang="en-US" dirty="0"/>
              <a:t>Brian </a:t>
            </a:r>
            <a:r>
              <a:rPr lang="en-US" dirty="0" err="1"/>
              <a:t>Drendel</a:t>
            </a:r>
            <a:r>
              <a:rPr lang="en-US" dirty="0"/>
              <a:t> | Muon Campus Status</a:t>
            </a:r>
            <a:endParaRPr lang="en-US" b="1" dirty="0"/>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0" tIns="0" rIns="0" bIns="0" numCol="1" anchor="t" anchorCtr="0" compatLnSpc="1">
            <a:prstTxWarp prst="textNoShape">
              <a:avLst/>
            </a:prstTxWarp>
          </a:bodyPr>
          <a:lstStyle>
            <a:lvl1pPr defTabSz="914400" eaLnBrk="1" hangingPunct="1">
              <a:defRPr sz="900">
                <a:solidFill>
                  <a:srgbClr val="004C97"/>
                </a:solidFill>
                <a:latin typeface="Helvetica" pitchFamily="124" charset="0"/>
              </a:defRPr>
            </a:lvl1pPr>
          </a:lstStyle>
          <a:p>
            <a:pPr>
              <a:defRPr/>
            </a:pPr>
            <a:fld id="{E8ECF250-2D3B-4E2F-997C-8D255E14B5A0}" type="slidenum">
              <a:rPr lang="en-US" altLang="en-US"/>
              <a:pPr>
                <a:defRPr/>
              </a:pPr>
              <a:t>‹#›</a:t>
            </a:fld>
            <a:endParaRPr lang="en-US" altLang="en-US"/>
          </a:p>
        </p:txBody>
      </p:sp>
      <p:pic>
        <p:nvPicPr>
          <p:cNvPr id="205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MS PGothic" pitchFamily="34" charset="-128"/>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MS PGothic" pitchFamily="34" charset="-128"/>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itchFamily="34"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itchFamily="34"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itchFamily="34"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itchFamily="34"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filesrv01\web\sites\muon.fnal.gov\htdocs\shiftschedule\Studies\Proposed%20momentum%20scraper%20study%20JPM%202018-04-02.tx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a:latin typeface="Helvetica" panose="020B0604020202020204" pitchFamily="34" charset="0"/>
              </a:rPr>
              <a:t>Muon Campus Status</a:t>
            </a:r>
          </a:p>
        </p:txBody>
      </p:sp>
      <p:sp>
        <p:nvSpPr>
          <p:cNvPr id="7171"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rPr>
              <a:t>Brian </a:t>
            </a:r>
            <a:r>
              <a:rPr lang="en-US" altLang="en-US" dirty="0" err="1">
                <a:latin typeface="Helvetica" panose="020B0604020202020204" pitchFamily="34" charset="0"/>
              </a:rPr>
              <a:t>Drendel</a:t>
            </a:r>
            <a:endParaRPr lang="en-US" altLang="en-US" dirty="0">
              <a:latin typeface="Helvetica" panose="020B0604020202020204" pitchFamily="34" charset="0"/>
            </a:endParaRPr>
          </a:p>
          <a:p>
            <a:pPr eaLnBrk="1" hangingPunct="1"/>
            <a:r>
              <a:rPr lang="en-US" altLang="en-US" dirty="0">
                <a:latin typeface="Helvetica" panose="020B0604020202020204" pitchFamily="34" charset="0"/>
              </a:rPr>
              <a:t>Weekly Status</a:t>
            </a:r>
          </a:p>
          <a:p>
            <a:pPr eaLnBrk="1" hangingPunct="1"/>
            <a:r>
              <a:rPr lang="en-US" altLang="en-US" dirty="0">
                <a:latin typeface="Helvetica" panose="020B0604020202020204" pitchFamily="34" charset="0"/>
              </a:rPr>
              <a:t>April 20,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1EACB-6E78-4E54-AB4F-DD9E4C41D639}"/>
              </a:ext>
            </a:extLst>
          </p:cNvPr>
          <p:cNvSpPr>
            <a:spLocks noGrp="1"/>
          </p:cNvSpPr>
          <p:nvPr>
            <p:ph type="title"/>
          </p:nvPr>
        </p:nvSpPr>
        <p:spPr/>
        <p:txBody>
          <a:bodyPr/>
          <a:lstStyle/>
          <a:p>
            <a:r>
              <a:rPr lang="en-US" dirty="0"/>
              <a:t>Beam to g-2 this week</a:t>
            </a:r>
          </a:p>
        </p:txBody>
      </p:sp>
      <p:sp>
        <p:nvSpPr>
          <p:cNvPr id="4" name="Date Placeholder 3">
            <a:extLst>
              <a:ext uri="{FF2B5EF4-FFF2-40B4-BE49-F238E27FC236}">
                <a16:creationId xmlns:a16="http://schemas.microsoft.com/office/drawing/2014/main" id="{FE341BDF-75F3-47AE-AC67-2695F7BA7BBF}"/>
              </a:ext>
            </a:extLst>
          </p:cNvPr>
          <p:cNvSpPr>
            <a:spLocks noGrp="1"/>
          </p:cNvSpPr>
          <p:nvPr>
            <p:ph type="dt" sz="half" idx="10"/>
          </p:nvPr>
        </p:nvSpPr>
        <p:spPr/>
        <p:txBody>
          <a:bodyPr/>
          <a:lstStyle/>
          <a:p>
            <a:pPr>
              <a:defRPr/>
            </a:pPr>
            <a:r>
              <a:rPr lang="en-US" altLang="en-US" dirty="0"/>
              <a:t>4/20/18</a:t>
            </a:r>
          </a:p>
        </p:txBody>
      </p:sp>
      <p:sp>
        <p:nvSpPr>
          <p:cNvPr id="5" name="Footer Placeholder 4">
            <a:extLst>
              <a:ext uri="{FF2B5EF4-FFF2-40B4-BE49-F238E27FC236}">
                <a16:creationId xmlns:a16="http://schemas.microsoft.com/office/drawing/2014/main" id="{F9FE22C6-A334-4D28-8471-7F924E4B05F2}"/>
              </a:ext>
            </a:extLst>
          </p:cNvPr>
          <p:cNvSpPr>
            <a:spLocks noGrp="1"/>
          </p:cNvSpPr>
          <p:nvPr>
            <p:ph type="ftr" sz="quarter" idx="11"/>
          </p:nvPr>
        </p:nvSpPr>
        <p:spPr/>
        <p:txBody>
          <a:bodyPr/>
          <a:lstStyle/>
          <a:p>
            <a:pPr>
              <a:defRPr/>
            </a:pPr>
            <a:r>
              <a:rPr lang="en-US" dirty="0"/>
              <a:t>Brian </a:t>
            </a:r>
            <a:r>
              <a:rPr lang="en-US" dirty="0" err="1"/>
              <a:t>Drendel</a:t>
            </a:r>
            <a:r>
              <a:rPr lang="en-US" dirty="0"/>
              <a:t> | Muon Campus Status</a:t>
            </a:r>
            <a:endParaRPr lang="en-US" b="1" dirty="0"/>
          </a:p>
        </p:txBody>
      </p:sp>
      <p:sp>
        <p:nvSpPr>
          <p:cNvPr id="6" name="Slide Number Placeholder 5">
            <a:extLst>
              <a:ext uri="{FF2B5EF4-FFF2-40B4-BE49-F238E27FC236}">
                <a16:creationId xmlns:a16="http://schemas.microsoft.com/office/drawing/2014/main" id="{850057B1-7A32-40ED-8536-0E89FE81362A}"/>
              </a:ext>
            </a:extLst>
          </p:cNvPr>
          <p:cNvSpPr>
            <a:spLocks noGrp="1"/>
          </p:cNvSpPr>
          <p:nvPr>
            <p:ph type="sldNum" sz="quarter" idx="12"/>
          </p:nvPr>
        </p:nvSpPr>
        <p:spPr/>
        <p:txBody>
          <a:bodyPr/>
          <a:lstStyle/>
          <a:p>
            <a:pPr>
              <a:defRPr/>
            </a:pPr>
            <a:fld id="{3AF74FF3-8DB7-4100-87D3-F2EE5BDF41D5}" type="slidenum">
              <a:rPr lang="en-US" altLang="en-US" smtClean="0"/>
              <a:pPr>
                <a:defRPr/>
              </a:pPr>
              <a:t>2</a:t>
            </a:fld>
            <a:endParaRPr lang="en-US" altLang="en-US"/>
          </a:p>
        </p:txBody>
      </p:sp>
      <p:pic>
        <p:nvPicPr>
          <p:cNvPr id="7" name="Picture 6">
            <a:extLst>
              <a:ext uri="{FF2B5EF4-FFF2-40B4-BE49-F238E27FC236}">
                <a16:creationId xmlns:a16="http://schemas.microsoft.com/office/drawing/2014/main" id="{7E332B07-5A18-42E6-B2FA-740B6521B1E1}"/>
              </a:ext>
            </a:extLst>
          </p:cNvPr>
          <p:cNvPicPr>
            <a:picLocks noChangeAspect="1"/>
          </p:cNvPicPr>
          <p:nvPr/>
        </p:nvPicPr>
        <p:blipFill>
          <a:blip r:embed="rId2"/>
          <a:stretch>
            <a:fillRect/>
          </a:stretch>
        </p:blipFill>
        <p:spPr>
          <a:xfrm>
            <a:off x="0" y="821895"/>
            <a:ext cx="9144000" cy="5214210"/>
          </a:xfrm>
          <a:prstGeom prst="rect">
            <a:avLst/>
          </a:prstGeom>
        </p:spPr>
      </p:pic>
      <p:sp>
        <p:nvSpPr>
          <p:cNvPr id="15" name="TextBox 14">
            <a:extLst>
              <a:ext uri="{FF2B5EF4-FFF2-40B4-BE49-F238E27FC236}">
                <a16:creationId xmlns:a16="http://schemas.microsoft.com/office/drawing/2014/main" id="{1DADF73E-0B71-418A-8BF8-333A9873962E}"/>
              </a:ext>
            </a:extLst>
          </p:cNvPr>
          <p:cNvSpPr txBox="1"/>
          <p:nvPr/>
        </p:nvSpPr>
        <p:spPr>
          <a:xfrm>
            <a:off x="5997109" y="3051881"/>
            <a:ext cx="3058458" cy="2677656"/>
          </a:xfrm>
          <a:prstGeom prst="rect">
            <a:avLst/>
          </a:prstGeom>
          <a:noFill/>
        </p:spPr>
        <p:txBody>
          <a:bodyPr wrap="square" rtlCol="0">
            <a:spAutoFit/>
          </a:bodyPr>
          <a:lstStyle/>
          <a:p>
            <a:pPr>
              <a:buFont typeface="Arial" panose="020B0604020202020204" pitchFamily="34" charset="0"/>
              <a:buChar char="•"/>
            </a:pPr>
            <a:r>
              <a:rPr lang="en-US" sz="1400" dirty="0"/>
              <a:t>Up from 15 o 17 turns to get to design POT.</a:t>
            </a:r>
          </a:p>
          <a:p>
            <a:pPr>
              <a:buFont typeface="Arial" panose="020B0604020202020204" pitchFamily="34" charset="0"/>
              <a:buChar char="•"/>
            </a:pPr>
            <a:r>
              <a:rPr lang="en-US" sz="1400" dirty="0"/>
              <a:t>G-2 kicker, inflector, trim work =&gt; big gains, but lots of quad trips</a:t>
            </a:r>
          </a:p>
          <a:p>
            <a:pPr>
              <a:buFont typeface="Arial" panose="020B0604020202020204" pitchFamily="34" charset="0"/>
              <a:buChar char="•"/>
            </a:pPr>
            <a:r>
              <a:rPr lang="en-US" sz="1400" dirty="0"/>
              <a:t>Accelerator tuned up bunch length and beam to experiment.</a:t>
            </a:r>
          </a:p>
          <a:p>
            <a:pPr>
              <a:buFont typeface="Arial" panose="020B0604020202020204" pitchFamily="34" charset="0"/>
              <a:buChar char="•"/>
            </a:pPr>
            <a:r>
              <a:rPr lang="en-US" sz="1400" dirty="0"/>
              <a:t>A0 compressors offline twice =&gt; g-2 magnet off.</a:t>
            </a:r>
          </a:p>
          <a:p>
            <a:pPr>
              <a:buFont typeface="Arial" panose="020B0604020202020204" pitchFamily="34" charset="0"/>
              <a:buChar char="•"/>
            </a:pPr>
            <a:r>
              <a:rPr lang="en-US" sz="1400" dirty="0"/>
              <a:t>DR momentum collimation studies</a:t>
            </a:r>
          </a:p>
          <a:p>
            <a:pPr>
              <a:buFont typeface="Arial" panose="020B0604020202020204" pitchFamily="34" charset="0"/>
              <a:buChar char="•"/>
            </a:pPr>
            <a:r>
              <a:rPr lang="en-US" sz="1400" dirty="0"/>
              <a:t>D:Q404 SCR circuit fixed</a:t>
            </a:r>
          </a:p>
          <a:p>
            <a:pPr>
              <a:buFont typeface="Arial" panose="020B0604020202020204" pitchFamily="34" charset="0"/>
              <a:buChar char="•"/>
            </a:pPr>
            <a:r>
              <a:rPr lang="en-US" sz="1400" dirty="0"/>
              <a:t>TLM trip during M1 optics work Thursday PM</a:t>
            </a:r>
          </a:p>
        </p:txBody>
      </p:sp>
    </p:spTree>
    <p:extLst>
      <p:ext uri="{BB962C8B-B14F-4D97-AF65-F5344CB8AC3E}">
        <p14:creationId xmlns:p14="http://schemas.microsoft.com/office/powerpoint/2010/main" val="9529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7BA9A-0AAB-4922-8B12-CB6690399E4B}"/>
              </a:ext>
            </a:extLst>
          </p:cNvPr>
          <p:cNvSpPr>
            <a:spLocks noGrp="1"/>
          </p:cNvSpPr>
          <p:nvPr>
            <p:ph type="title"/>
          </p:nvPr>
        </p:nvSpPr>
        <p:spPr/>
        <p:txBody>
          <a:bodyPr/>
          <a:lstStyle/>
          <a:p>
            <a:r>
              <a:rPr lang="en-US" dirty="0"/>
              <a:t>Downtime</a:t>
            </a:r>
          </a:p>
        </p:txBody>
      </p:sp>
      <p:sp>
        <p:nvSpPr>
          <p:cNvPr id="3" name="Content Placeholder 2">
            <a:extLst>
              <a:ext uri="{FF2B5EF4-FFF2-40B4-BE49-F238E27FC236}">
                <a16:creationId xmlns:a16="http://schemas.microsoft.com/office/drawing/2014/main" id="{31133792-DAC2-49D6-B507-EF4E799CED7B}"/>
              </a:ext>
            </a:extLst>
          </p:cNvPr>
          <p:cNvSpPr>
            <a:spLocks noGrp="1"/>
          </p:cNvSpPr>
          <p:nvPr>
            <p:ph idx="1"/>
          </p:nvPr>
        </p:nvSpPr>
        <p:spPr>
          <a:xfrm>
            <a:off x="806450" y="3832773"/>
            <a:ext cx="7870005" cy="1320776"/>
          </a:xfrm>
        </p:spPr>
        <p:txBody>
          <a:bodyPr/>
          <a:lstStyle/>
          <a:p>
            <a:r>
              <a:rPr lang="en-US" sz="1800" dirty="0"/>
              <a:t>A0 compressor trip</a:t>
            </a:r>
          </a:p>
          <a:p>
            <a:r>
              <a:rPr lang="en-US" sz="1800" dirty="0"/>
              <a:t>MI bus ground fault</a:t>
            </a:r>
          </a:p>
          <a:p>
            <a:r>
              <a:rPr lang="en-US" sz="1800" dirty="0"/>
              <a:t>S:HP3DS transient -&gt; A0 compressors trip #2</a:t>
            </a:r>
          </a:p>
          <a:p>
            <a:r>
              <a:rPr lang="en-US" sz="1800" dirty="0"/>
              <a:t>LRF3</a:t>
            </a:r>
          </a:p>
        </p:txBody>
      </p:sp>
      <p:sp>
        <p:nvSpPr>
          <p:cNvPr id="4" name="Date Placeholder 3">
            <a:extLst>
              <a:ext uri="{FF2B5EF4-FFF2-40B4-BE49-F238E27FC236}">
                <a16:creationId xmlns:a16="http://schemas.microsoft.com/office/drawing/2014/main" id="{DDD9BBA3-8037-4115-B0B9-ED07E09DF1A0}"/>
              </a:ext>
            </a:extLst>
          </p:cNvPr>
          <p:cNvSpPr>
            <a:spLocks noGrp="1"/>
          </p:cNvSpPr>
          <p:nvPr>
            <p:ph type="dt" sz="half" idx="10"/>
          </p:nvPr>
        </p:nvSpPr>
        <p:spPr/>
        <p:txBody>
          <a:bodyPr/>
          <a:lstStyle/>
          <a:p>
            <a:pPr>
              <a:defRPr/>
            </a:pPr>
            <a:r>
              <a:rPr lang="en-US" altLang="en-US" dirty="0"/>
              <a:t>4/20/18</a:t>
            </a:r>
          </a:p>
        </p:txBody>
      </p:sp>
      <p:sp>
        <p:nvSpPr>
          <p:cNvPr id="5" name="Footer Placeholder 4">
            <a:extLst>
              <a:ext uri="{FF2B5EF4-FFF2-40B4-BE49-F238E27FC236}">
                <a16:creationId xmlns:a16="http://schemas.microsoft.com/office/drawing/2014/main" id="{5EF2CCEF-ED6C-425D-AF1A-DC33148A5A23}"/>
              </a:ext>
            </a:extLst>
          </p:cNvPr>
          <p:cNvSpPr>
            <a:spLocks noGrp="1"/>
          </p:cNvSpPr>
          <p:nvPr>
            <p:ph type="ftr" sz="quarter" idx="11"/>
          </p:nvPr>
        </p:nvSpPr>
        <p:spPr/>
        <p:txBody>
          <a:bodyPr/>
          <a:lstStyle/>
          <a:p>
            <a:pPr>
              <a:defRPr/>
            </a:pPr>
            <a:r>
              <a:rPr lang="en-US"/>
              <a:t>Brian Drendel | Muon Campus Status</a:t>
            </a:r>
            <a:endParaRPr lang="en-US" b="1" dirty="0"/>
          </a:p>
        </p:txBody>
      </p:sp>
      <p:sp>
        <p:nvSpPr>
          <p:cNvPr id="6" name="Slide Number Placeholder 5">
            <a:extLst>
              <a:ext uri="{FF2B5EF4-FFF2-40B4-BE49-F238E27FC236}">
                <a16:creationId xmlns:a16="http://schemas.microsoft.com/office/drawing/2014/main" id="{CF224C7F-F95B-49DD-B916-48FF62F30735}"/>
              </a:ext>
            </a:extLst>
          </p:cNvPr>
          <p:cNvSpPr>
            <a:spLocks noGrp="1"/>
          </p:cNvSpPr>
          <p:nvPr>
            <p:ph type="sldNum" sz="quarter" idx="12"/>
          </p:nvPr>
        </p:nvSpPr>
        <p:spPr/>
        <p:txBody>
          <a:bodyPr/>
          <a:lstStyle/>
          <a:p>
            <a:pPr>
              <a:defRPr/>
            </a:pPr>
            <a:fld id="{3AF74FF3-8DB7-4100-87D3-F2EE5BDF41D5}" type="slidenum">
              <a:rPr lang="en-US" altLang="en-US" smtClean="0"/>
              <a:pPr>
                <a:defRPr/>
              </a:pPr>
              <a:t>3</a:t>
            </a:fld>
            <a:endParaRPr lang="en-US" altLang="en-US"/>
          </a:p>
        </p:txBody>
      </p:sp>
      <p:pic>
        <p:nvPicPr>
          <p:cNvPr id="7" name="Picture 6">
            <a:extLst>
              <a:ext uri="{FF2B5EF4-FFF2-40B4-BE49-F238E27FC236}">
                <a16:creationId xmlns:a16="http://schemas.microsoft.com/office/drawing/2014/main" id="{338ADF58-6C56-4328-A90B-FA62194E6807}"/>
              </a:ext>
            </a:extLst>
          </p:cNvPr>
          <p:cNvPicPr>
            <a:picLocks noChangeAspect="1"/>
          </p:cNvPicPr>
          <p:nvPr/>
        </p:nvPicPr>
        <p:blipFill>
          <a:blip r:embed="rId2"/>
          <a:stretch>
            <a:fillRect/>
          </a:stretch>
        </p:blipFill>
        <p:spPr>
          <a:xfrm>
            <a:off x="961696" y="1014934"/>
            <a:ext cx="7157545" cy="2421726"/>
          </a:xfrm>
          <a:prstGeom prst="rect">
            <a:avLst/>
          </a:prstGeom>
        </p:spPr>
      </p:pic>
      <p:sp>
        <p:nvSpPr>
          <p:cNvPr id="9" name="Rectangle 8">
            <a:extLst>
              <a:ext uri="{FF2B5EF4-FFF2-40B4-BE49-F238E27FC236}">
                <a16:creationId xmlns:a16="http://schemas.microsoft.com/office/drawing/2014/main" id="{D0E4A056-815C-466F-AC90-50E685D8636F}"/>
              </a:ext>
            </a:extLst>
          </p:cNvPr>
          <p:cNvSpPr/>
          <p:nvPr/>
        </p:nvSpPr>
        <p:spPr>
          <a:xfrm rot="19341778">
            <a:off x="2162916" y="1911643"/>
            <a:ext cx="4470326"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cap="none" spc="0" dirty="0">
                <a:ln/>
                <a:solidFill>
                  <a:schemeClr val="accent4"/>
                </a:solidFill>
                <a:effectLst/>
              </a:rPr>
              <a:t>No Data Found</a:t>
            </a:r>
          </a:p>
        </p:txBody>
      </p:sp>
    </p:spTree>
    <p:extLst>
      <p:ext uri="{BB962C8B-B14F-4D97-AF65-F5344CB8AC3E}">
        <p14:creationId xmlns:p14="http://schemas.microsoft.com/office/powerpoint/2010/main" val="32405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A24E-DCE0-440E-AA7E-CD4033F1D7E6}"/>
              </a:ext>
            </a:extLst>
          </p:cNvPr>
          <p:cNvSpPr>
            <a:spLocks noGrp="1"/>
          </p:cNvSpPr>
          <p:nvPr>
            <p:ph type="title"/>
          </p:nvPr>
        </p:nvSpPr>
        <p:spPr/>
        <p:txBody>
          <a:bodyPr/>
          <a:lstStyle/>
          <a:p>
            <a:r>
              <a:rPr lang="en-US" dirty="0"/>
              <a:t>Work Requests</a:t>
            </a:r>
          </a:p>
        </p:txBody>
      </p:sp>
      <p:sp>
        <p:nvSpPr>
          <p:cNvPr id="4" name="Date Placeholder 3">
            <a:extLst>
              <a:ext uri="{FF2B5EF4-FFF2-40B4-BE49-F238E27FC236}">
                <a16:creationId xmlns:a16="http://schemas.microsoft.com/office/drawing/2014/main" id="{BBFB53AC-2826-4580-88AE-357BCDAF3064}"/>
              </a:ext>
            </a:extLst>
          </p:cNvPr>
          <p:cNvSpPr>
            <a:spLocks noGrp="1"/>
          </p:cNvSpPr>
          <p:nvPr>
            <p:ph type="dt" sz="half" idx="10"/>
          </p:nvPr>
        </p:nvSpPr>
        <p:spPr/>
        <p:txBody>
          <a:bodyPr/>
          <a:lstStyle/>
          <a:p>
            <a:pPr>
              <a:defRPr/>
            </a:pPr>
            <a:r>
              <a:rPr lang="en-US" altLang="en-US" dirty="0"/>
              <a:t>4/20/18</a:t>
            </a:r>
          </a:p>
        </p:txBody>
      </p:sp>
      <p:sp>
        <p:nvSpPr>
          <p:cNvPr id="5" name="Footer Placeholder 4">
            <a:extLst>
              <a:ext uri="{FF2B5EF4-FFF2-40B4-BE49-F238E27FC236}">
                <a16:creationId xmlns:a16="http://schemas.microsoft.com/office/drawing/2014/main" id="{907BF1D6-28AD-4112-91D7-1F37414ED58E}"/>
              </a:ext>
            </a:extLst>
          </p:cNvPr>
          <p:cNvSpPr>
            <a:spLocks noGrp="1"/>
          </p:cNvSpPr>
          <p:nvPr>
            <p:ph type="ftr" sz="quarter" idx="11"/>
          </p:nvPr>
        </p:nvSpPr>
        <p:spPr/>
        <p:txBody>
          <a:bodyPr/>
          <a:lstStyle/>
          <a:p>
            <a:pPr>
              <a:defRPr/>
            </a:pPr>
            <a:r>
              <a:rPr lang="en-US" dirty="0"/>
              <a:t>Brian </a:t>
            </a:r>
            <a:r>
              <a:rPr lang="en-US" dirty="0" err="1"/>
              <a:t>Drendel</a:t>
            </a:r>
            <a:r>
              <a:rPr lang="en-US" dirty="0"/>
              <a:t> | Muon Campus Status</a:t>
            </a:r>
            <a:endParaRPr lang="en-US" b="1" dirty="0"/>
          </a:p>
        </p:txBody>
      </p:sp>
      <p:sp>
        <p:nvSpPr>
          <p:cNvPr id="6" name="Slide Number Placeholder 5">
            <a:extLst>
              <a:ext uri="{FF2B5EF4-FFF2-40B4-BE49-F238E27FC236}">
                <a16:creationId xmlns:a16="http://schemas.microsoft.com/office/drawing/2014/main" id="{737853DA-2A04-4F32-8B5E-58A046507F23}"/>
              </a:ext>
            </a:extLst>
          </p:cNvPr>
          <p:cNvSpPr>
            <a:spLocks noGrp="1"/>
          </p:cNvSpPr>
          <p:nvPr>
            <p:ph type="sldNum" sz="quarter" idx="12"/>
          </p:nvPr>
        </p:nvSpPr>
        <p:spPr/>
        <p:txBody>
          <a:bodyPr/>
          <a:lstStyle/>
          <a:p>
            <a:pPr>
              <a:defRPr/>
            </a:pPr>
            <a:fld id="{3AF74FF3-8DB7-4100-87D3-F2EE5BDF41D5}" type="slidenum">
              <a:rPr lang="en-US" altLang="en-US" smtClean="0"/>
              <a:pPr>
                <a:defRPr/>
              </a:pPr>
              <a:t>4</a:t>
            </a:fld>
            <a:endParaRPr lang="en-US" altLang="en-US"/>
          </a:p>
        </p:txBody>
      </p:sp>
      <p:sp>
        <p:nvSpPr>
          <p:cNvPr id="9" name="Rectangle 3">
            <a:extLst>
              <a:ext uri="{FF2B5EF4-FFF2-40B4-BE49-F238E27FC236}">
                <a16:creationId xmlns:a16="http://schemas.microsoft.com/office/drawing/2014/main" id="{466D2A8F-DE93-423D-9BE4-C287B5B135B4}"/>
              </a:ext>
            </a:extLst>
          </p:cNvPr>
          <p:cNvSpPr>
            <a:spLocks noGrp="1" noChangeArrowheads="1"/>
          </p:cNvSpPr>
          <p:nvPr>
            <p:ph idx="1"/>
          </p:nvPr>
        </p:nvSpPr>
        <p:spPr bwMode="auto">
          <a:xfrm>
            <a:off x="83113" y="1006504"/>
            <a:ext cx="8832287" cy="4388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lvl="1" indent="0">
              <a:buNone/>
            </a:pPr>
            <a:r>
              <a:rPr lang="en-US" b="1" dirty="0"/>
              <a:t>G-2 has a planned magnet off day Wednesday, April 25</a:t>
            </a:r>
            <a:r>
              <a:rPr lang="en-US" b="1" baseline="30000" dirty="0"/>
              <a:t>th</a:t>
            </a:r>
            <a:r>
              <a:rPr lang="en-US" b="1" dirty="0"/>
              <a:t>.</a:t>
            </a:r>
            <a:endParaRPr lang="en-US" dirty="0"/>
          </a:p>
          <a:p>
            <a:pPr lvl="1"/>
            <a:r>
              <a:rPr lang="en-US" dirty="0"/>
              <a:t>We will likely access Delivery Ring driven by D30 vacuum issues.</a:t>
            </a:r>
          </a:p>
          <a:p>
            <a:pPr marL="457200" lvl="1" indent="0">
              <a:buNone/>
            </a:pPr>
            <a:endParaRPr lang="en-US" b="1" dirty="0"/>
          </a:p>
          <a:p>
            <a:pPr lvl="1"/>
            <a:r>
              <a:rPr lang="en-US" b="1" dirty="0"/>
              <a:t>List possible work:</a:t>
            </a:r>
          </a:p>
          <a:p>
            <a:pPr lvl="2"/>
            <a:r>
              <a:rPr lang="en-US" b="1" dirty="0"/>
              <a:t>Chipmunk Swap</a:t>
            </a:r>
            <a:r>
              <a:rPr lang="en-US" dirty="0"/>
              <a:t>: MC1 Hall above quad - needs scissors lift  (White).  </a:t>
            </a:r>
          </a:p>
          <a:p>
            <a:pPr lvl="2"/>
            <a:r>
              <a:rPr lang="en-US" b="1" dirty="0"/>
              <a:t>D30 vacuum</a:t>
            </a:r>
            <a:r>
              <a:rPr lang="en-US" dirty="0"/>
              <a:t> work (</a:t>
            </a:r>
            <a:r>
              <a:rPr lang="en-US" dirty="0" err="1"/>
              <a:t>Vrbos</a:t>
            </a:r>
            <a:r>
              <a:rPr lang="en-US" dirty="0"/>
              <a:t>)</a:t>
            </a:r>
          </a:p>
          <a:p>
            <a:pPr lvl="2"/>
            <a:r>
              <a:rPr lang="en-US" dirty="0"/>
              <a:t>Check </a:t>
            </a:r>
            <a:r>
              <a:rPr lang="en-US" b="1" dirty="0"/>
              <a:t>PWC014</a:t>
            </a:r>
            <a:r>
              <a:rPr lang="en-US" dirty="0"/>
              <a:t> signal connectors - Extraction enclosure (</a:t>
            </a:r>
            <a:r>
              <a:rPr lang="en-US" dirty="0" err="1"/>
              <a:t>Drendel</a:t>
            </a:r>
            <a:r>
              <a:rPr lang="en-US" dirty="0"/>
              <a:t>)</a:t>
            </a:r>
          </a:p>
          <a:p>
            <a:pPr lvl="2"/>
            <a:r>
              <a:rPr lang="en-US" dirty="0"/>
              <a:t>Mid-transport beamline inspection (Muon Dept.) - only if upstream accelerators are down.</a:t>
            </a:r>
          </a:p>
        </p:txBody>
      </p:sp>
    </p:spTree>
    <p:extLst>
      <p:ext uri="{BB962C8B-B14F-4D97-AF65-F5344CB8AC3E}">
        <p14:creationId xmlns:p14="http://schemas.microsoft.com/office/powerpoint/2010/main" val="1025086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9A24E-DCE0-440E-AA7E-CD4033F1D7E6}"/>
              </a:ext>
            </a:extLst>
          </p:cNvPr>
          <p:cNvSpPr>
            <a:spLocks noGrp="1"/>
          </p:cNvSpPr>
          <p:nvPr>
            <p:ph type="title"/>
          </p:nvPr>
        </p:nvSpPr>
        <p:spPr/>
        <p:txBody>
          <a:bodyPr/>
          <a:lstStyle/>
          <a:p>
            <a:r>
              <a:rPr lang="en-US" dirty="0"/>
              <a:t>Upcoming Studies</a:t>
            </a:r>
          </a:p>
        </p:txBody>
      </p:sp>
      <p:sp>
        <p:nvSpPr>
          <p:cNvPr id="4" name="Date Placeholder 3">
            <a:extLst>
              <a:ext uri="{FF2B5EF4-FFF2-40B4-BE49-F238E27FC236}">
                <a16:creationId xmlns:a16="http://schemas.microsoft.com/office/drawing/2014/main" id="{BBFB53AC-2826-4580-88AE-357BCDAF3064}"/>
              </a:ext>
            </a:extLst>
          </p:cNvPr>
          <p:cNvSpPr>
            <a:spLocks noGrp="1"/>
          </p:cNvSpPr>
          <p:nvPr>
            <p:ph type="dt" sz="half" idx="10"/>
          </p:nvPr>
        </p:nvSpPr>
        <p:spPr/>
        <p:txBody>
          <a:bodyPr/>
          <a:lstStyle/>
          <a:p>
            <a:pPr>
              <a:defRPr/>
            </a:pPr>
            <a:r>
              <a:rPr lang="en-US" altLang="en-US" dirty="0"/>
              <a:t>4/20/18</a:t>
            </a:r>
          </a:p>
        </p:txBody>
      </p:sp>
      <p:sp>
        <p:nvSpPr>
          <p:cNvPr id="5" name="Footer Placeholder 4">
            <a:extLst>
              <a:ext uri="{FF2B5EF4-FFF2-40B4-BE49-F238E27FC236}">
                <a16:creationId xmlns:a16="http://schemas.microsoft.com/office/drawing/2014/main" id="{907BF1D6-28AD-4112-91D7-1F37414ED58E}"/>
              </a:ext>
            </a:extLst>
          </p:cNvPr>
          <p:cNvSpPr>
            <a:spLocks noGrp="1"/>
          </p:cNvSpPr>
          <p:nvPr>
            <p:ph type="ftr" sz="quarter" idx="11"/>
          </p:nvPr>
        </p:nvSpPr>
        <p:spPr/>
        <p:txBody>
          <a:bodyPr/>
          <a:lstStyle/>
          <a:p>
            <a:pPr>
              <a:defRPr/>
            </a:pPr>
            <a:r>
              <a:rPr lang="en-US" dirty="0"/>
              <a:t>Brian </a:t>
            </a:r>
            <a:r>
              <a:rPr lang="en-US" dirty="0" err="1"/>
              <a:t>Drendel</a:t>
            </a:r>
            <a:r>
              <a:rPr lang="en-US" dirty="0"/>
              <a:t> | Muon Campus Status</a:t>
            </a:r>
            <a:endParaRPr lang="en-US" b="1" dirty="0"/>
          </a:p>
        </p:txBody>
      </p:sp>
      <p:sp>
        <p:nvSpPr>
          <p:cNvPr id="6" name="Slide Number Placeholder 5">
            <a:extLst>
              <a:ext uri="{FF2B5EF4-FFF2-40B4-BE49-F238E27FC236}">
                <a16:creationId xmlns:a16="http://schemas.microsoft.com/office/drawing/2014/main" id="{737853DA-2A04-4F32-8B5E-58A046507F23}"/>
              </a:ext>
            </a:extLst>
          </p:cNvPr>
          <p:cNvSpPr>
            <a:spLocks noGrp="1"/>
          </p:cNvSpPr>
          <p:nvPr>
            <p:ph type="sldNum" sz="quarter" idx="12"/>
          </p:nvPr>
        </p:nvSpPr>
        <p:spPr/>
        <p:txBody>
          <a:bodyPr/>
          <a:lstStyle/>
          <a:p>
            <a:pPr>
              <a:defRPr/>
            </a:pPr>
            <a:fld id="{3AF74FF3-8DB7-4100-87D3-F2EE5BDF41D5}" type="slidenum">
              <a:rPr lang="en-US" altLang="en-US" smtClean="0"/>
              <a:pPr>
                <a:defRPr/>
              </a:pPr>
              <a:t>5</a:t>
            </a:fld>
            <a:endParaRPr lang="en-US" altLang="en-US"/>
          </a:p>
        </p:txBody>
      </p:sp>
      <p:sp>
        <p:nvSpPr>
          <p:cNvPr id="9" name="Rectangle 3">
            <a:extLst>
              <a:ext uri="{FF2B5EF4-FFF2-40B4-BE49-F238E27FC236}">
                <a16:creationId xmlns:a16="http://schemas.microsoft.com/office/drawing/2014/main" id="{466D2A8F-DE93-423D-9BE4-C287B5B135B4}"/>
              </a:ext>
            </a:extLst>
          </p:cNvPr>
          <p:cNvSpPr>
            <a:spLocks noGrp="1" noChangeArrowheads="1"/>
          </p:cNvSpPr>
          <p:nvPr>
            <p:ph idx="1"/>
          </p:nvPr>
        </p:nvSpPr>
        <p:spPr bwMode="auto">
          <a:xfrm>
            <a:off x="0" y="1115191"/>
            <a:ext cx="8832287"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lvl="1" indent="0" defTabSz="914400">
              <a:spcBef>
                <a:spcPct val="0"/>
              </a:spcBef>
              <a:buFontTx/>
              <a:buChar char="•"/>
            </a:pPr>
            <a:r>
              <a:rPr lang="en-US" altLang="en-US" sz="1400" b="1" dirty="0">
                <a:latin typeface="Calibri" panose="020F0502020204030204" pitchFamily="34" charset="0"/>
              </a:rPr>
              <a:t>Tune-up</a:t>
            </a:r>
            <a:r>
              <a:rPr lang="en-US" altLang="en-US" sz="1600" b="1" dirty="0">
                <a:latin typeface="Calibri" panose="020F0502020204030204" pitchFamily="34" charset="0"/>
              </a:rPr>
              <a:t> </a:t>
            </a:r>
            <a:r>
              <a:rPr lang="en-US" altLang="en-US" sz="1400" dirty="0">
                <a:latin typeface="Calibri" panose="020F0502020204030204" pitchFamily="34" charset="0"/>
              </a:rPr>
              <a:t>(Morgan) – Up to four hours of optimizing beam to the experiment.   This evening.</a:t>
            </a:r>
            <a:endParaRPr kumimoji="0" lang="en-US" altLang="en-US" sz="1600" b="0" i="0" u="none" strike="noStrike" cap="none" normalizeH="0" baseline="0" dirty="0">
              <a:ln>
                <a:noFill/>
              </a:ln>
              <a:solidFill>
                <a:schemeClr val="tx1"/>
              </a:solidFill>
              <a:effectLst/>
              <a:latin typeface="Calibri" panose="020F0502020204030204" pitchFamily="34" charset="0"/>
              <a:hlinkClick r:id="rId2"/>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Ap0 chipmunk measurements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Drendel</a:t>
            </a:r>
            <a:r>
              <a:rPr kumimoji="0" lang="en-US" altLang="en-US" sz="1400" b="0" i="0" u="none" strike="noStrike" cap="none" normalizeH="0" baseline="0" dirty="0">
                <a:ln>
                  <a:noFill/>
                </a:ln>
                <a:solidFill>
                  <a:schemeClr val="tx1"/>
                </a:solidFill>
                <a:effectLst/>
                <a:latin typeface="Calibri" panose="020F0502020204030204" pitchFamily="34" charset="0"/>
              </a:rPr>
              <a:t>):   Transparent to </a:t>
            </a:r>
            <a:r>
              <a:rPr kumimoji="0" lang="en-US" altLang="en-US" sz="1400" b="0" i="0" u="none" strike="noStrike" cap="none" normalizeH="0" baseline="0" dirty="0" err="1">
                <a:ln>
                  <a:noFill/>
                </a:ln>
                <a:solidFill>
                  <a:schemeClr val="tx1"/>
                </a:solidFill>
                <a:effectLst/>
                <a:latin typeface="Calibri" panose="020F0502020204030204" pitchFamily="34" charset="0"/>
              </a:rPr>
              <a:t>operatiosn</a:t>
            </a:r>
            <a:endParaRPr kumimoji="0" lang="en-US" altLang="en-US" sz="1400" b="0" i="0" u="none" strike="noStrike" cap="none" normalizeH="0" baseline="0" dirty="0">
              <a:ln>
                <a:noFill/>
              </a:ln>
              <a:solidFill>
                <a:schemeClr val="tx1"/>
              </a:solidFill>
              <a:effectLst/>
              <a:latin typeface="Calibri" panose="020F0502020204030204" pitchFamily="34" charset="0"/>
            </a:endParaRPr>
          </a:p>
          <a:p>
            <a:pPr marL="857250" lvl="2" indent="0" defTabSz="914400">
              <a:spcBef>
                <a:spcPct val="0"/>
              </a:spcBef>
              <a:buFontTx/>
              <a:buChar char="•"/>
            </a:pPr>
            <a:r>
              <a:rPr kumimoji="0" lang="en-US" altLang="en-US" sz="1200" b="0" i="0" u="none" strike="noStrike" cap="none" normalizeH="0" baseline="0" dirty="0">
                <a:ln>
                  <a:noFill/>
                </a:ln>
                <a:solidFill>
                  <a:schemeClr val="tx1"/>
                </a:solidFill>
                <a:effectLst/>
                <a:latin typeface="Calibri" panose="020F0502020204030204" pitchFamily="34" charset="0"/>
              </a:rPr>
              <a:t>Data is being be collected with a set of temporary chipmunks in various configurations.  At this time, this work is completely transparent to operations.  </a:t>
            </a:r>
            <a:endParaRPr kumimoji="0" lang="en-US" altLang="en-US" sz="12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Delivery Ring Tune Measurement work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Scarpine</a:t>
            </a:r>
            <a:r>
              <a:rPr kumimoji="0" lang="en-US" altLang="en-US" sz="1400" b="0" i="0" u="none" strike="noStrike" cap="none" normalizeH="0" baseline="0" dirty="0">
                <a:ln>
                  <a:noFill/>
                </a:ln>
                <a:solidFill>
                  <a:schemeClr val="tx1"/>
                </a:solidFill>
                <a:effectLst/>
                <a:latin typeface="Calibri" panose="020F0502020204030204" pitchFamily="34" charset="0"/>
              </a:rPr>
              <a:t>).   Requires 8 GeV operations.</a:t>
            </a:r>
            <a:endParaRPr kumimoji="0" lang="en-US" altLang="en-US" sz="14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Calibri" panose="020F0502020204030204" pitchFamily="34" charset="0"/>
              </a:rPr>
              <a:t>Dispersion in RR-Target </a:t>
            </a:r>
            <a:r>
              <a:rPr kumimoji="0" lang="en-US" altLang="en-US" sz="1400" b="0" i="0" u="none" strike="noStrike" cap="none" normalizeH="0" baseline="0" dirty="0">
                <a:ln>
                  <a:noFill/>
                </a:ln>
                <a:solidFill>
                  <a:schemeClr val="tx1"/>
                </a:solidFill>
                <a:effectLst/>
                <a:latin typeface="Calibri" panose="020F0502020204030204" pitchFamily="34" charset="0"/>
              </a:rPr>
              <a:t>(</a:t>
            </a:r>
            <a:r>
              <a:rPr kumimoji="0" lang="en-US" altLang="en-US" sz="1400" b="0" i="0" u="none" strike="noStrike" cap="none" normalizeH="0" baseline="0" dirty="0" err="1">
                <a:ln>
                  <a:noFill/>
                </a:ln>
                <a:solidFill>
                  <a:schemeClr val="tx1"/>
                </a:solidFill>
                <a:effectLst/>
                <a:latin typeface="Calibri" panose="020F0502020204030204" pitchFamily="34" charset="0"/>
              </a:rPr>
              <a:t>Nagaslaev</a:t>
            </a:r>
            <a:r>
              <a:rPr kumimoji="0" lang="en-US" altLang="en-US" sz="1400" b="0" i="0" u="none" strike="noStrike" cap="none" normalizeH="0" baseline="0" dirty="0">
                <a:ln>
                  <a:noFill/>
                </a:ln>
                <a:solidFill>
                  <a:schemeClr val="tx1"/>
                </a:solidFill>
                <a:effectLst/>
                <a:latin typeface="Calibri" panose="020F0502020204030204" pitchFamily="34" charset="0"/>
              </a:rPr>
              <a:t>, Adamson).  Destructive study. </a:t>
            </a:r>
            <a:r>
              <a:rPr lang="en-US" altLang="en-US" sz="1400" dirty="0">
                <a:latin typeface="Calibri" panose="020F0502020204030204" pitchFamily="34" charset="0"/>
              </a:rPr>
              <a:t> 2-4 hours</a:t>
            </a:r>
          </a:p>
          <a:p>
            <a:pPr marL="857250" lvl="2" indent="0" defTabSz="914400">
              <a:spcBef>
                <a:spcPct val="0"/>
              </a:spcBef>
              <a:buFontTx/>
              <a:buChar char="•"/>
            </a:pPr>
            <a:r>
              <a:rPr kumimoji="0" lang="en-US" altLang="en-US" sz="1200" b="0" i="0" u="none" strike="noStrike" cap="none" normalizeH="0" baseline="0" dirty="0">
                <a:ln>
                  <a:noFill/>
                </a:ln>
                <a:solidFill>
                  <a:schemeClr val="tx1"/>
                </a:solidFill>
                <a:effectLst/>
                <a:latin typeface="Calibri" panose="020F0502020204030204" pitchFamily="34" charset="0"/>
              </a:rPr>
              <a:t>Primary 8GeV transport beam line RR-Target. We need to establish a procedure for the dispersion measurement in this line. We will have to do transfers in a slow manner, kind of 20 sec between transfers and run the waterfall display in the RR for each transfer. We will also modify the RF frequency in RR so that the beam will be slightly off momentum. This change doesn't necessarily impact the yield on the target, but may result in increased beam losses, while tuning. This study is opportunistic. Time estimate is 2-4 hours.  Will impact the beam delivery to g-2, so needs to be aligned with their planning.</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94234371"/>
      </p:ext>
    </p:extLst>
  </p:cSld>
  <p:clrMapOvr>
    <a:masterClrMapping/>
  </p:clrMapOvr>
</p:sld>
</file>

<file path=ppt/theme/theme1.xml><?xml version="1.0" encoding="utf-8"?>
<a:theme xmlns:a="http://schemas.openxmlformats.org/drawingml/2006/main" name="FermilabTempate">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FermilabTempate</Template>
  <TotalTime>334060</TotalTime>
  <Words>238</Words>
  <Application>Microsoft Office PowerPoint</Application>
  <PresentationFormat>On-screen Show (4:3)</PresentationFormat>
  <Paragraphs>47</Paragraphs>
  <Slides>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ＭＳ Ｐゴシック</vt:lpstr>
      <vt:lpstr>ＭＳ Ｐゴシック</vt:lpstr>
      <vt:lpstr>Arial</vt:lpstr>
      <vt:lpstr>Calibri</vt:lpstr>
      <vt:lpstr>Helvetica</vt:lpstr>
      <vt:lpstr>FermilabTempate</vt:lpstr>
      <vt:lpstr>Fermilab: Footer Only</vt:lpstr>
      <vt:lpstr>Muon Campus Status</vt:lpstr>
      <vt:lpstr>Beam to g-2 this week</vt:lpstr>
      <vt:lpstr>Downtime</vt:lpstr>
      <vt:lpstr>Work Requests</vt:lpstr>
      <vt:lpstr>Upcoming Studies</vt:lpstr>
    </vt:vector>
  </TitlesOfParts>
  <Company>Fermilab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Delivery Ring AIP Update</dc:title>
  <dc:creator>Gerald E. Annala x3804 06541N</dc:creator>
  <cp:lastModifiedBy>Brian E Drendel</cp:lastModifiedBy>
  <cp:revision>548</cp:revision>
  <cp:lastPrinted>2016-10-17T16:36:40Z</cp:lastPrinted>
  <dcterms:created xsi:type="dcterms:W3CDTF">2014-12-17T13:45:40Z</dcterms:created>
  <dcterms:modified xsi:type="dcterms:W3CDTF">2018-04-20T13:36:23Z</dcterms:modified>
</cp:coreProperties>
</file>