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media1.mov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1pPr>
    <a:lvl2pPr marL="0" marR="0" indent="0" algn="l" defTabSz="457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2pPr>
    <a:lvl3pPr marL="0" marR="0" indent="0" algn="l" defTabSz="457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3pPr>
    <a:lvl4pPr marL="0" marR="0" indent="0" algn="l" defTabSz="457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4pPr>
    <a:lvl5pPr marL="0" marR="0" indent="0" algn="l" defTabSz="457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5pPr>
    <a:lvl6pPr marL="0" marR="0" indent="457200" algn="l" defTabSz="457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6pPr>
    <a:lvl7pPr marL="0" marR="0" indent="914400" algn="l" defTabSz="457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7pPr>
    <a:lvl8pPr marL="0" marR="0" indent="1371600" algn="l" defTabSz="457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8pPr>
    <a:lvl9pPr marL="0" marR="0" indent="1828800" algn="l" defTabSz="457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n" i="on">
        <a:fontRef idx="minor">
          <a:srgbClr val="404040"/>
        </a:fontRef>
        <a:srgbClr val="40404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EEF5"/>
          </a:solidFill>
        </a:fill>
      </a:tcStyle>
    </a:wholeTbl>
    <a:band2H>
      <a:tcTxStyle b="def" i="def"/>
      <a:tcStyle>
        <a:tcBdr/>
        <a:fill>
          <a:solidFill>
            <a:srgbClr val="ECF7FA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381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82D2E6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82D2E6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82D2E6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9" name="Shape 12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457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457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457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457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457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457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457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457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esenter’s Name…"/>
          <p:cNvSpPr txBox="1"/>
          <p:nvPr>
            <p:ph type="body" sz="quarter" idx="13"/>
          </p:nvPr>
        </p:nvSpPr>
        <p:spPr>
          <a:xfrm>
            <a:off x="787399" y="5159375"/>
            <a:ext cx="7518401" cy="1134865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pPr>
            <a:r>
              <a:t>Presenter’s Name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pPr>
            <a:r>
              <a:t>Meeting Title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pPr>
            <a:r>
              <a:t>Day Month Year</a:t>
            </a:r>
          </a:p>
        </p:txBody>
      </p:sp>
      <p:sp>
        <p:nvSpPr>
          <p:cNvPr id="14" name="Presentation Title — one line…"/>
          <p:cNvSpPr txBox="1"/>
          <p:nvPr>
            <p:ph type="body" sz="quarter" idx="14"/>
          </p:nvPr>
        </p:nvSpPr>
        <p:spPr>
          <a:xfrm>
            <a:off x="787399" y="3673475"/>
            <a:ext cx="7543801" cy="1134864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spcBef>
                <a:spcPts val="0"/>
              </a:spcBef>
              <a:buSzTx/>
              <a:buFontTx/>
              <a:buNone/>
              <a:defRPr b="1" sz="32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pPr>
            <a:r>
              <a:t>Presentation Title — one line</a:t>
            </a:r>
          </a:p>
          <a:p>
            <a:pPr marL="0" indent="0">
              <a:spcBef>
                <a:spcPts val="0"/>
              </a:spcBef>
              <a:buSzTx/>
              <a:buFontTx/>
              <a:buNone/>
              <a:defRPr b="1" sz="32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pPr>
            <a:r>
              <a:t>or two lines</a:t>
            </a:r>
          </a:p>
        </p:txBody>
      </p:sp>
      <p:sp>
        <p:nvSpPr>
          <p:cNvPr id="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Footer_060314.png" descr="Footer_0603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Title Text"/>
          <p:cNvSpPr txBox="1"/>
          <p:nvPr>
            <p:ph type="title"/>
          </p:nvPr>
        </p:nvSpPr>
        <p:spPr>
          <a:xfrm>
            <a:off x="228599" y="161499"/>
            <a:ext cx="8686801" cy="57607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4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0" name="Body Level One…"/>
          <p:cNvSpPr txBox="1"/>
          <p:nvPr>
            <p:ph type="body" idx="1"/>
          </p:nvPr>
        </p:nvSpPr>
        <p:spPr>
          <a:xfrm>
            <a:off x="228600" y="1028700"/>
            <a:ext cx="8686800" cy="5029200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har char="•"/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  <a:lvl2pPr marL="457200" indent="-228600">
              <a:buChar char="-"/>
              <a:def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2pPr>
            <a:lvl3pPr marL="662940" indent="-205740"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3pPr>
            <a:lvl4pPr marL="914400" indent="-228600">
              <a:buChar char="-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4pPr>
            <a:lvl5pPr marL="1143000">
              <a:buChar char="•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lide Number"/>
          <p:cNvSpPr txBox="1"/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aphicFrame>
        <p:nvGraphicFramePr>
          <p:cNvPr id="122" name="Table"/>
          <p:cNvGraphicFramePr/>
          <p:nvPr/>
        </p:nvGraphicFramePr>
        <p:xfrm>
          <a:off x="777240" y="6510528"/>
          <a:ext cx="6817360" cy="3124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{8F44A2F1-9E1F-4B54-A3A2-5F16C0AD49E2}</a:tableStyleId>
              </a:tblPr>
              <a:tblGrid>
                <a:gridCol w="5216254"/>
                <a:gridCol w="1588405"/>
              </a:tblGrid>
              <a:tr h="299720">
                <a:tc>
                  <a:txBody>
                    <a:bodyPr/>
                    <a:lstStyle/>
                    <a:p>
                      <a:pPr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Presenter I Presentation Title 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05/07/14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HeaderFooter_060314.png" descr="HeaderFooter_0603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Title Text"/>
          <p:cNvSpPr txBox="1"/>
          <p:nvPr>
            <p:ph type="title"/>
          </p:nvPr>
        </p:nvSpPr>
        <p:spPr>
          <a:xfrm>
            <a:off x="228600" y="168274"/>
            <a:ext cx="8686800" cy="57607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4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4" name="Body Level One…"/>
          <p:cNvSpPr txBox="1"/>
          <p:nvPr>
            <p:ph type="body" idx="1"/>
          </p:nvPr>
        </p:nvSpPr>
        <p:spPr>
          <a:xfrm>
            <a:off x="228600" y="1022350"/>
            <a:ext cx="8686800" cy="5029201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har char="•"/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  <a:lvl2pPr marL="457200" indent="-228600">
              <a:buChar char="-"/>
              <a:def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2pPr>
            <a:lvl3pPr marL="662940" indent="-205740"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3pPr>
            <a:lvl4pPr marL="914400" indent="-228600">
              <a:buChar char="-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4pPr>
            <a:lvl5pPr marL="1143000">
              <a:buChar char="•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aphicFrame>
        <p:nvGraphicFramePr>
          <p:cNvPr id="25" name="Table"/>
          <p:cNvGraphicFramePr/>
          <p:nvPr/>
        </p:nvGraphicFramePr>
        <p:xfrm>
          <a:off x="777240" y="6510528"/>
          <a:ext cx="6817360" cy="3124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{8F44A2F1-9E1F-4B54-A3A2-5F16C0AD49E2}</a:tableStyleId>
              </a:tblPr>
              <a:tblGrid>
                <a:gridCol w="5216254"/>
                <a:gridCol w="1588405"/>
              </a:tblGrid>
              <a:tr h="299720">
                <a:tc>
                  <a:txBody>
                    <a:bodyPr/>
                    <a:lstStyle/>
                    <a:p>
                      <a:pPr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Rob Ainsworth I Slip-stacking meetings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16/04/18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6" name="Slide Number"/>
          <p:cNvSpPr txBox="1"/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wo Content /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HeaderFooter_060314.png" descr="HeaderFooter_0603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Double-click to edit"/>
          <p:cNvSpPr txBox="1"/>
          <p:nvPr>
            <p:ph type="body" sz="quarter" idx="13"/>
          </p:nvPr>
        </p:nvSpPr>
        <p:spPr>
          <a:xfrm>
            <a:off x="232052" y="5054600"/>
            <a:ext cx="4206241" cy="10047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buSzTx/>
              <a:buFontTx/>
              <a:buNone/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</a:lstStyle>
          <a:p>
            <a:pPr/>
            <a:r>
              <a:t>Double-click to edit</a:t>
            </a:r>
          </a:p>
        </p:txBody>
      </p:sp>
      <p:sp>
        <p:nvSpPr>
          <p:cNvPr id="35" name="Double-click to edit"/>
          <p:cNvSpPr txBox="1"/>
          <p:nvPr>
            <p:ph type="body" sz="quarter" idx="14"/>
          </p:nvPr>
        </p:nvSpPr>
        <p:spPr>
          <a:xfrm>
            <a:off x="4704863" y="5054600"/>
            <a:ext cx="4206242" cy="10047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buSzTx/>
              <a:buFontTx/>
              <a:buNone/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</a:lstStyle>
          <a:p>
            <a:pPr/>
            <a:r>
              <a:t>Double-click to edit</a:t>
            </a:r>
          </a:p>
        </p:txBody>
      </p:sp>
      <p:sp>
        <p:nvSpPr>
          <p:cNvPr id="36" name="Body Level One…"/>
          <p:cNvSpPr txBox="1"/>
          <p:nvPr>
            <p:ph type="body" sz="half" idx="15"/>
          </p:nvPr>
        </p:nvSpPr>
        <p:spPr>
          <a:xfrm>
            <a:off x="4701098" y="1022350"/>
            <a:ext cx="4213772" cy="3627319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har char="•"/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  <a:lvl2pPr marL="457200" indent="-228600">
              <a:buChar char="-"/>
              <a:def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2pPr>
            <a:lvl3pPr marL="662940" indent="-205740"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3pPr>
            <a:lvl4pPr marL="914400" indent="-228600">
              <a:buChar char="-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4pPr>
            <a:lvl5pPr marL="1143000">
              <a:buChar char="•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" name="Title Text"/>
          <p:cNvSpPr txBox="1"/>
          <p:nvPr>
            <p:ph type="title"/>
          </p:nvPr>
        </p:nvSpPr>
        <p:spPr>
          <a:xfrm>
            <a:off x="228600" y="168274"/>
            <a:ext cx="8686800" cy="57607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4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8" name="Body Level One…"/>
          <p:cNvSpPr txBox="1"/>
          <p:nvPr>
            <p:ph type="body" sz="half" idx="1"/>
          </p:nvPr>
        </p:nvSpPr>
        <p:spPr>
          <a:xfrm>
            <a:off x="228287" y="1022350"/>
            <a:ext cx="4213772" cy="3627319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har char="•"/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  <a:lvl2pPr marL="457200" indent="-228600">
              <a:buChar char="-"/>
              <a:def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2pPr>
            <a:lvl3pPr marL="662940" indent="-205740"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3pPr>
            <a:lvl4pPr marL="914400" indent="-228600">
              <a:buChar char="-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4pPr>
            <a:lvl5pPr marL="1143000">
              <a:buChar char="•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/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aphicFrame>
        <p:nvGraphicFramePr>
          <p:cNvPr id="40" name="Table"/>
          <p:cNvGraphicFramePr/>
          <p:nvPr/>
        </p:nvGraphicFramePr>
        <p:xfrm>
          <a:off x="777240" y="6510528"/>
          <a:ext cx="6817360" cy="3124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{8F44A2F1-9E1F-4B54-A3A2-5F16C0AD49E2}</a:tableStyleId>
              </a:tblPr>
              <a:tblGrid>
                <a:gridCol w="5216254"/>
                <a:gridCol w="1588405"/>
              </a:tblGrid>
              <a:tr h="299720">
                <a:tc>
                  <a:txBody>
                    <a:bodyPr/>
                    <a:lstStyle/>
                    <a:p>
                      <a:pPr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Presenter I Presentation Title 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05/07/14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HeaderFooter_060314.png" descr="HeaderFooter_0603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Double-click to edit"/>
          <p:cNvSpPr txBox="1"/>
          <p:nvPr>
            <p:ph type="body" sz="half" idx="13"/>
          </p:nvPr>
        </p:nvSpPr>
        <p:spPr>
          <a:xfrm>
            <a:off x="224234" y="1023135"/>
            <a:ext cx="2905910" cy="50392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buSzTx/>
              <a:buFontTx/>
              <a:buNone/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</a:lstStyle>
          <a:p>
            <a:pPr/>
            <a:r>
              <a:t>Double-click to edit</a:t>
            </a:r>
          </a:p>
        </p:txBody>
      </p:sp>
      <p:sp>
        <p:nvSpPr>
          <p:cNvPr id="49" name="Title Text"/>
          <p:cNvSpPr txBox="1"/>
          <p:nvPr>
            <p:ph type="title"/>
          </p:nvPr>
        </p:nvSpPr>
        <p:spPr>
          <a:xfrm>
            <a:off x="228600" y="168274"/>
            <a:ext cx="8686800" cy="57607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4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0" name="Body Level One…"/>
          <p:cNvSpPr txBox="1"/>
          <p:nvPr>
            <p:ph type="body" idx="1"/>
          </p:nvPr>
        </p:nvSpPr>
        <p:spPr>
          <a:xfrm>
            <a:off x="3378200" y="1023135"/>
            <a:ext cx="5541265" cy="503834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har char="•"/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  <a:lvl2pPr marL="457200" indent="-228600">
              <a:buChar char="-"/>
              <a:def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2pPr>
            <a:lvl3pPr marL="662940" indent="-205740"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3pPr>
            <a:lvl4pPr marL="914400" indent="-228600">
              <a:buChar char="-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4pPr>
            <a:lvl5pPr marL="1143000">
              <a:buChar char="•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Slide Number"/>
          <p:cNvSpPr txBox="1"/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aphicFrame>
        <p:nvGraphicFramePr>
          <p:cNvPr id="52" name="Table"/>
          <p:cNvGraphicFramePr/>
          <p:nvPr/>
        </p:nvGraphicFramePr>
        <p:xfrm>
          <a:off x="777240" y="6510528"/>
          <a:ext cx="6817360" cy="3124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{8F44A2F1-9E1F-4B54-A3A2-5F16C0AD49E2}</a:tableStyleId>
              </a:tblPr>
              <a:tblGrid>
                <a:gridCol w="5216254"/>
                <a:gridCol w="1588405"/>
              </a:tblGrid>
              <a:tr h="299720">
                <a:tc>
                  <a:txBody>
                    <a:bodyPr/>
                    <a:lstStyle/>
                    <a:p>
                      <a:pPr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Presenter I Presentation Title 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05/07/14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HeaderFooter_060314.png" descr="HeaderFooter_0603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Double-click to edit"/>
          <p:cNvSpPr txBox="1"/>
          <p:nvPr>
            <p:ph type="body" sz="quarter" idx="13"/>
          </p:nvPr>
        </p:nvSpPr>
        <p:spPr>
          <a:xfrm>
            <a:off x="224234" y="5054600"/>
            <a:ext cx="8686801" cy="9979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buSzTx/>
              <a:buFontTx/>
              <a:buNone/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</a:lstStyle>
          <a:p>
            <a:pPr/>
            <a:r>
              <a:t>Double-click to edit</a:t>
            </a:r>
          </a:p>
        </p:txBody>
      </p:sp>
      <p:sp>
        <p:nvSpPr>
          <p:cNvPr id="61" name="Title Text"/>
          <p:cNvSpPr txBox="1"/>
          <p:nvPr>
            <p:ph type="title"/>
          </p:nvPr>
        </p:nvSpPr>
        <p:spPr>
          <a:xfrm>
            <a:off x="228600" y="168274"/>
            <a:ext cx="8686800" cy="57607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4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2" name="Slide Number"/>
          <p:cNvSpPr txBox="1"/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aphicFrame>
        <p:nvGraphicFramePr>
          <p:cNvPr id="63" name="Table"/>
          <p:cNvGraphicFramePr/>
          <p:nvPr/>
        </p:nvGraphicFramePr>
        <p:xfrm>
          <a:off x="777240" y="6510528"/>
          <a:ext cx="6817360" cy="3124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{8F44A2F1-9E1F-4B54-A3A2-5F16C0AD49E2}</a:tableStyleId>
              </a:tblPr>
              <a:tblGrid>
                <a:gridCol w="5216254"/>
                <a:gridCol w="1588405"/>
              </a:tblGrid>
              <a:tr h="299720">
                <a:tc>
                  <a:txBody>
                    <a:bodyPr/>
                    <a:lstStyle/>
                    <a:p>
                      <a:pPr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Presenter I Presentation Title 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05/07/14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64" name="13-0146-02D.jpg" descr="13-0146-02D.jpg"/>
          <p:cNvPicPr>
            <a:picLocks noChangeAspect="0"/>
          </p:cNvPicPr>
          <p:nvPr/>
        </p:nvPicPr>
        <p:blipFill>
          <a:blip r:embed="rId3">
            <a:extLst/>
          </a:blip>
          <a:srcRect l="2499" t="10903" r="2720" b="25426"/>
          <a:stretch>
            <a:fillRect/>
          </a:stretch>
        </p:blipFill>
        <p:spPr>
          <a:xfrm>
            <a:off x="220465" y="1003580"/>
            <a:ext cx="8686805" cy="3886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Footer_060314.png" descr="Footer_0603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Body Level One…"/>
          <p:cNvSpPr txBox="1"/>
          <p:nvPr>
            <p:ph type="body" sz="half" idx="13"/>
          </p:nvPr>
        </p:nvSpPr>
        <p:spPr>
          <a:xfrm>
            <a:off x="4671218" y="1023689"/>
            <a:ext cx="4206678" cy="503834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har char="•"/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  <a:lvl2pPr marL="457200" indent="-228600">
              <a:buChar char="-"/>
              <a:def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2pPr>
            <a:lvl3pPr marL="662940" indent="-205740"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3pPr>
            <a:lvl4pPr marL="914400" indent="-228600">
              <a:buChar char="-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4pPr>
            <a:lvl5pPr marL="1143000">
              <a:buChar char="•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Double-click to edit"/>
          <p:cNvSpPr txBox="1"/>
          <p:nvPr>
            <p:ph type="body" sz="quarter" idx="14"/>
          </p:nvPr>
        </p:nvSpPr>
        <p:spPr>
          <a:xfrm>
            <a:off x="4668698" y="162470"/>
            <a:ext cx="4206241" cy="57413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SzTx/>
              <a:buFontTx/>
              <a:buNone/>
              <a:defRPr b="1" sz="24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pPr/>
            <a:r>
              <a:t>Double-click to edit</a:t>
            </a:r>
          </a:p>
        </p:txBody>
      </p:sp>
      <p:sp>
        <p:nvSpPr>
          <p:cNvPr id="74" name="Title Text"/>
          <p:cNvSpPr txBox="1"/>
          <p:nvPr>
            <p:ph type="title"/>
          </p:nvPr>
        </p:nvSpPr>
        <p:spPr>
          <a:xfrm>
            <a:off x="228600" y="160528"/>
            <a:ext cx="4202986" cy="57607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4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5" name="Body Level One…"/>
          <p:cNvSpPr txBox="1"/>
          <p:nvPr>
            <p:ph type="body" sz="half" idx="1"/>
          </p:nvPr>
        </p:nvSpPr>
        <p:spPr>
          <a:xfrm>
            <a:off x="224234" y="1022350"/>
            <a:ext cx="4202987" cy="5041024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har char="•"/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  <a:lvl2pPr marL="457200" indent="-228600">
              <a:buChar char="-"/>
              <a:def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2pPr>
            <a:lvl3pPr marL="662940" indent="-205740"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3pPr>
            <a:lvl4pPr marL="914400" indent="-228600">
              <a:buChar char="-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4pPr>
            <a:lvl5pPr marL="1143000">
              <a:buChar char="•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aphicFrame>
        <p:nvGraphicFramePr>
          <p:cNvPr id="77" name="Table"/>
          <p:cNvGraphicFramePr/>
          <p:nvPr/>
        </p:nvGraphicFramePr>
        <p:xfrm>
          <a:off x="777240" y="6510528"/>
          <a:ext cx="6817360" cy="3124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{8F44A2F1-9E1F-4B54-A3A2-5F16C0AD49E2}</a:tableStyleId>
              </a:tblPr>
              <a:tblGrid>
                <a:gridCol w="5216254"/>
                <a:gridCol w="1588405"/>
              </a:tblGrid>
              <a:tr h="299720">
                <a:tc>
                  <a:txBody>
                    <a:bodyPr/>
                    <a:lstStyle/>
                    <a:p>
                      <a:pPr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Presenter I Presentation Title 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05/07/14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Footer_060314.png" descr="Footer_0603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Body Level One…"/>
          <p:cNvSpPr txBox="1"/>
          <p:nvPr>
            <p:ph type="body" idx="1"/>
          </p:nvPr>
        </p:nvSpPr>
        <p:spPr>
          <a:xfrm>
            <a:off x="228600" y="393700"/>
            <a:ext cx="8686800" cy="5676900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har char="•"/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  <a:lvl2pPr marL="457200" indent="-228600">
              <a:buChar char="-"/>
              <a:def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2pPr>
            <a:lvl3pPr marL="662940" indent="-205740"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3pPr>
            <a:lvl4pPr marL="914400" indent="-228600">
              <a:buChar char="-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4pPr>
            <a:lvl5pPr marL="1143000">
              <a:buChar char="•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aphicFrame>
        <p:nvGraphicFramePr>
          <p:cNvPr id="86" name="Table"/>
          <p:cNvGraphicFramePr/>
          <p:nvPr/>
        </p:nvGraphicFramePr>
        <p:xfrm>
          <a:off x="6654800" y="6508750"/>
          <a:ext cx="914400" cy="2540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{2708684C-4D16-4618-839F-0558EEFCDFE6}</a:tableStyleId>
              </a:tblPr>
              <a:tblGrid>
                <a:gridCol w="914400"/>
              </a:tblGrid>
              <a:tr h="254000"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  <a:latin typeface="+mn-lt"/>
                          <a:ea typeface="+mn-ea"/>
                          <a:cs typeface="+mn-cs"/>
                        </a:defRPr>
                      </a:pPr>
                    </a:p>
                  </a:txBody>
                  <a:tcPr marL="0" marR="0" marT="0" marB="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87" name="Slide Number"/>
          <p:cNvSpPr txBox="1"/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aphicFrame>
        <p:nvGraphicFramePr>
          <p:cNvPr id="88" name="Table"/>
          <p:cNvGraphicFramePr/>
          <p:nvPr/>
        </p:nvGraphicFramePr>
        <p:xfrm>
          <a:off x="777240" y="6510528"/>
          <a:ext cx="6817360" cy="3124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{8F44A2F1-9E1F-4B54-A3A2-5F16C0AD49E2}</a:tableStyleId>
              </a:tblPr>
              <a:tblGrid>
                <a:gridCol w="5216254"/>
                <a:gridCol w="1588405"/>
              </a:tblGrid>
              <a:tr h="299720">
                <a:tc>
                  <a:txBody>
                    <a:bodyPr/>
                    <a:lstStyle/>
                    <a:p>
                      <a:pPr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Presenter I Presentation Title 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05/07/14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Footer Only: Blank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Footer_060314.png" descr="Footer_0603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96" name="Table"/>
          <p:cNvGraphicFramePr/>
          <p:nvPr/>
        </p:nvGraphicFramePr>
        <p:xfrm>
          <a:off x="6654800" y="6508750"/>
          <a:ext cx="914400" cy="2540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{2708684C-4D16-4618-839F-0558EEFCDFE6}</a:tableStyleId>
              </a:tblPr>
              <a:tblGrid>
                <a:gridCol w="914400"/>
              </a:tblGrid>
              <a:tr h="254000"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  <a:latin typeface="+mn-lt"/>
                          <a:ea typeface="+mn-ea"/>
                          <a:cs typeface="+mn-cs"/>
                        </a:defRPr>
                      </a:pPr>
                    </a:p>
                  </a:txBody>
                  <a:tcPr marL="0" marR="0" marT="0" marB="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97" name="Slide Number"/>
          <p:cNvSpPr txBox="1"/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aphicFrame>
        <p:nvGraphicFramePr>
          <p:cNvPr id="98" name="Table"/>
          <p:cNvGraphicFramePr/>
          <p:nvPr/>
        </p:nvGraphicFramePr>
        <p:xfrm>
          <a:off x="777240" y="6510528"/>
          <a:ext cx="6817360" cy="3124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{8F44A2F1-9E1F-4B54-A3A2-5F16C0AD49E2}</a:tableStyleId>
              </a:tblPr>
              <a:tblGrid>
                <a:gridCol w="5216254"/>
                <a:gridCol w="1588405"/>
              </a:tblGrid>
              <a:tr h="299720">
                <a:tc>
                  <a:txBody>
                    <a:bodyPr/>
                    <a:lstStyle/>
                    <a:p>
                      <a:pPr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Presenter I Presentation Title 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05/07/14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99" name="13-0146-02D.jpg" descr="13-0146-02D.jpg"/>
          <p:cNvPicPr>
            <a:picLocks noChangeAspect="1"/>
          </p:cNvPicPr>
          <p:nvPr/>
        </p:nvPicPr>
        <p:blipFill>
          <a:blip r:embed="rId3">
            <a:extLst/>
          </a:blip>
          <a:srcRect l="122" t="0" r="4937" b="3348"/>
          <a:stretch>
            <a:fillRect/>
          </a:stretch>
        </p:blipFill>
        <p:spPr>
          <a:xfrm>
            <a:off x="232767" y="216406"/>
            <a:ext cx="8678466" cy="58972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Footer Only: Picture/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Footer_060314.png" descr="Footer_0603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Double-click to edit"/>
          <p:cNvSpPr txBox="1"/>
          <p:nvPr>
            <p:ph type="body" sz="quarter" idx="13"/>
          </p:nvPr>
        </p:nvSpPr>
        <p:spPr>
          <a:xfrm>
            <a:off x="228599" y="5054600"/>
            <a:ext cx="8686801" cy="100584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buSzTx/>
              <a:buFontTx/>
              <a:buNone/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</a:lstStyle>
          <a:p>
            <a:pPr/>
            <a:r>
              <a:t>Double-click to edit</a:t>
            </a:r>
          </a:p>
        </p:txBody>
      </p:sp>
      <p:sp>
        <p:nvSpPr>
          <p:cNvPr id="108" name="Title Text"/>
          <p:cNvSpPr txBox="1"/>
          <p:nvPr>
            <p:ph type="title"/>
          </p:nvPr>
        </p:nvSpPr>
        <p:spPr>
          <a:xfrm>
            <a:off x="228600" y="4295648"/>
            <a:ext cx="8686800" cy="57607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4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9" name="Slide Number"/>
          <p:cNvSpPr txBox="1"/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aphicFrame>
        <p:nvGraphicFramePr>
          <p:cNvPr id="110" name="Table"/>
          <p:cNvGraphicFramePr/>
          <p:nvPr/>
        </p:nvGraphicFramePr>
        <p:xfrm>
          <a:off x="777240" y="6510528"/>
          <a:ext cx="6817360" cy="3124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{8F44A2F1-9E1F-4B54-A3A2-5F16C0AD49E2}</a:tableStyleId>
              </a:tblPr>
              <a:tblGrid>
                <a:gridCol w="5216254"/>
                <a:gridCol w="1588405"/>
              </a:tblGrid>
              <a:tr h="299720">
                <a:tc>
                  <a:txBody>
                    <a:bodyPr/>
                    <a:lstStyle/>
                    <a:p>
                      <a:pPr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Presenter I Presentation Title 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05/07/14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11" name="13-0146-02D.jpg" descr="13-0146-02D.jpg"/>
          <p:cNvPicPr>
            <a:picLocks noChangeAspect="0"/>
          </p:cNvPicPr>
          <p:nvPr/>
        </p:nvPicPr>
        <p:blipFill>
          <a:blip r:embed="rId3">
            <a:extLst/>
          </a:blip>
          <a:srcRect l="2499" t="10903" r="2720" b="28200"/>
          <a:stretch>
            <a:fillRect/>
          </a:stretch>
        </p:blipFill>
        <p:spPr>
          <a:xfrm>
            <a:off x="228600" y="396034"/>
            <a:ext cx="8686804" cy="37168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tleSlide_060514.png" descr="TitleSlide_0605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FermiLogo_modified blue_Key-01.png" descr="FermiLogo_modified blue_Key-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2234" y="1042416"/>
            <a:ext cx="3473212" cy="742399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Text"/>
          <p:cNvSpPr txBox="1"/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/>
            <a:r>
              <a:t>Title Text</a:t>
            </a:r>
          </a:p>
        </p:txBody>
      </p:sp>
      <p:sp>
        <p:nvSpPr>
          <p:cNvPr id="5" name="Body Level One…"/>
          <p:cNvSpPr txBox="1"/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2pPr>
              <a:buChar char="–"/>
            </a:lvl2pPr>
            <a:lvl3pPr>
              <a:buChar char="•"/>
            </a:lvl3pPr>
            <a:lvl4pPr>
              <a:buChar char="–"/>
            </a:lvl4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/>
          <p:nvPr>
            <p:ph type="sldNum" sz="quarter" idx="2"/>
          </p:nvPr>
        </p:nvSpPr>
        <p:spPr>
          <a:xfrm>
            <a:off x="6553200" y="6356350"/>
            <a:ext cx="2133600" cy="1397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>
              <a:defRPr sz="900">
                <a:solidFill>
                  <a:srgbClr val="003087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</p:sldLayoutIdLst>
  <p:transition xmlns:p14="http://schemas.microsoft.com/office/powerpoint/2010/main" spd="med" advClick="1"/>
  <p:txStyles>
    <p:titleStyle>
      <a:lvl1pPr marL="0" marR="0" indent="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700" u="none">
          <a:ln>
            <a:noFill/>
          </a:ln>
          <a:solidFill>
            <a:srgbClr val="074184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2286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700" u="none">
          <a:ln>
            <a:noFill/>
          </a:ln>
          <a:solidFill>
            <a:srgbClr val="074184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4572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700" u="none">
          <a:ln>
            <a:noFill/>
          </a:ln>
          <a:solidFill>
            <a:srgbClr val="074184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6858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700" u="none">
          <a:ln>
            <a:noFill/>
          </a:ln>
          <a:solidFill>
            <a:srgbClr val="074184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9144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700" u="none">
          <a:ln>
            <a:noFill/>
          </a:ln>
          <a:solidFill>
            <a:srgbClr val="074184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11430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700" u="none">
          <a:ln>
            <a:noFill/>
          </a:ln>
          <a:solidFill>
            <a:srgbClr val="074184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13716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700" u="none">
          <a:ln>
            <a:noFill/>
          </a:ln>
          <a:solidFill>
            <a:srgbClr val="074184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16002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700" u="none">
          <a:ln>
            <a:noFill/>
          </a:ln>
          <a:solidFill>
            <a:srgbClr val="074184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18288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700" u="none">
          <a:ln>
            <a:noFill/>
          </a:ln>
          <a:solidFill>
            <a:srgbClr val="074184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342900" marR="0" indent="-342900" algn="l" defTabSz="45720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1800" u="none">
          <a:ln>
            <a:noFill/>
          </a:ln>
          <a:solidFill>
            <a:srgbClr val="595959"/>
          </a:solidFill>
          <a:uFillTx/>
          <a:latin typeface="+mn-lt"/>
          <a:ea typeface="+mn-ea"/>
          <a:cs typeface="+mn-cs"/>
          <a:sym typeface="Helvetica"/>
        </a:defRPr>
      </a:lvl1pPr>
      <a:lvl2pPr marL="778668" marR="0" indent="-321468" algn="l" defTabSz="45720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1800" u="none">
          <a:ln>
            <a:noFill/>
          </a:ln>
          <a:solidFill>
            <a:srgbClr val="595959"/>
          </a:solidFill>
          <a:uFillTx/>
          <a:latin typeface="+mn-lt"/>
          <a:ea typeface="+mn-ea"/>
          <a:cs typeface="+mn-cs"/>
          <a:sym typeface="Helvetica"/>
        </a:defRPr>
      </a:lvl2pPr>
      <a:lvl3pPr marL="1208314" marR="0" indent="-293914" algn="l" defTabSz="45720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1800" u="none">
          <a:ln>
            <a:noFill/>
          </a:ln>
          <a:solidFill>
            <a:srgbClr val="595959"/>
          </a:solidFill>
          <a:uFillTx/>
          <a:latin typeface="+mn-lt"/>
          <a:ea typeface="+mn-ea"/>
          <a:cs typeface="+mn-cs"/>
          <a:sym typeface="Helvetica"/>
        </a:defRPr>
      </a:lvl3pPr>
      <a:lvl4pPr marL="1714500" marR="0" indent="-342900" algn="l" defTabSz="45720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1800" u="none">
          <a:ln>
            <a:noFill/>
          </a:ln>
          <a:solidFill>
            <a:srgbClr val="595959"/>
          </a:solidFill>
          <a:uFillTx/>
          <a:latin typeface="+mn-lt"/>
          <a:ea typeface="+mn-ea"/>
          <a:cs typeface="+mn-cs"/>
          <a:sym typeface="Helvetica"/>
        </a:defRPr>
      </a:lvl4pPr>
      <a:lvl5pPr marL="2057400" marR="0" indent="-228600" algn="l" defTabSz="45720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1800" u="none">
          <a:ln>
            <a:noFill/>
          </a:ln>
          <a:solidFill>
            <a:srgbClr val="595959"/>
          </a:solidFill>
          <a:uFillTx/>
          <a:latin typeface="+mn-lt"/>
          <a:ea typeface="+mn-ea"/>
          <a:cs typeface="+mn-cs"/>
          <a:sym typeface="Helvetica"/>
        </a:defRPr>
      </a:lvl5pPr>
      <a:lvl6pPr marL="2514600" marR="0" indent="-228600" algn="l" defTabSz="45720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1800" u="none">
          <a:ln>
            <a:noFill/>
          </a:ln>
          <a:solidFill>
            <a:srgbClr val="595959"/>
          </a:solidFill>
          <a:uFillTx/>
          <a:latin typeface="+mn-lt"/>
          <a:ea typeface="+mn-ea"/>
          <a:cs typeface="+mn-cs"/>
          <a:sym typeface="Helvetica"/>
        </a:defRPr>
      </a:lvl6pPr>
      <a:lvl7pPr marL="2971800" marR="0" indent="-228600" algn="l" defTabSz="45720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1800" u="none">
          <a:ln>
            <a:noFill/>
          </a:ln>
          <a:solidFill>
            <a:srgbClr val="595959"/>
          </a:solidFill>
          <a:uFillTx/>
          <a:latin typeface="+mn-lt"/>
          <a:ea typeface="+mn-ea"/>
          <a:cs typeface="+mn-cs"/>
          <a:sym typeface="Helvetica"/>
        </a:defRPr>
      </a:lvl7pPr>
      <a:lvl8pPr marL="3429000" marR="0" indent="-228600" algn="l" defTabSz="45720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1800" u="none">
          <a:ln>
            <a:noFill/>
          </a:ln>
          <a:solidFill>
            <a:srgbClr val="595959"/>
          </a:solidFill>
          <a:uFillTx/>
          <a:latin typeface="+mn-lt"/>
          <a:ea typeface="+mn-ea"/>
          <a:cs typeface="+mn-cs"/>
          <a:sym typeface="Helvetica"/>
        </a:defRPr>
      </a:lvl8pPr>
      <a:lvl9pPr marL="3886200" marR="0" indent="-228600" algn="l" defTabSz="45720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1800" u="none">
          <a:ln>
            <a:noFill/>
          </a:ln>
          <a:solidFill>
            <a:srgbClr val="595959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ln>
            <a:noFill/>
          </a:ln>
          <a:solidFill>
            <a:schemeClr val="tx1"/>
          </a:solidFill>
          <a:uFill>
            <a:solidFill>
              <a:srgbClr val="074184"/>
            </a:solidFill>
          </a:uFill>
          <a:latin typeface="+mn-lt"/>
          <a:ea typeface="+mn-ea"/>
          <a:cs typeface="+mn-cs"/>
          <a:sym typeface="Helvetica"/>
        </a:defRPr>
      </a:lvl1pPr>
      <a:lvl2pPr marL="0" marR="0" indent="22860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ln>
            <a:noFill/>
          </a:ln>
          <a:solidFill>
            <a:schemeClr val="tx1"/>
          </a:solidFill>
          <a:uFill>
            <a:solidFill>
              <a:srgbClr val="074184"/>
            </a:solidFill>
          </a:uFill>
          <a:latin typeface="+mn-lt"/>
          <a:ea typeface="+mn-ea"/>
          <a:cs typeface="+mn-cs"/>
          <a:sym typeface="Helvetica"/>
        </a:defRPr>
      </a:lvl2pPr>
      <a:lvl3pPr marL="0" marR="0" indent="45720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ln>
            <a:noFill/>
          </a:ln>
          <a:solidFill>
            <a:schemeClr val="tx1"/>
          </a:solidFill>
          <a:uFill>
            <a:solidFill>
              <a:srgbClr val="074184"/>
            </a:solidFill>
          </a:uFill>
          <a:latin typeface="+mn-lt"/>
          <a:ea typeface="+mn-ea"/>
          <a:cs typeface="+mn-cs"/>
          <a:sym typeface="Helvetica"/>
        </a:defRPr>
      </a:lvl3pPr>
      <a:lvl4pPr marL="0" marR="0" indent="68580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ln>
            <a:noFill/>
          </a:ln>
          <a:solidFill>
            <a:schemeClr val="tx1"/>
          </a:solidFill>
          <a:uFill>
            <a:solidFill>
              <a:srgbClr val="074184"/>
            </a:solidFill>
          </a:uFill>
          <a:latin typeface="+mn-lt"/>
          <a:ea typeface="+mn-ea"/>
          <a:cs typeface="+mn-cs"/>
          <a:sym typeface="Helvetica"/>
        </a:defRPr>
      </a:lvl4pPr>
      <a:lvl5pPr marL="0" marR="0" indent="91440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ln>
            <a:noFill/>
          </a:ln>
          <a:solidFill>
            <a:schemeClr val="tx1"/>
          </a:solidFill>
          <a:uFill>
            <a:solidFill>
              <a:srgbClr val="074184"/>
            </a:solidFill>
          </a:uFill>
          <a:latin typeface="+mn-lt"/>
          <a:ea typeface="+mn-ea"/>
          <a:cs typeface="+mn-cs"/>
          <a:sym typeface="Helvetica"/>
        </a:defRPr>
      </a:lvl5pPr>
      <a:lvl6pPr marL="0" marR="0" indent="114300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ln>
            <a:noFill/>
          </a:ln>
          <a:solidFill>
            <a:schemeClr val="tx1"/>
          </a:solidFill>
          <a:uFill>
            <a:solidFill>
              <a:srgbClr val="074184"/>
            </a:solidFill>
          </a:uFill>
          <a:latin typeface="+mn-lt"/>
          <a:ea typeface="+mn-ea"/>
          <a:cs typeface="+mn-cs"/>
          <a:sym typeface="Helvetica"/>
        </a:defRPr>
      </a:lvl6pPr>
      <a:lvl7pPr marL="0" marR="0" indent="137160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ln>
            <a:noFill/>
          </a:ln>
          <a:solidFill>
            <a:schemeClr val="tx1"/>
          </a:solidFill>
          <a:uFill>
            <a:solidFill>
              <a:srgbClr val="074184"/>
            </a:solidFill>
          </a:uFill>
          <a:latin typeface="+mn-lt"/>
          <a:ea typeface="+mn-ea"/>
          <a:cs typeface="+mn-cs"/>
          <a:sym typeface="Helvetica"/>
        </a:defRPr>
      </a:lvl7pPr>
      <a:lvl8pPr marL="0" marR="0" indent="160020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ln>
            <a:noFill/>
          </a:ln>
          <a:solidFill>
            <a:schemeClr val="tx1"/>
          </a:solidFill>
          <a:uFill>
            <a:solidFill>
              <a:srgbClr val="074184"/>
            </a:solidFill>
          </a:uFill>
          <a:latin typeface="+mn-lt"/>
          <a:ea typeface="+mn-ea"/>
          <a:cs typeface="+mn-cs"/>
          <a:sym typeface="Helvetica"/>
        </a:defRPr>
      </a:lvl8pPr>
      <a:lvl9pPr marL="0" marR="0" indent="182880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ln>
            <a:noFill/>
          </a:ln>
          <a:solidFill>
            <a:schemeClr val="tx1"/>
          </a:solidFill>
          <a:uFill>
            <a:solidFill>
              <a:srgbClr val="074184"/>
            </a:solidFill>
          </a:uFill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gif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10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9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Rob Ainsworth…"/>
          <p:cNvSpPr txBox="1"/>
          <p:nvPr>
            <p:ph type="body" idx="13"/>
          </p:nvPr>
        </p:nvSpPr>
        <p:spPr>
          <a:xfrm>
            <a:off x="812800" y="4928637"/>
            <a:ext cx="7518400" cy="197309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pPr>
            <a:r>
              <a:t>Rob Ainsworth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pPr>
            <a:r>
              <a:t>16th April 2018</a:t>
            </a:r>
          </a:p>
        </p:txBody>
      </p:sp>
      <p:sp>
        <p:nvSpPr>
          <p:cNvPr id="132" name="Slip-stacking simulations"/>
          <p:cNvSpPr txBox="1"/>
          <p:nvPr>
            <p:ph type="body" idx="14"/>
          </p:nvPr>
        </p:nvSpPr>
        <p:spPr>
          <a:xfrm>
            <a:off x="787399" y="3571875"/>
            <a:ext cx="7543801" cy="150029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b="1" sz="32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pPr/>
            <a:r>
              <a:t>Slip-stacking simulations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IPII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PIPII</a:t>
            </a:r>
          </a:p>
        </p:txBody>
      </p:sp>
      <p:sp>
        <p:nvSpPr>
          <p:cNvPr id="17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79" name="PIPII_filamented.png" descr="PIPII_filamente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0868" y="2601913"/>
            <a:ext cx="1850829" cy="18508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PIPII_filamented_decel.png" descr="PIPII_filamented_dece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0868" y="4435349"/>
            <a:ext cx="1850829" cy="18508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overlapsPIPII.png" descr="overlapsPIPII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28371" y="1090669"/>
            <a:ext cx="3432994" cy="1739384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80 to 140 kV"/>
          <p:cNvSpPr txBox="1"/>
          <p:nvPr/>
        </p:nvSpPr>
        <p:spPr>
          <a:xfrm>
            <a:off x="2588155" y="1214945"/>
            <a:ext cx="1540570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80 to 140 kV</a:t>
            </a:r>
          </a:p>
        </p:txBody>
      </p:sp>
      <p:sp>
        <p:nvSpPr>
          <p:cNvPr id="183" name="Separation…"/>
          <p:cNvSpPr txBox="1"/>
          <p:nvPr/>
        </p:nvSpPr>
        <p:spPr>
          <a:xfrm>
            <a:off x="389559" y="921290"/>
            <a:ext cx="1413447" cy="1503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Separation</a:t>
            </a:r>
          </a:p>
          <a:p>
            <a:pPr/>
            <a:r>
              <a:t>increased</a:t>
            </a:r>
          </a:p>
          <a:p>
            <a:pPr/>
            <a:r>
              <a:t>from 1260</a:t>
            </a:r>
          </a:p>
          <a:p>
            <a:pPr/>
            <a:r>
              <a:t>to 1680 Hz</a:t>
            </a:r>
          </a:p>
        </p:txBody>
      </p:sp>
      <p:sp>
        <p:nvSpPr>
          <p:cNvPr id="184" name="15 Hz to 20 Hz"/>
          <p:cNvSpPr txBox="1"/>
          <p:nvPr/>
        </p:nvSpPr>
        <p:spPr>
          <a:xfrm>
            <a:off x="2461279" y="2039987"/>
            <a:ext cx="1794322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15 Hz to 20 Hz</a:t>
            </a:r>
          </a:p>
        </p:txBody>
      </p:sp>
      <p:pic>
        <p:nvPicPr>
          <p:cNvPr id="185" name="PIPcompare_emitxy-eps-converted-to.pdf" descr="PIPcompare_emitxy-eps-converted-to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88423" y="2865030"/>
            <a:ext cx="4420098" cy="2395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Screen Shot 2017-10-03 at 9.05.24 PM.png" descr="Screen Shot 2017-10-03 at 9.05.24 PM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807388" y="5295470"/>
            <a:ext cx="4032151" cy="10605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Frequency separ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Frequency separation</a:t>
            </a:r>
          </a:p>
        </p:txBody>
      </p:sp>
      <p:sp>
        <p:nvSpPr>
          <p:cNvPr id="18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90" name="dfSS.pdf" descr="dfS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135189"/>
            <a:ext cx="7308233" cy="3987453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alpha = 1.95, 2.73, 3.52, 4.3"/>
          <p:cNvSpPr txBox="1"/>
          <p:nvPr/>
        </p:nvSpPr>
        <p:spPr>
          <a:xfrm>
            <a:off x="725859" y="5723196"/>
            <a:ext cx="3284836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alpha = 1.95, 2.73, 3.52, 4.3</a:t>
            </a:r>
          </a:p>
        </p:txBody>
      </p:sp>
      <p:sp>
        <p:nvSpPr>
          <p:cNvPr id="192" name="80 kV buckets"/>
          <p:cNvSpPr txBox="1"/>
          <p:nvPr/>
        </p:nvSpPr>
        <p:spPr>
          <a:xfrm>
            <a:off x="739431" y="5219719"/>
            <a:ext cx="170973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80 kV buckets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Back-up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Back-up</a:t>
            </a:r>
          </a:p>
        </p:txBody>
      </p:sp>
      <p:sp>
        <p:nvSpPr>
          <p:cNvPr id="1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Resonance Compens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Resonance Compensation</a:t>
            </a:r>
          </a:p>
        </p:txBody>
      </p:sp>
      <p:sp>
        <p:nvSpPr>
          <p:cNvPr id="19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99" name="compen_emitxy.pdf" descr="compen_emitxy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84088" y="3808637"/>
            <a:ext cx="4445341" cy="2409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compen_tuneScan.pdf" descr="compen_tuneScan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889" y="939104"/>
            <a:ext cx="4766391" cy="2583137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Transmission is improved!"/>
          <p:cNvSpPr txBox="1"/>
          <p:nvPr/>
        </p:nvSpPr>
        <p:spPr>
          <a:xfrm>
            <a:off x="5123447" y="1461335"/>
            <a:ext cx="305502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Transmission is improved!</a:t>
            </a:r>
          </a:p>
        </p:txBody>
      </p:sp>
      <p:sp>
        <p:nvSpPr>
          <p:cNvPr id="202" name="Not 100%, higher order terms…"/>
          <p:cNvSpPr txBox="1"/>
          <p:nvPr/>
        </p:nvSpPr>
        <p:spPr>
          <a:xfrm>
            <a:off x="5082729" y="2341978"/>
            <a:ext cx="3516636" cy="772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Not 100%, higher order terms</a:t>
            </a:r>
          </a:p>
          <a:p>
            <a:pPr/>
            <a:r>
              <a:t>are not compensated</a:t>
            </a:r>
          </a:p>
        </p:txBody>
      </p:sp>
      <p:sp>
        <p:nvSpPr>
          <p:cNvPr id="203" name="Slip-stacking case shows…"/>
          <p:cNvSpPr txBox="1"/>
          <p:nvPr/>
        </p:nvSpPr>
        <p:spPr>
          <a:xfrm>
            <a:off x="834821" y="4287350"/>
            <a:ext cx="3092972" cy="772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Slip-stacking case shows </a:t>
            </a:r>
          </a:p>
          <a:p>
            <a:pPr/>
            <a:r>
              <a:t>saturation with 8 overlaps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Outlin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Outline</a:t>
            </a:r>
          </a:p>
        </p:txBody>
      </p:sp>
      <p:sp>
        <p:nvSpPr>
          <p:cNvPr id="135" name="Synergia…"/>
          <p:cNvSpPr txBox="1"/>
          <p:nvPr>
            <p:ph type="body" idx="1"/>
          </p:nvPr>
        </p:nvSpPr>
        <p:spPr>
          <a:xfrm>
            <a:off x="228600" y="864556"/>
            <a:ext cx="8686800" cy="5519413"/>
          </a:xfrm>
          <a:prstGeom prst="rect">
            <a:avLst/>
          </a:prstGeom>
        </p:spPr>
        <p:txBody>
          <a:bodyPr/>
          <a:lstStyle/>
          <a:p>
            <a:pPr/>
            <a:r>
              <a:t>Synergia</a:t>
            </a:r>
          </a:p>
          <a:p>
            <a:pPr/>
            <a:r>
              <a:t>Simulations</a:t>
            </a:r>
          </a:p>
          <a:p>
            <a:pPr lvl="1"/>
            <a:r>
              <a:t>inputs</a:t>
            </a:r>
          </a:p>
          <a:p>
            <a:pPr lvl="1"/>
            <a:r>
              <a:t>Space charge effects</a:t>
            </a:r>
          </a:p>
          <a:p>
            <a:pPr lvl="1"/>
            <a:r>
              <a:t>Resonance compensation</a:t>
            </a:r>
          </a:p>
          <a:p>
            <a:pPr lvl="1"/>
            <a:r>
              <a:t>Frequency separation scan</a:t>
            </a:r>
          </a:p>
        </p:txBody>
      </p:sp>
      <p:sp>
        <p:nvSpPr>
          <p:cNvPr id="13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ynergi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Synergia</a:t>
            </a:r>
          </a:p>
        </p:txBody>
      </p:sp>
      <p:sp>
        <p:nvSpPr>
          <p:cNvPr id="1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0" name="Self-consistent 3D Particle-in-cell accelerator simulation C++ code…"/>
          <p:cNvSpPr txBox="1"/>
          <p:nvPr/>
        </p:nvSpPr>
        <p:spPr>
          <a:xfrm>
            <a:off x="143973" y="1092199"/>
            <a:ext cx="8856054" cy="467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defRPr sz="2200">
                <a:solidFill>
                  <a:srgbClr val="000000"/>
                </a:solidFill>
                <a:uFillTx/>
              </a:defRPr>
            </a:pPr>
            <a:r>
              <a:t>Self-consistent 3D Particle-in-cell accelerator simulation C++ code</a:t>
            </a:r>
          </a:p>
          <a:p>
            <a:pPr marL="431800" indent="-321945">
              <a:lnSpc>
                <a:spcPct val="100000"/>
              </a:lnSpc>
              <a:defRPr sz="1200">
                <a:solidFill>
                  <a:srgbClr val="000000"/>
                </a:solidFill>
                <a:uFillTx/>
              </a:defRPr>
            </a:pPr>
            <a:r>
              <a:t>Specifically to simulate collective effects in accelerators</a:t>
            </a:r>
          </a:p>
          <a:p>
            <a:pPr marL="431800" indent="-321945">
              <a:lnSpc>
                <a:spcPct val="100000"/>
              </a:lnSpc>
              <a:defRPr sz="1200">
                <a:solidFill>
                  <a:srgbClr val="000000"/>
                </a:solidFill>
                <a:uFillTx/>
              </a:defRPr>
            </a:pPr>
            <a:r>
              <a:t>Designed from the beginning to run on large parallel computing systems (but it doesn't have to)</a:t>
            </a:r>
          </a:p>
          <a:p>
            <a:pPr marL="431800" indent="-321945">
              <a:lnSpc>
                <a:spcPct val="100000"/>
              </a:lnSpc>
              <a:defRPr sz="1200">
                <a:solidFill>
                  <a:srgbClr val="000000"/>
                </a:solidFill>
                <a:uFillTx/>
              </a:defRPr>
            </a:pPr>
            <a:r>
              <a:t>Library of </a:t>
            </a:r>
            <a:r>
              <a:rPr>
                <a:solidFill>
                  <a:srgbClr val="FF4D41"/>
                </a:solidFill>
              </a:rPr>
              <a:t>Objects </a:t>
            </a:r>
            <a:r>
              <a:t>which are combined to create a simulation</a:t>
            </a:r>
          </a:p>
          <a:p>
            <a:pPr marL="864235" indent="-321945">
              <a:lnSpc>
                <a:spcPct val="100000"/>
              </a:lnSpc>
              <a:defRPr sz="1200">
                <a:solidFill>
                  <a:srgbClr val="000000"/>
                </a:solidFill>
                <a:uFillTx/>
              </a:defRPr>
            </a:pPr>
            <a:r>
              <a:t>Lattice, Bunch(es), Diagnostics (bunch measurements), Collectives, Propagation scheme, all under programmatic control</a:t>
            </a:r>
          </a:p>
          <a:p>
            <a:pPr marL="431800" indent="-321945">
              <a:lnSpc>
                <a:spcPct val="100000"/>
              </a:lnSpc>
              <a:defRPr sz="1200">
                <a:solidFill>
                  <a:srgbClr val="00D100"/>
                </a:solidFill>
                <a:uFillTx/>
              </a:defRPr>
            </a:pPr>
            <a:r>
              <a:t>One or two co-propagating single bunch or multi-bunch beams</a:t>
            </a:r>
            <a:endParaRPr>
              <a:solidFill>
                <a:srgbClr val="000000"/>
              </a:solidFill>
            </a:endParaRPr>
          </a:p>
          <a:p>
            <a:pPr marL="431800" indent="-321945">
              <a:lnSpc>
                <a:spcPct val="100000"/>
              </a:lnSpc>
              <a:defRPr sz="1200">
                <a:solidFill>
                  <a:srgbClr val="000000"/>
                </a:solidFill>
                <a:uFillTx/>
              </a:defRPr>
            </a:pPr>
            <a:r>
              <a:t>Simulations are python scripts (not another special purpose language)</a:t>
            </a:r>
          </a:p>
          <a:p>
            <a:pPr>
              <a:lnSpc>
                <a:spcPct val="100000"/>
              </a:lnSpc>
              <a:defRPr sz="2200">
                <a:solidFill>
                  <a:srgbClr val="000000"/>
                </a:solidFill>
                <a:uFillTx/>
              </a:defRPr>
            </a:pPr>
            <a:r>
              <a:t>Collective effects included with split-operator formalism:</a:t>
            </a:r>
          </a:p>
          <a:p>
            <a:pPr marL="431800" indent="-321945">
              <a:lnSpc>
                <a:spcPct val="100000"/>
              </a:lnSpc>
              <a:defRPr sz="1200">
                <a:solidFill>
                  <a:srgbClr val="000000"/>
                </a:solidFill>
                <a:uFillTx/>
              </a:defRPr>
            </a:pPr>
            <a:r>
              <a:t>Space Charge (validated with GSI space charge benchmark, multiple models)</a:t>
            </a:r>
          </a:p>
          <a:p>
            <a:pPr marL="431800" indent="-321945">
              <a:lnSpc>
                <a:spcPct val="100000"/>
              </a:lnSpc>
              <a:defRPr sz="1200">
                <a:solidFill>
                  <a:srgbClr val="000000"/>
                </a:solidFill>
                <a:uFillTx/>
              </a:defRPr>
            </a:pPr>
            <a:r>
              <a:t>Impedance (per-element) within bunch and bunch-to-bunch, γ &lt; ∞ for boosters</a:t>
            </a:r>
          </a:p>
          <a:p>
            <a:pPr>
              <a:lnSpc>
                <a:spcPct val="100000"/>
              </a:lnSpc>
              <a:defRPr sz="2200">
                <a:solidFill>
                  <a:srgbClr val="000000"/>
                </a:solidFill>
                <a:uFillTx/>
              </a:defRPr>
            </a:pPr>
            <a:r>
              <a:t>Single Particle Optics (full tracking or polynomial approximation)</a:t>
            </a:r>
          </a:p>
          <a:p>
            <a:pPr marL="431800" indent="-321945">
              <a:lnSpc>
                <a:spcPct val="100000"/>
              </a:lnSpc>
              <a:defRPr sz="1200">
                <a:solidFill>
                  <a:srgbClr val="000000"/>
                </a:solidFill>
                <a:uFillTx/>
              </a:defRPr>
            </a:pPr>
            <a:r>
              <a:t>Magnets, RF cavities, Drifts, Apertures, Septa</a:t>
            </a:r>
          </a:p>
          <a:p>
            <a:pPr marL="107950">
              <a:lnSpc>
                <a:spcPct val="100000"/>
              </a:lnSpc>
              <a:defRPr sz="2200">
                <a:solidFill>
                  <a:srgbClr val="000000"/>
                </a:solidFill>
                <a:uFillTx/>
              </a:defRPr>
            </a:pPr>
            <a:r>
              <a:t>Simulation parameters may be dynamically controlled throughout execution by altering the state of the simulation objects (ramping of accelerator elements)</a:t>
            </a:r>
          </a:p>
          <a:p>
            <a:pPr marL="107950">
              <a:lnSpc>
                <a:spcPct val="100000"/>
              </a:lnSpc>
              <a:defRPr sz="2200">
                <a:solidFill>
                  <a:srgbClr val="000000"/>
                </a:solidFill>
                <a:uFillTx/>
              </a:defRPr>
            </a:pPr>
            <a:r>
              <a:t>Combine most suitable algorithms in each area for a complete simulation.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ynergi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Synergia</a:t>
            </a:r>
          </a:p>
        </p:txBody>
      </p:sp>
      <p:sp>
        <p:nvSpPr>
          <p:cNvPr id="14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4" name="Synergia contains an internal test suite that verifies the correct operation of most modules.  Particle tracking is verified with MAD-X/PTC and analytic calculations.  Space charge kicks are verified with analytic calculations.  Particles are labeled.…"/>
          <p:cNvSpPr txBox="1"/>
          <p:nvPr/>
        </p:nvSpPr>
        <p:spPr>
          <a:xfrm>
            <a:off x="259628" y="1014975"/>
            <a:ext cx="8303927" cy="420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42900" indent="-340995">
              <a:lnSpc>
                <a:spcPct val="100000"/>
              </a:lnSpc>
              <a:defRPr sz="2200">
                <a:solidFill>
                  <a:srgbClr val="000000"/>
                </a:solidFill>
                <a:uFillTx/>
              </a:defRPr>
            </a:pPr>
            <a:r>
              <a:t>Synergia contains an internal test suite that verifies the correct operation of most modules.  Particle tracking is verified with MAD-X/PTC and analytic calculations.  Space charge kicks are verified with analytic calculations.  Particles are labeled.</a:t>
            </a:r>
          </a:p>
          <a:p>
            <a:pPr marL="342900" indent="-340995">
              <a:lnSpc>
                <a:spcPct val="100000"/>
              </a:lnSpc>
              <a:defRPr sz="2200">
                <a:solidFill>
                  <a:srgbClr val="000000"/>
                </a:solidFill>
                <a:uFillTx/>
              </a:defRPr>
            </a:pPr>
            <a:r>
              <a:t>Synergia is actively used to model all of our circular machines:</a:t>
            </a:r>
          </a:p>
          <a:p>
            <a:pPr marL="565150">
              <a:lnSpc>
                <a:spcPct val="100000"/>
              </a:lnSpc>
              <a:defRPr sz="2200">
                <a:solidFill>
                  <a:srgbClr val="000000"/>
                </a:solidFill>
                <a:uFillTx/>
              </a:defRPr>
            </a:pPr>
            <a:r>
              <a:t>Recycler, Main Injector, Booster, IOTA, Debuncher</a:t>
            </a:r>
          </a:p>
          <a:p>
            <a:pPr marL="342900" indent="-340995">
              <a:lnSpc>
                <a:spcPct val="100000"/>
              </a:lnSpc>
              <a:defRPr sz="2200">
                <a:solidFill>
                  <a:srgbClr val="000000"/>
                </a:solidFill>
                <a:uFillTx/>
              </a:defRPr>
            </a:pPr>
            <a:r>
              <a:t>Synergia is developed by the Acceleration Simulations Group within Fermilab’s Scientific Computing Division and is publicly available.</a:t>
            </a:r>
          </a:p>
          <a:p>
            <a:pPr marL="914400">
              <a:lnSpc>
                <a:spcPct val="100000"/>
              </a:lnSpc>
              <a:defRPr sz="2200">
                <a:solidFill>
                  <a:srgbClr val="000000"/>
                </a:solidFill>
                <a:uFillTx/>
              </a:defRPr>
            </a:pPr>
            <a:r>
              <a:t>J. Amundson, P. Lebrun, Q. Lu, A. Macridin, L. Michelotti, C. S. Park, E. Stern, T. Zolkin.</a:t>
            </a:r>
          </a:p>
          <a:p>
            <a:pPr marL="448309" algn="ctr">
              <a:lnSpc>
                <a:spcPct val="100000"/>
              </a:lnSpc>
              <a:defRPr sz="1600">
                <a:solidFill>
                  <a:srgbClr val="636363"/>
                </a:solidFill>
                <a:uFillTx/>
                <a:latin typeface="Courier New"/>
                <a:ea typeface="Courier New"/>
                <a:cs typeface="Courier New"/>
                <a:sym typeface="Courier New"/>
              </a:defRPr>
            </a:pPr>
            <a:r>
              <a:t>https://web.fnal.gov/sites/synergia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Realistic longitudinal distribution from tomography…"/>
          <p:cNvSpPr txBox="1"/>
          <p:nvPr>
            <p:ph type="body" idx="1"/>
          </p:nvPr>
        </p:nvSpPr>
        <p:spPr>
          <a:xfrm>
            <a:off x="228600" y="864556"/>
            <a:ext cx="8686800" cy="5519413"/>
          </a:xfrm>
          <a:prstGeom prst="rect">
            <a:avLst/>
          </a:prstGeom>
        </p:spPr>
        <p:txBody>
          <a:bodyPr/>
          <a:lstStyle/>
          <a:p>
            <a:pPr/>
            <a:r>
              <a:t>Realistic longitudinal distribution from tomography</a:t>
            </a:r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  <a:r>
              <a:t>Transverse distribution matched but using measured beam sizes</a:t>
            </a:r>
          </a:p>
          <a:p>
            <a:pPr/>
            <a:r>
              <a:t>MAD8 input file</a:t>
            </a:r>
          </a:p>
          <a:p>
            <a:pPr/>
            <a:r>
              <a:t>Using apertures, orbit bumps,</a:t>
            </a:r>
          </a:p>
        </p:txBody>
      </p:sp>
      <p:sp>
        <p:nvSpPr>
          <p:cNvPr id="147" name="Recycler simulations - inpu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Recycler simulations - inputs</a:t>
            </a:r>
          </a:p>
        </p:txBody>
      </p:sp>
      <p:sp>
        <p:nvSpPr>
          <p:cNvPr id="1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9" name="CNS6PC20160121133509.gif" descr="CNS6PC20160121133509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45464" y="1365170"/>
            <a:ext cx="1959573" cy="14598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tardis.png" descr="tardi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63088" y="1566151"/>
            <a:ext cx="1459803" cy="14598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MOPOY010fig1.pdf" descr="MOPOY010fig1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42464" y="4050010"/>
            <a:ext cx="2926448" cy="16603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ycler simul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Recycler simulations</a:t>
            </a:r>
          </a:p>
        </p:txBody>
      </p:sp>
      <p:sp>
        <p:nvSpPr>
          <p:cNvPr id="1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55" name="Screen Shot 2017-09-21 at 11.07.41 AM.png" descr="Screen Shot 2017-09-21 at 11.07.41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42230" y="3499320"/>
            <a:ext cx="3695329" cy="2475426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Filament…"/>
          <p:cNvSpPr txBox="1"/>
          <p:nvPr/>
        </p:nvSpPr>
        <p:spPr>
          <a:xfrm>
            <a:off x="507256" y="1552873"/>
            <a:ext cx="1158827" cy="772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Filament</a:t>
            </a:r>
          </a:p>
          <a:p>
            <a:pPr/>
            <a:r>
              <a:t>50ms </a:t>
            </a:r>
          </a:p>
        </p:txBody>
      </p:sp>
      <p:sp>
        <p:nvSpPr>
          <p:cNvPr id="157" name="Decelerate…"/>
          <p:cNvSpPr txBox="1"/>
          <p:nvPr/>
        </p:nvSpPr>
        <p:spPr>
          <a:xfrm>
            <a:off x="7027047" y="1552873"/>
            <a:ext cx="1413199" cy="1137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Decelerate</a:t>
            </a:r>
          </a:p>
          <a:p>
            <a:pPr/>
            <a:r>
              <a:t>1260Hz</a:t>
            </a:r>
          </a:p>
          <a:p>
            <a:pPr/>
            <a:r>
              <a:t>50ms </a:t>
            </a:r>
          </a:p>
        </p:txBody>
      </p:sp>
      <p:pic>
        <p:nvPicPr>
          <p:cNvPr id="158" name="tardis_filamented.pdf" descr="tardis_filamented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46489" y="865701"/>
            <a:ext cx="4866163" cy="26372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overlaps-eps-converted-to.pdf" descr="overlaps-eps-converted-to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3708" y="3624262"/>
            <a:ext cx="4818384" cy="26113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pace charge footprin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Space charge footprint</a:t>
            </a:r>
          </a:p>
        </p:txBody>
      </p:sp>
      <p:sp>
        <p:nvSpPr>
          <p:cNvPr id="1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63" name="animation.mov" descr="animation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1363662"/>
            <a:ext cx="9144001" cy="4572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66667" fill="hold"/>
                                        <p:tgtEl>
                                          <p:spTgt spid="1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Effect on emittan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Effect on emittance</a:t>
            </a:r>
          </a:p>
        </p:txBody>
      </p:sp>
      <p:sp>
        <p:nvSpPr>
          <p:cNvPr id="16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67" name="ms_base_emitxy-eps-converted-to.pdf" descr="ms_base_emitxy-eps-converted-t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152" y="3810286"/>
            <a:ext cx="4440644" cy="24065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sl_base_emitxy-eps-converted-to.pdf" descr="sl_base_emitxy-eps-converted-to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40391" y="3799364"/>
            <a:ext cx="4440644" cy="24065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overlaps-eps-converted-to.pdf" descr="overlaps-eps-converted-to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30988" y="971660"/>
            <a:ext cx="4818385" cy="26113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hase-offse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Phase-offset</a:t>
            </a:r>
          </a:p>
        </p:txBody>
      </p:sp>
      <p:sp>
        <p:nvSpPr>
          <p:cNvPr id="17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73" name="Base case…"/>
          <p:cNvSpPr txBox="1"/>
          <p:nvPr/>
        </p:nvSpPr>
        <p:spPr>
          <a:xfrm>
            <a:off x="93245" y="1122646"/>
            <a:ext cx="1370907" cy="18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Base case</a:t>
            </a:r>
          </a:p>
          <a:p>
            <a:pPr/>
            <a:r>
              <a:t>with</a:t>
            </a:r>
          </a:p>
          <a:p>
            <a:pPr/>
            <a:r>
              <a:t>1.5ns </a:t>
            </a:r>
          </a:p>
          <a:p>
            <a:pPr/>
            <a:r>
              <a:t>injection</a:t>
            </a:r>
          </a:p>
          <a:p>
            <a:pPr/>
            <a:r>
              <a:t>offset</a:t>
            </a:r>
          </a:p>
        </p:txBody>
      </p:sp>
      <p:pic>
        <p:nvPicPr>
          <p:cNvPr id="174" name="phaseoffset_emitxy-eps-converted-to.pdf" descr="phaseoffset_emitxy-eps-converted-t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05884" y="922806"/>
            <a:ext cx="5945348" cy="32220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phaseOffset_filamented-eps-converted-to.pdf" descr="phaseOffset_filamented-eps-converted-to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325" y="3847777"/>
            <a:ext cx="4280333" cy="23197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FFFFFF"/>
      </a:dk1>
      <a:lt1>
        <a:srgbClr val="0061A8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82D2E6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404040"/>
            </a:solidFill>
            <a:effectLst/>
            <a:uFill>
              <a:solidFill>
                <a:srgbClr val="404040"/>
              </a:solidFill>
            </a:uFill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82D2E6"/>
          </a:solidFill>
          <a:prstDash val="solid"/>
          <a:round/>
        </a:ln>
        <a:effectLst>
          <a:outerShdw sx="100000" sy="100000" kx="0" ky="0" algn="b" rotWithShape="0" blurRad="38100" dist="19999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0061A8"/>
            </a:solidFill>
            <a:effectLst/>
            <a:uFill>
              <a:solidFill>
                <a:srgbClr val="074184"/>
              </a:solidFill>
            </a:uFill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82D2E6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404040"/>
            </a:solidFill>
            <a:effectLst/>
            <a:uFill>
              <a:solidFill>
                <a:srgbClr val="404040"/>
              </a:solidFill>
            </a:uFill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82D2E6"/>
          </a:solidFill>
          <a:prstDash val="solid"/>
          <a:round/>
        </a:ln>
        <a:effectLst>
          <a:outerShdw sx="100000" sy="100000" kx="0" ky="0" algn="b" rotWithShape="0" blurRad="38100" dist="19999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0061A8"/>
            </a:solidFill>
            <a:effectLst/>
            <a:uFill>
              <a:solidFill>
                <a:srgbClr val="074184"/>
              </a:solidFill>
            </a:uFill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