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bmp" ContentType="image/bmp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5"/>
  </p:notesMasterIdLst>
  <p:handoutMasterIdLst>
    <p:handoutMasterId r:id="rId26"/>
  </p:handoutMasterIdLst>
  <p:sldIdLst>
    <p:sldId id="265" r:id="rId3"/>
    <p:sldId id="266" r:id="rId4"/>
    <p:sldId id="269" r:id="rId5"/>
    <p:sldId id="268" r:id="rId6"/>
    <p:sldId id="270" r:id="rId7"/>
    <p:sldId id="271" r:id="rId8"/>
    <p:sldId id="272" r:id="rId9"/>
    <p:sldId id="273" r:id="rId10"/>
    <p:sldId id="274" r:id="rId11"/>
    <p:sldId id="278" r:id="rId12"/>
    <p:sldId id="275" r:id="rId13"/>
    <p:sldId id="276" r:id="rId14"/>
    <p:sldId id="277" r:id="rId15"/>
    <p:sldId id="279" r:id="rId16"/>
    <p:sldId id="280" r:id="rId17"/>
    <p:sldId id="281" r:id="rId18"/>
    <p:sldId id="282" r:id="rId19"/>
    <p:sldId id="283" r:id="rId20"/>
    <p:sldId id="285" r:id="rId21"/>
    <p:sldId id="284" r:id="rId22"/>
    <p:sldId id="286" r:id="rId23"/>
    <p:sldId id="287" r:id="rId24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9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4/13/2018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Fermilab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LLRF Systems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Architecture and Overview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B. Chase/P. Varghese</a:t>
            </a:r>
          </a:p>
          <a:p>
            <a:pPr eaLnBrk="1" hangingPunct="1"/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Fermilab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LLRF Systems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17 April 2017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Booster, Recycler and Main Injector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7F1DF-354B-4A6D-8B71-95DCCEFDF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32" y="935520"/>
            <a:ext cx="6084335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95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Recycler/Main Injector LLRF Systems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4DED9490-3E49-4551-8F58-40561F94F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6604"/>
            <a:ext cx="8672513" cy="4260692"/>
          </a:xfrm>
        </p:spPr>
      </p:pic>
    </p:spTree>
    <p:extLst>
      <p:ext uri="{BB962C8B-B14F-4D97-AF65-F5344CB8AC3E}">
        <p14:creationId xmlns:p14="http://schemas.microsoft.com/office/powerpoint/2010/main" val="126589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Recycler/Main Injector LLRF Systems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3DCC89-C194-4D4E-B11F-510DF9F34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</p:spTree>
    <p:extLst>
      <p:ext uri="{BB962C8B-B14F-4D97-AF65-F5344CB8AC3E}">
        <p14:creationId xmlns:p14="http://schemas.microsoft.com/office/powerpoint/2010/main" val="3393733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Main Injector Feedback Loops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39522A-5DC1-454E-960A-3D14D09D0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103" y="1042988"/>
            <a:ext cx="8189506" cy="4987925"/>
          </a:xfrm>
        </p:spPr>
      </p:pic>
    </p:spTree>
    <p:extLst>
      <p:ext uri="{BB962C8B-B14F-4D97-AF65-F5344CB8AC3E}">
        <p14:creationId xmlns:p14="http://schemas.microsoft.com/office/powerpoint/2010/main" val="341581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LEL LLRF System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0436DD-0029-4449-BF24-AEC9B32E8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496" y="1042988"/>
            <a:ext cx="7212720" cy="4987925"/>
          </a:xfrm>
        </p:spPr>
      </p:pic>
    </p:spTree>
    <p:extLst>
      <p:ext uri="{BB962C8B-B14F-4D97-AF65-F5344CB8AC3E}">
        <p14:creationId xmlns:p14="http://schemas.microsoft.com/office/powerpoint/2010/main" val="195476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LEL LLRF Station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73551D-E78D-43B2-9A8D-A478AB97C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071" y="1042988"/>
            <a:ext cx="7485571" cy="4987925"/>
          </a:xfrm>
        </p:spPr>
      </p:pic>
    </p:spTree>
    <p:extLst>
      <p:ext uri="{BB962C8B-B14F-4D97-AF65-F5344CB8AC3E}">
        <p14:creationId xmlns:p14="http://schemas.microsoft.com/office/powerpoint/2010/main" val="2147380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MFC FPGA/DSP Board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10" name="Content Placeholder 9" descr="MFC_Layered_Block.png">
            <a:extLst>
              <a:ext uri="{FF2B5EF4-FFF2-40B4-BE49-F238E27FC236}">
                <a16:creationId xmlns:a16="http://schemas.microsoft.com/office/drawing/2014/main" id="{EDE35583-F9A1-46A1-BFE3-37CCCA2E9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6002" y="1042988"/>
            <a:ext cx="7457708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12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FAST LLRF System 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7223ED-CC9B-4153-B3D5-C9F812AF2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243738"/>
            <a:ext cx="8672513" cy="4586425"/>
          </a:xfrm>
        </p:spPr>
      </p:pic>
    </p:spTree>
    <p:extLst>
      <p:ext uri="{BB962C8B-B14F-4D97-AF65-F5344CB8AC3E}">
        <p14:creationId xmlns:p14="http://schemas.microsoft.com/office/powerpoint/2010/main" val="2248349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FAST LLRF Station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AE48F6-40D2-460E-B4DD-6FECB00A4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294" y="1042988"/>
            <a:ext cx="5487125" cy="4987925"/>
          </a:xfrm>
        </p:spPr>
      </p:pic>
    </p:spTree>
    <p:extLst>
      <p:ext uri="{BB962C8B-B14F-4D97-AF65-F5344CB8AC3E}">
        <p14:creationId xmlns:p14="http://schemas.microsoft.com/office/powerpoint/2010/main" val="2491656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PIP-II IT LLRF System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8713A6-AE95-47B0-8A07-B395D254C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1423"/>
            <a:ext cx="8672513" cy="4891055"/>
          </a:xfrm>
        </p:spPr>
      </p:pic>
    </p:spTree>
    <p:extLst>
      <p:ext uri="{BB962C8B-B14F-4D97-AF65-F5344CB8AC3E}">
        <p14:creationId xmlns:p14="http://schemas.microsoft.com/office/powerpoint/2010/main" val="366866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LLRF System Architecture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B.Chase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940CC4CD-576B-4688-9479-7A207BBFE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371600"/>
            <a:ext cx="5029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AcNET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Interface – requestor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Front-end software - director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User interface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Scenario execution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Shared Libraries – workers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Software – logger, event, cog,…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Hardware – link, VXI-UCD, VXI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DSP Software – serfs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Patterns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VXI Module Hardware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 MHz AD-SHARC™ DSP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ADCs, DACs, NCOs, Link ports</a:t>
            </a:r>
          </a:p>
        </p:txBody>
      </p:sp>
      <p:graphicFrame>
        <p:nvGraphicFramePr>
          <p:cNvPr id="8" name="Object 24">
            <a:extLst>
              <a:ext uri="{FF2B5EF4-FFF2-40B4-BE49-F238E27FC236}">
                <a16:creationId xmlns:a16="http://schemas.microsoft.com/office/drawing/2014/main" id="{BD455D1B-96C8-4B5D-B576-1CBE27C5E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604467"/>
              </p:ext>
            </p:extLst>
          </p:nvPr>
        </p:nvGraphicFramePr>
        <p:xfrm>
          <a:off x="900112" y="1077913"/>
          <a:ext cx="2528888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Visio" r:id="rId3" imgW="3280029" imgH="6492240" progId="Visio.Drawing.11">
                  <p:embed/>
                </p:oleObj>
              </mc:Choice>
              <mc:Fallback>
                <p:oleObj name="Visio" r:id="rId3" imgW="3280029" imgH="6492240" progId="Visio.Drawing.11">
                  <p:embed/>
                  <p:pic>
                    <p:nvPicPr>
                      <p:cNvPr id="10246" name="Object 24">
                        <a:extLst>
                          <a:ext uri="{FF2B5EF4-FFF2-40B4-BE49-F238E27FC236}">
                            <a16:creationId xmlns:a16="http://schemas.microsoft.com/office/drawing/2014/main" id="{1BFE552D-D535-49AD-878C-4B80963602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2" y="1077913"/>
                        <a:ext cx="2528888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6">
            <a:extLst>
              <a:ext uri="{FF2B5EF4-FFF2-40B4-BE49-F238E27FC236}">
                <a16:creationId xmlns:a16="http://schemas.microsoft.com/office/drawing/2014/main" id="{D1936233-9D22-4EB9-82CD-0C124A174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288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CA Client</a:t>
            </a:r>
          </a:p>
        </p:txBody>
      </p:sp>
      <p:sp>
        <p:nvSpPr>
          <p:cNvPr id="10" name="Text Box 27">
            <a:extLst>
              <a:ext uri="{FF2B5EF4-FFF2-40B4-BE49-F238E27FC236}">
                <a16:creationId xmlns:a16="http://schemas.microsoft.com/office/drawing/2014/main" id="{1ACAB4BB-1923-4718-8816-BB8840767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622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CA Server</a:t>
            </a:r>
          </a:p>
        </p:txBody>
      </p:sp>
      <p:sp>
        <p:nvSpPr>
          <p:cNvPr id="11" name="Rectangle 28">
            <a:extLst>
              <a:ext uri="{FF2B5EF4-FFF2-40B4-BE49-F238E27FC236}">
                <a16:creationId xmlns:a16="http://schemas.microsoft.com/office/drawing/2014/main" id="{B6979276-8B59-44A6-95B0-BA6996942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657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Drivers</a:t>
            </a:r>
          </a:p>
        </p:txBody>
      </p:sp>
      <p:sp>
        <p:nvSpPr>
          <p:cNvPr id="12" name="Rectangle 29">
            <a:extLst>
              <a:ext uri="{FF2B5EF4-FFF2-40B4-BE49-F238E27FC236}">
                <a16:creationId xmlns:a16="http://schemas.microsoft.com/office/drawing/2014/main" id="{A5BB4E2F-B77E-44FE-82E3-438685598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718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IOC</a:t>
            </a:r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C540FEE6-D791-44B6-93DB-B855DDFC5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192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EPICS</a:t>
            </a:r>
          </a:p>
        </p:txBody>
      </p:sp>
      <p:sp>
        <p:nvSpPr>
          <p:cNvPr id="14" name="Line 31">
            <a:extLst>
              <a:ext uri="{FF2B5EF4-FFF2-40B4-BE49-F238E27FC236}">
                <a16:creationId xmlns:a16="http://schemas.microsoft.com/office/drawing/2014/main" id="{3DD96D26-BEA1-4431-B4C4-2D151C2DBE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2667000"/>
            <a:ext cx="38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180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5" name="Line 32">
            <a:extLst>
              <a:ext uri="{FF2B5EF4-FFF2-40B4-BE49-F238E27FC236}">
                <a16:creationId xmlns:a16="http://schemas.microsoft.com/office/drawing/2014/main" id="{8B75408F-BB13-4C90-A683-D6DAAED122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3200400"/>
            <a:ext cx="38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180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6" name="Line 33">
            <a:extLst>
              <a:ext uri="{FF2B5EF4-FFF2-40B4-BE49-F238E27FC236}">
                <a16:creationId xmlns:a16="http://schemas.microsoft.com/office/drawing/2014/main" id="{0EE8F67E-CF8A-43AD-A827-B76D85EA17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3733800"/>
            <a:ext cx="38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180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7" name="Line 34">
            <a:extLst>
              <a:ext uri="{FF2B5EF4-FFF2-40B4-BE49-F238E27FC236}">
                <a16:creationId xmlns:a16="http://schemas.microsoft.com/office/drawing/2014/main" id="{4045123F-837D-4677-80D2-3710C2A0F8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4419600"/>
            <a:ext cx="38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180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8" name="Line 35">
            <a:extLst>
              <a:ext uri="{FF2B5EF4-FFF2-40B4-BE49-F238E27FC236}">
                <a16:creationId xmlns:a16="http://schemas.microsoft.com/office/drawing/2014/main" id="{1A9F2743-1005-427F-918B-144C586E82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4724400"/>
            <a:ext cx="38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180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PIP-II IT LLRF Racks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60AE05-EAD4-4EC6-960B-D3207348D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403" y="1042988"/>
            <a:ext cx="3578906" cy="4987925"/>
          </a:xfrm>
        </p:spPr>
      </p:pic>
    </p:spTree>
    <p:extLst>
      <p:ext uri="{BB962C8B-B14F-4D97-AF65-F5344CB8AC3E}">
        <p14:creationId xmlns:p14="http://schemas.microsoft.com/office/powerpoint/2010/main" val="785287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SOC MFC Overview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704836-739A-48E4-B42F-7FA002057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087" y="1042988"/>
            <a:ext cx="8075539" cy="4987925"/>
          </a:xfrm>
        </p:spPr>
      </p:pic>
    </p:spTree>
    <p:extLst>
      <p:ext uri="{BB962C8B-B14F-4D97-AF65-F5344CB8AC3E}">
        <p14:creationId xmlns:p14="http://schemas.microsoft.com/office/powerpoint/2010/main" val="4092369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ARRIA10 SOC MFC Overview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24386B-2445-498C-8749-7DEB02D91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554" y="1042988"/>
            <a:ext cx="8610604" cy="4987925"/>
          </a:xfrm>
        </p:spPr>
      </p:pic>
    </p:spTree>
    <p:extLst>
      <p:ext uri="{BB962C8B-B14F-4D97-AF65-F5344CB8AC3E}">
        <p14:creationId xmlns:p14="http://schemas.microsoft.com/office/powerpoint/2010/main" val="317970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Front-End Software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B.Chase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BDB139E9-1636-4EA5-9A57-385AA7AFF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1269275"/>
            <a:ext cx="8382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“application program” or  *.exe file (VxWorks)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set of services or tools to end-user.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Coordinator of tasks within front-end by combining services provided by different modules.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Responds to IRQs, TRIGs or external requests for data.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Error detection, logging and recovery.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Basic Control System Interface – devices (PV)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Advanced Control Interface – I6/R6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Scenarios 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UseManager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Multi-timer</a:t>
            </a:r>
          </a:p>
        </p:txBody>
      </p:sp>
    </p:spTree>
    <p:extLst>
      <p:ext uri="{BB962C8B-B14F-4D97-AF65-F5344CB8AC3E}">
        <p14:creationId xmlns:p14="http://schemas.microsoft.com/office/powerpoint/2010/main" val="352707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VXI Module Software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B.Chase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A6E8833E-11D4-4D8D-B139-36B6BA9DA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600200"/>
            <a:ext cx="4953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DSP Software Patterns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 Interrupts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 Port Communication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 Time Plot Variables (PV)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 Based Methodology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Configuration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</a:t>
            </a:r>
          </a:p>
        </p:txBody>
      </p:sp>
      <p:grpSp>
        <p:nvGrpSpPr>
          <p:cNvPr id="20" name="Group 26">
            <a:extLst>
              <a:ext uri="{FF2B5EF4-FFF2-40B4-BE49-F238E27FC236}">
                <a16:creationId xmlns:a16="http://schemas.microsoft.com/office/drawing/2014/main" id="{EB3D30BE-639D-49C0-BE58-859A790BDB7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2743200"/>
            <a:ext cx="1905000" cy="533400"/>
            <a:chOff x="672" y="1728"/>
            <a:chExt cx="1200" cy="336"/>
          </a:xfrm>
        </p:grpSpPr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CBBD7671-5B55-4C4F-817F-CB8D6B4DA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728"/>
              <a:ext cx="1200" cy="336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219211AE-3E52-4826-9793-6AC103AB2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776"/>
              <a:ext cx="11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DSP Software</a:t>
              </a:r>
            </a:p>
          </p:txBody>
        </p:sp>
      </p:grpSp>
      <p:grpSp>
        <p:nvGrpSpPr>
          <p:cNvPr id="23" name="Group 25">
            <a:extLst>
              <a:ext uri="{FF2B5EF4-FFF2-40B4-BE49-F238E27FC236}">
                <a16:creationId xmlns:a16="http://schemas.microsoft.com/office/drawing/2014/main" id="{7E6B7598-0B95-4FB2-9E3B-338E5534D6EC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828800"/>
            <a:ext cx="1905000" cy="914400"/>
            <a:chOff x="672" y="1152"/>
            <a:chExt cx="1200" cy="576"/>
          </a:xfrm>
        </p:grpSpPr>
        <p:sp>
          <p:nvSpPr>
            <p:cNvPr id="24" name="Rectangle 7">
              <a:extLst>
                <a:ext uri="{FF2B5EF4-FFF2-40B4-BE49-F238E27FC236}">
                  <a16:creationId xmlns:a16="http://schemas.microsoft.com/office/drawing/2014/main" id="{9DF329DB-E443-4636-A5C3-B71652B70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152"/>
              <a:ext cx="1200" cy="576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B382428E-F6AF-43AC-A09E-92C8C0CF8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11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Shared Library</a:t>
              </a:r>
            </a:p>
          </p:txBody>
        </p:sp>
        <p:sp>
          <p:nvSpPr>
            <p:cNvPr id="26" name="Text Box 16">
              <a:extLst>
                <a:ext uri="{FF2B5EF4-FFF2-40B4-BE49-F238E27FC236}">
                  <a16:creationId xmlns:a16="http://schemas.microsoft.com/office/drawing/2014/main" id="{5B062C9A-99BD-4C0F-AD02-A4C11E31F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440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Slot 0 level</a:t>
              </a:r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811B1C28-8277-4D42-97CF-6F87AF18DEE9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276600"/>
            <a:ext cx="2133600" cy="2743200"/>
            <a:chOff x="624" y="2064"/>
            <a:chExt cx="1344" cy="1728"/>
          </a:xfrm>
        </p:grpSpPr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AD43A99C-48E9-45C0-BFD1-A42B2CF78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400"/>
              <a:ext cx="1200" cy="432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29" name="Text Box 14">
              <a:extLst>
                <a:ext uri="{FF2B5EF4-FFF2-40B4-BE49-F238E27FC236}">
                  <a16:creationId xmlns:a16="http://schemas.microsoft.com/office/drawing/2014/main" id="{99353756-AF3E-4DC4-96D2-90A78B6D6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00"/>
              <a:ext cx="134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Hardware      DACs, ADCs, etc.</a:t>
              </a:r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id="{EC0C211A-606C-40E3-89D0-D33908980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064"/>
              <a:ext cx="1201" cy="336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1" name="Text Box 18">
              <a:extLst>
                <a:ext uri="{FF2B5EF4-FFF2-40B4-BE49-F238E27FC236}">
                  <a16:creationId xmlns:a16="http://schemas.microsoft.com/office/drawing/2014/main" id="{387DA545-7E0B-47BE-9687-D044E9CB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2112"/>
              <a:ext cx="11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FPGA</a:t>
              </a:r>
            </a:p>
          </p:txBody>
        </p:sp>
        <p:sp>
          <p:nvSpPr>
            <p:cNvPr id="32" name="Rectangle 19">
              <a:extLst>
                <a:ext uri="{FF2B5EF4-FFF2-40B4-BE49-F238E27FC236}">
                  <a16:creationId xmlns:a16="http://schemas.microsoft.com/office/drawing/2014/main" id="{0B432DEF-CEEA-44A2-B81E-D278BE85C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832"/>
              <a:ext cx="1201" cy="432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3" name="Text Box 20">
              <a:extLst>
                <a:ext uri="{FF2B5EF4-FFF2-40B4-BE49-F238E27FC236}">
                  <a16:creationId xmlns:a16="http://schemas.microsoft.com/office/drawing/2014/main" id="{9F3FCF9E-F94A-445E-99F6-B1F2279C6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2832"/>
              <a:ext cx="11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Actuators / Detectors</a:t>
              </a: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F9D7E880-02F6-4B96-9DA9-DB650492C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456"/>
              <a:ext cx="528" cy="336"/>
            </a:xfrm>
            <a:prstGeom prst="ellips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5" name="Line 22">
              <a:extLst>
                <a:ext uri="{FF2B5EF4-FFF2-40B4-BE49-F238E27FC236}">
                  <a16:creationId xmlns:a16="http://schemas.microsoft.com/office/drawing/2014/main" id="{C242B9B9-0057-4DF2-9806-2218A5DB8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264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6" name="Line 23">
              <a:extLst>
                <a:ext uri="{FF2B5EF4-FFF2-40B4-BE49-F238E27FC236}">
                  <a16:creationId xmlns:a16="http://schemas.microsoft.com/office/drawing/2014/main" id="{B36AA239-FBD7-4D8D-8E9B-A656D5F4C2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3264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7" name="Text Box 24">
              <a:extLst>
                <a:ext uri="{FF2B5EF4-FFF2-40B4-BE49-F238E27FC236}">
                  <a16:creationId xmlns:a16="http://schemas.microsoft.com/office/drawing/2014/main" id="{38B6C278-F56F-46A3-9CF3-42DC221AF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504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964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Software Modules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6A8A795-B71E-4E42-ABAE-EFB6901B6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6056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(Channel Access Server)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Acnet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interface, callback mechanism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Observer pattern or Publish-Subscribe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Logger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Message queue used to log error messages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 message levels, information content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manages cogging beam to specific RF buckets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Details of cogging hidden, interface clear</a:t>
            </a:r>
          </a:p>
        </p:txBody>
      </p:sp>
    </p:spTree>
    <p:extLst>
      <p:ext uri="{BB962C8B-B14F-4D97-AF65-F5344CB8AC3E}">
        <p14:creationId xmlns:p14="http://schemas.microsoft.com/office/powerpoint/2010/main" val="117466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DSP Software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C6946EC-4340-45E3-AEE5-15554FDEA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86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 processing rates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kHz, 16.6 kHz, 720 Hz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Common software patterns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Scheduler – schedules work tasks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 Interrupts – slot 0 to DSP interface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FTP Variables – accelerator data variables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 port communication - high speed data transfer between multiple modules. </a:t>
            </a:r>
          </a:p>
        </p:txBody>
      </p:sp>
    </p:spTree>
    <p:extLst>
      <p:ext uri="{BB962C8B-B14F-4D97-AF65-F5344CB8AC3E}">
        <p14:creationId xmlns:p14="http://schemas.microsoft.com/office/powerpoint/2010/main" val="401012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MILLRF Front End Software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9701B45-D2AB-4B6F-8ADA-56FACA1A0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and Configuration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I6 PA Interface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case scenarios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Multi-timer and UseManager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Middleware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Gather resources to accomplish tasks, i.e. feedback state changes, machine transfers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interface of lower level libraries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Parameter Page Devices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Readings/Settings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FTP Variables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09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I6 Primary Application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A3E5D-213B-4B5D-8C18-5FC19195C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696" y="868051"/>
            <a:ext cx="6153642" cy="53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MILLRF LLRF VXI Crate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4/17/2018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B. Chase/P. Varghese |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LLRF Systems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aphicFrame>
        <p:nvGraphicFramePr>
          <p:cNvPr id="7" name="Object 23">
            <a:extLst>
              <a:ext uri="{FF2B5EF4-FFF2-40B4-BE49-F238E27FC236}">
                <a16:creationId xmlns:a16="http://schemas.microsoft.com/office/drawing/2014/main" id="{755BD356-A73D-4CFF-AD86-7A88DE0E88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447800"/>
          <a:ext cx="80010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Visio" r:id="rId3" imgW="9035415" imgH="5112512" progId="Visio.Drawing.11">
                  <p:embed/>
                </p:oleObj>
              </mc:Choice>
              <mc:Fallback>
                <p:oleObj name="Visio" r:id="rId3" imgW="9035415" imgH="5112512" progId="Visio.Drawing.11">
                  <p:embed/>
                  <p:pic>
                    <p:nvPicPr>
                      <p:cNvPr id="5143" name="Object 23">
                        <a:extLst>
                          <a:ext uri="{FF2B5EF4-FFF2-40B4-BE49-F238E27FC236}">
                            <a16:creationId xmlns:a16="http://schemas.microsoft.com/office/drawing/2014/main" id="{37DB32EB-C5E1-458A-9A87-EC9B685811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47800"/>
                        <a:ext cx="80010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96471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1865</TotalTime>
  <Words>661</Words>
  <Application>Microsoft Office PowerPoint</Application>
  <PresentationFormat>On-screen Show (4:3)</PresentationFormat>
  <Paragraphs>156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Visio</vt:lpstr>
      <vt:lpstr>Fermilab LLRF Systems Architecture and Overview</vt:lpstr>
      <vt:lpstr>LLRF System Architecture</vt:lpstr>
      <vt:lpstr>Front-End Software</vt:lpstr>
      <vt:lpstr>VXI Module Software</vt:lpstr>
      <vt:lpstr>Software Modules</vt:lpstr>
      <vt:lpstr>DSP Software</vt:lpstr>
      <vt:lpstr>MILLRF Front End Software</vt:lpstr>
      <vt:lpstr>I6 Primary Application</vt:lpstr>
      <vt:lpstr>MILLRF LLRF VXI Crate</vt:lpstr>
      <vt:lpstr>Booster, Recycler and Main Injector</vt:lpstr>
      <vt:lpstr>Recycler/Main Injector LLRF Systems</vt:lpstr>
      <vt:lpstr>Recycler/Main Injector LLRF Systems</vt:lpstr>
      <vt:lpstr>Main Injector Feedback Loops</vt:lpstr>
      <vt:lpstr>LEL LLRF System</vt:lpstr>
      <vt:lpstr>LEL LLRF Station</vt:lpstr>
      <vt:lpstr>MFC FPGA/DSP Board</vt:lpstr>
      <vt:lpstr>FAST LLRF System </vt:lpstr>
      <vt:lpstr>FAST LLRF Station</vt:lpstr>
      <vt:lpstr>PIP-II IT LLRF System</vt:lpstr>
      <vt:lpstr>PIP-II IT LLRF Racks</vt:lpstr>
      <vt:lpstr>SOC MFC Overview</vt:lpstr>
      <vt:lpstr>ARRIA10 SOC MFC Overview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Fermilab LLRF Systems Architecture and Overview</dc:title>
  <dc:creator>Philip Varghese x4803,5689 13675N</dc:creator>
  <cp:lastModifiedBy>Philip Varghese x4803,5689 13675N</cp:lastModifiedBy>
  <cp:revision>28</cp:revision>
  <cp:lastPrinted>2018-04-13T19:36:10Z</cp:lastPrinted>
  <dcterms:created xsi:type="dcterms:W3CDTF">2018-04-11T20:33:13Z</dcterms:created>
  <dcterms:modified xsi:type="dcterms:W3CDTF">2018-04-13T23:03:19Z</dcterms:modified>
</cp:coreProperties>
</file>