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60" r:id="rId4"/>
    <p:sldId id="292" r:id="rId5"/>
    <p:sldId id="288" r:id="rId6"/>
    <p:sldId id="296" r:id="rId7"/>
    <p:sldId id="261" r:id="rId8"/>
    <p:sldId id="262" r:id="rId9"/>
    <p:sldId id="263" r:id="rId10"/>
    <p:sldId id="264" r:id="rId11"/>
    <p:sldId id="265" r:id="rId12"/>
    <p:sldId id="266" r:id="rId13"/>
    <p:sldId id="289" r:id="rId14"/>
    <p:sldId id="272" r:id="rId15"/>
    <p:sldId id="258" r:id="rId16"/>
    <p:sldId id="268" r:id="rId17"/>
    <p:sldId id="269" r:id="rId18"/>
    <p:sldId id="271" r:id="rId19"/>
    <p:sldId id="270" r:id="rId20"/>
    <p:sldId id="273" r:id="rId21"/>
    <p:sldId id="274" r:id="rId22"/>
    <p:sldId id="290" r:id="rId23"/>
    <p:sldId id="279" r:id="rId24"/>
    <p:sldId id="280" r:id="rId25"/>
    <p:sldId id="281" r:id="rId26"/>
    <p:sldId id="284" r:id="rId27"/>
    <p:sldId id="285" r:id="rId28"/>
    <p:sldId id="278" r:id="rId29"/>
    <p:sldId id="282" r:id="rId30"/>
    <p:sldId id="283" r:id="rId31"/>
    <p:sldId id="293" r:id="rId32"/>
    <p:sldId id="294" r:id="rId33"/>
    <p:sldId id="295" r:id="rId34"/>
    <p:sldId id="291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5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6837" autoAdjust="0"/>
  </p:normalViewPr>
  <p:slideViewPr>
    <p:cSldViewPr snapToGrid="0">
      <p:cViewPr varScale="1">
        <p:scale>
          <a:sx n="69" d="100"/>
          <a:sy n="69" d="100"/>
        </p:scale>
        <p:origin x="11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C54F-8DDB-4A40-B46D-39D4C2EE8B9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30E06-6698-4768-923D-035DF4688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30E06-6698-4768-923D-035DF468884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49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0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98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08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2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6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59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72626-6C76-4A0D-B704-0E09FE0C1D72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99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gif"/><Relationship Id="rId7" Type="http://schemas.openxmlformats.org/officeDocument/2006/relationships/image" Target="../media/image48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2.png"/><Relationship Id="rId18" Type="http://schemas.openxmlformats.org/officeDocument/2006/relationships/image" Target="../media/image75.png"/><Relationship Id="rId3" Type="http://schemas.openxmlformats.org/officeDocument/2006/relationships/image" Target="../media/image54.png"/><Relationship Id="rId21" Type="http://schemas.openxmlformats.org/officeDocument/2006/relationships/image" Target="../media/image69.png"/><Relationship Id="rId7" Type="http://schemas.openxmlformats.org/officeDocument/2006/relationships/image" Target="../media/image56.gif"/><Relationship Id="rId12" Type="http://schemas.openxmlformats.org/officeDocument/2006/relationships/image" Target="../media/image61.gif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5.gi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60.gif"/><Relationship Id="rId5" Type="http://schemas.openxmlformats.org/officeDocument/2006/relationships/image" Target="../media/image56.png"/><Relationship Id="rId15" Type="http://schemas.openxmlformats.org/officeDocument/2006/relationships/image" Target="../media/image64.gif"/><Relationship Id="rId23" Type="http://schemas.openxmlformats.org/officeDocument/2006/relationships/image" Target="../media/image80.png"/><Relationship Id="rId10" Type="http://schemas.openxmlformats.org/officeDocument/2006/relationships/image" Target="../media/image59.gif"/><Relationship Id="rId19" Type="http://schemas.openxmlformats.org/officeDocument/2006/relationships/image" Target="../media/image7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3.gif"/><Relationship Id="rId2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1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2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79.png"/><Relationship Id="rId10" Type="http://schemas.openxmlformats.org/officeDocument/2006/relationships/image" Target="../media/image102.png"/><Relationship Id="rId4" Type="http://schemas.openxmlformats.org/officeDocument/2006/relationships/image" Target="../media/image78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13" Type="http://schemas.openxmlformats.org/officeDocument/2006/relationships/image" Target="../media/image111.png"/><Relationship Id="rId3" Type="http://schemas.openxmlformats.org/officeDocument/2006/relationships/image" Target="../media/image85.png"/><Relationship Id="rId7" Type="http://schemas.openxmlformats.org/officeDocument/2006/relationships/image" Target="../media/image950.png"/><Relationship Id="rId12" Type="http://schemas.openxmlformats.org/officeDocument/2006/relationships/image" Target="../media/image11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840.png"/><Relationship Id="rId10" Type="http://schemas.openxmlformats.org/officeDocument/2006/relationships/image" Target="../media/image108.png"/><Relationship Id="rId4" Type="http://schemas.openxmlformats.org/officeDocument/2006/relationships/image" Target="../media/image95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97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85.png"/><Relationship Id="rId7" Type="http://schemas.openxmlformats.org/officeDocument/2006/relationships/image" Target="../media/image133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150.png"/><Relationship Id="rId9" Type="http://schemas.openxmlformats.org/officeDocument/2006/relationships/image" Target="../media/image11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74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4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4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3.png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6.gif"/><Relationship Id="rId3" Type="http://schemas.openxmlformats.org/officeDocument/2006/relationships/image" Target="../media/image148.gif"/><Relationship Id="rId7" Type="http://schemas.openxmlformats.org/officeDocument/2006/relationships/image" Target="../media/image153.png"/><Relationship Id="rId12" Type="http://schemas.openxmlformats.org/officeDocument/2006/relationships/image" Target="../media/image13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5.png"/><Relationship Id="rId5" Type="http://schemas.openxmlformats.org/officeDocument/2006/relationships/image" Target="../media/image151.png"/><Relationship Id="rId15" Type="http://schemas.openxmlformats.org/officeDocument/2006/relationships/image" Target="../media/image158.png"/><Relationship Id="rId10" Type="http://schemas.openxmlformats.org/officeDocument/2006/relationships/image" Target="../media/image151.gif"/><Relationship Id="rId4" Type="http://schemas.openxmlformats.org/officeDocument/2006/relationships/image" Target="../media/image149.gif"/><Relationship Id="rId9" Type="http://schemas.openxmlformats.org/officeDocument/2006/relationships/image" Target="../media/image150.gif"/><Relationship Id="rId14" Type="http://schemas.openxmlformats.org/officeDocument/2006/relationships/image" Target="../media/image15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gif"/><Relationship Id="rId13" Type="http://schemas.openxmlformats.org/officeDocument/2006/relationships/image" Target="../media/image167.gif"/><Relationship Id="rId3" Type="http://schemas.openxmlformats.org/officeDocument/2006/relationships/image" Target="../media/image162.png"/><Relationship Id="rId7" Type="http://schemas.openxmlformats.org/officeDocument/2006/relationships/image" Target="../media/image160.gif"/><Relationship Id="rId12" Type="http://schemas.openxmlformats.org/officeDocument/2006/relationships/image" Target="../media/image166.gif"/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0.png"/><Relationship Id="rId11" Type="http://schemas.openxmlformats.org/officeDocument/2006/relationships/image" Target="../media/image1580.png"/><Relationship Id="rId5" Type="http://schemas.openxmlformats.org/officeDocument/2006/relationships/image" Target="../media/image164.png"/><Relationship Id="rId15" Type="http://schemas.openxmlformats.org/officeDocument/2006/relationships/image" Target="../media/image1550.png"/><Relationship Id="rId10" Type="http://schemas.openxmlformats.org/officeDocument/2006/relationships/image" Target="../media/image165.png"/><Relationship Id="rId4" Type="http://schemas.openxmlformats.org/officeDocument/2006/relationships/image" Target="../media/image163.png"/><Relationship Id="rId9" Type="http://schemas.openxmlformats.org/officeDocument/2006/relationships/image" Target="../media/image162.gif"/><Relationship Id="rId1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gif"/><Relationship Id="rId13" Type="http://schemas.openxmlformats.org/officeDocument/2006/relationships/image" Target="../media/image176.gif"/><Relationship Id="rId3" Type="http://schemas.openxmlformats.org/officeDocument/2006/relationships/image" Target="../media/image173.png"/><Relationship Id="rId7" Type="http://schemas.openxmlformats.org/officeDocument/2006/relationships/image" Target="../media/image169.gif"/><Relationship Id="rId12" Type="http://schemas.openxmlformats.org/officeDocument/2006/relationships/image" Target="../media/image1710.png"/><Relationship Id="rId2" Type="http://schemas.openxmlformats.org/officeDocument/2006/relationships/image" Target="../media/image172.png"/><Relationship Id="rId16" Type="http://schemas.openxmlformats.org/officeDocument/2006/relationships/image" Target="../media/image1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75.png"/><Relationship Id="rId15" Type="http://schemas.openxmlformats.org/officeDocument/2006/relationships/image" Target="../media/image166.png"/><Relationship Id="rId10" Type="http://schemas.openxmlformats.org/officeDocument/2006/relationships/image" Target="../media/image172.gif"/><Relationship Id="rId4" Type="http://schemas.openxmlformats.org/officeDocument/2006/relationships/image" Target="../media/image174.png"/><Relationship Id="rId9" Type="http://schemas.openxmlformats.org/officeDocument/2006/relationships/image" Target="../media/image171.gif"/><Relationship Id="rId14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91.png"/><Relationship Id="rId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20.gif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First slip-stacking simulations with </a:t>
            </a:r>
            <a:r>
              <a:rPr lang="en-GB" noProof="0" dirty="0" err="1" smtClean="0"/>
              <a:t>BLonD</a:t>
            </a:r>
            <a:r>
              <a:rPr lang="en-GB" noProof="0" dirty="0" smtClean="0"/>
              <a:t> for SPS ion beams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noProof="0" dirty="0" smtClean="0"/>
              <a:t>D. </a:t>
            </a:r>
            <a:r>
              <a:rPr lang="en-GB" i="1" noProof="0" dirty="0" smtClean="0"/>
              <a:t>Quartullo (</a:t>
            </a:r>
            <a:r>
              <a:rPr lang="en-US" i="1" dirty="0" smtClean="0"/>
              <a:t>Presented by T. Argyropoulos)</a:t>
            </a:r>
            <a:endParaRPr lang="en-GB" i="1" noProof="0" dirty="0" smtClean="0"/>
          </a:p>
          <a:p>
            <a:endParaRPr lang="en-GB" noProof="0" dirty="0"/>
          </a:p>
          <a:p>
            <a:r>
              <a:rPr lang="en-GB" b="1" i="1" noProof="0" dirty="0" smtClean="0"/>
              <a:t>Acknowledgements:</a:t>
            </a:r>
            <a:r>
              <a:rPr lang="en-GB" i="1" noProof="0" dirty="0" smtClean="0"/>
              <a:t> T. Argyropoulos, A. Lasheen, </a:t>
            </a:r>
          </a:p>
          <a:p>
            <a:r>
              <a:rPr lang="en-GB" i="1" noProof="0" dirty="0" smtClean="0"/>
              <a:t>E. </a:t>
            </a:r>
            <a:r>
              <a:rPr lang="en-GB" i="1" noProof="0" dirty="0" err="1" smtClean="0"/>
              <a:t>Shaposhnikova</a:t>
            </a:r>
            <a:r>
              <a:rPr lang="en-GB" i="1" noProof="0" dirty="0" smtClean="0"/>
              <a:t>, the </a:t>
            </a:r>
            <a:r>
              <a:rPr lang="en-GB" i="1" noProof="0" dirty="0" err="1" smtClean="0"/>
              <a:t>BLonD</a:t>
            </a:r>
            <a:r>
              <a:rPr lang="en-GB" i="1" noProof="0" dirty="0" smtClean="0"/>
              <a:t> team</a:t>
            </a:r>
            <a:endParaRPr lang="en-GB" i="1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" y="172907"/>
            <a:ext cx="2004567" cy="72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617" y="95168"/>
            <a:ext cx="902241" cy="895432"/>
          </a:xfrm>
          <a:prstGeom prst="rect">
            <a:avLst/>
          </a:prstGeom>
        </p:spPr>
      </p:pic>
      <p:pic>
        <p:nvPicPr>
          <p:cNvPr id="6" name="Picture 7" descr="logo-presentation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1" y="6185029"/>
            <a:ext cx="442260" cy="5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9356" y="6434138"/>
            <a:ext cx="4826577" cy="365125"/>
          </a:xfrm>
        </p:spPr>
        <p:txBody>
          <a:bodyPr/>
          <a:lstStyle/>
          <a:p>
            <a:r>
              <a:rPr lang="en-GB" sz="1800" dirty="0" err="1" smtClean="0"/>
              <a:t>Fermilab</a:t>
            </a:r>
            <a:r>
              <a:rPr lang="en-GB" sz="1800" dirty="0" smtClean="0"/>
              <a:t> 16/04/2018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28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9621" y="777396"/>
                <a:ext cx="9597629" cy="1867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Same example with two bunches and two RF systems where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Each bunch is accelerated by a different RF system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 smtClean="0"/>
                  <a:t>, 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Assumption: each bunch does not feel the perturbation from the other </a:t>
                </a:r>
                <a:r>
                  <a:rPr lang="en-GB" dirty="0"/>
                  <a:t>RF </a:t>
                </a:r>
                <a:r>
                  <a:rPr lang="en-GB" dirty="0" smtClean="0"/>
                  <a:t>system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At the end of the procedure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/>
                    </m:sSubSup>
                  </m:oMath>
                </a14:m>
                <a:endParaRPr lang="en-GB" dirty="0"/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1" y="777396"/>
                <a:ext cx="9597629" cy="1867371"/>
              </a:xfrm>
              <a:prstGeom prst="rect">
                <a:avLst/>
              </a:prstGeom>
              <a:blipFill>
                <a:blip r:embed="rId2"/>
                <a:stretch>
                  <a:fillRect l="-38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" y="2644767"/>
            <a:ext cx="3677716" cy="1727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5" y="2639437"/>
            <a:ext cx="3931369" cy="17801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06432" y="242100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Zoom on the 2 bunches</a:t>
            </a:r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67596" y="4561698"/>
            <a:ext cx="8707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Same example with two batches with 24 bunches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421361" y="242100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Reference frame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" y="5168900"/>
            <a:ext cx="3677715" cy="1621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6" y="5168900"/>
            <a:ext cx="3931368" cy="162170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85853" y="4932107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</a:t>
            </a:r>
            <a:r>
              <a:rPr lang="en-GB" sz="1400" dirty="0" smtClean="0"/>
              <a:t>eference frame 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58996" y="494396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Zoom on the 48 bunches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07331" y="3014590"/>
                <a:ext cx="107273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b="1" dirty="0" smtClean="0"/>
              </a:p>
              <a:p>
                <a:pPr algn="ctr"/>
                <a:r>
                  <a:rPr lang="en-GB" b="1" dirty="0" smtClean="0"/>
                  <a:t>1000-&gt;10</a:t>
                </a:r>
              </a:p>
              <a:p>
                <a:pPr algn="ctr"/>
                <a:r>
                  <a:rPr lang="en-GB" b="1" dirty="0" smtClean="0"/>
                  <a:t>buckets</a:t>
                </a:r>
                <a:endParaRPr lang="en-GB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331" y="3014590"/>
                <a:ext cx="1072730" cy="923330"/>
              </a:xfrm>
              <a:prstGeom prst="rect">
                <a:avLst/>
              </a:prstGeom>
              <a:blipFill>
                <a:blip r:embed="rId7"/>
                <a:stretch>
                  <a:fillRect l="-5114" r="-3977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024214" y="5381982"/>
                <a:ext cx="91736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b="1" dirty="0" smtClean="0"/>
              </a:p>
              <a:p>
                <a:pPr algn="ctr"/>
                <a:r>
                  <a:rPr lang="en-GB" b="1" dirty="0" smtClean="0"/>
                  <a:t>20-&gt;10</a:t>
                </a:r>
              </a:p>
              <a:p>
                <a:pPr algn="ctr"/>
                <a:r>
                  <a:rPr lang="en-GB" b="1" dirty="0" smtClean="0"/>
                  <a:t>buckets</a:t>
                </a:r>
                <a:endParaRPr lang="en-GB" b="1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14" y="5381982"/>
                <a:ext cx="917367" cy="923330"/>
              </a:xfrm>
              <a:prstGeom prst="rect">
                <a:avLst/>
              </a:prstGeom>
              <a:blipFill>
                <a:blip r:embed="rId8"/>
                <a:stretch>
                  <a:fillRect l="-5298" r="-5298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11711" y="-250940"/>
            <a:ext cx="9357038" cy="1325563"/>
          </a:xfrm>
        </p:spPr>
        <p:txBody>
          <a:bodyPr/>
          <a:lstStyle/>
          <a:p>
            <a:r>
              <a:rPr lang="en-GB" noProof="0" dirty="0" smtClean="0"/>
              <a:t>Example 2: slip-stacking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834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474" y="-215183"/>
            <a:ext cx="7886700" cy="1325563"/>
          </a:xfrm>
        </p:spPr>
        <p:txBody>
          <a:bodyPr/>
          <a:lstStyle/>
          <a:p>
            <a:r>
              <a:rPr lang="en-GB" noProof="0" dirty="0" smtClean="0"/>
              <a:t>RF perturbation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7306" y="867193"/>
                <a:ext cx="8790806" cy="5990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Unfortunately the assumption of no perturbation from the other RF system is valid only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greater than a certain threshold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dirty="0" smtClean="0"/>
                  <a:t>, which represents the time needed to switch alternatively the two RF systems on and off depending on which batch passes by.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dirty="0" smtClean="0"/>
                  <a:t>= 1.3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GB" dirty="0" smtClean="0"/>
                  <a:t> in SPS by T. Bohl)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𝑏𝑎</m:t>
                        </m:r>
                      </m:sup>
                    </m:sSubSup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large enough</a:t>
                </a:r>
                <a:r>
                  <a:rPr lang="en-GB" dirty="0" smtClean="0"/>
                  <a:t>: in this case the perturbation averages within a synchrotron oscillation period and the batches are practically independent</a:t>
                </a:r>
              </a:p>
              <a:p>
                <a:pPr lvl="2"/>
                <a:endParaRPr lang="en-GB" dirty="0" smtClean="0"/>
              </a:p>
              <a:p>
                <a:pPr lvl="2"/>
                <a:endParaRPr lang="en-GB" dirty="0" smtClean="0"/>
              </a:p>
              <a:p>
                <a:pPr lvl="2"/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It has been proven (F. E. Mills) that a lower limit for stable motion is defined by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is called slip-stacking parameters and two different case studies with the same alpha show qualitatively the same beam dynamics</a:t>
                </a: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 smtClean="0"/>
                  <a:t> &gt;&gt; 4 -&gt; small perturbation effect but large emittance after </a:t>
                </a:r>
                <a:r>
                  <a:rPr lang="en-GB" dirty="0" err="1" smtClean="0"/>
                  <a:t>filamentation</a:t>
                </a:r>
                <a:r>
                  <a:rPr lang="en-GB" dirty="0" smtClean="0"/>
                  <a:t> and large needed recapture voltage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4 -&gt; small emittance growth after recapture (and smaller recapture voltage needed) but the perturbation has more effect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" y="867193"/>
                <a:ext cx="8790806" cy="5990807"/>
              </a:xfrm>
              <a:prstGeom prst="rect">
                <a:avLst/>
              </a:prstGeom>
              <a:blipFill>
                <a:blip r:embed="rId2"/>
                <a:stretch>
                  <a:fillRect l="-485" t="-509" r="-624" b="-8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8443" y="3819942"/>
                <a:ext cx="4172430" cy="72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𝑏𝑎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𝑏𝑎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43" y="3819942"/>
                <a:ext cx="4172430" cy="7290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3821475" y="4024568"/>
            <a:ext cx="737667" cy="34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70906" y="3996079"/>
                <a:ext cx="1448602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𝑏𝑎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06" y="3996079"/>
                <a:ext cx="1448602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31272" y="3954850"/>
            <a:ext cx="259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separatrices</a:t>
            </a:r>
            <a:r>
              <a:rPr lang="en-GB" sz="1600" dirty="0" smtClean="0"/>
              <a:t> of the buckets of the two batches are tangent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389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41" y="-298811"/>
            <a:ext cx="7886700" cy="1325563"/>
          </a:xfrm>
        </p:spPr>
        <p:txBody>
          <a:bodyPr/>
          <a:lstStyle/>
          <a:p>
            <a:r>
              <a:rPr lang="en-GB" noProof="0" dirty="0" smtClean="0"/>
              <a:t>Examples with RF perturbation</a:t>
            </a:r>
            <a:endParaRPr lang="en-GB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524932" y="4846457"/>
            <a:ext cx="776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2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perturbation is visible but bunch still inside bucket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blipFill>
                <a:blip r:embed="rId2"/>
                <a:stretch>
                  <a:fillRect l="-46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3294133"/>
            <a:ext cx="2541884" cy="150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3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bunch is lost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blipFill>
                <a:blip r:embed="rId4"/>
                <a:stretch>
                  <a:fillRect l="-58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1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perturbation practically not visible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blipFill>
                <a:blip r:embed="rId5"/>
                <a:stretch>
                  <a:fillRect l="-54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31" y="3376295"/>
            <a:ext cx="2126334" cy="1466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3376295"/>
            <a:ext cx="2095949" cy="1466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59" y="3355855"/>
            <a:ext cx="2268171" cy="1522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9" y="5215112"/>
            <a:ext cx="2453541" cy="1534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6" y="5340579"/>
            <a:ext cx="2096379" cy="1438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5324756"/>
            <a:ext cx="2066393" cy="1352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2" y="5324756"/>
            <a:ext cx="2291528" cy="1453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" y="1428841"/>
            <a:ext cx="2485429" cy="1520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6" y="1472067"/>
            <a:ext cx="2103699" cy="15415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1452615"/>
            <a:ext cx="2141548" cy="15609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58" y="1472067"/>
            <a:ext cx="2300908" cy="1541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971" y="648969"/>
                <a:ext cx="3949594" cy="339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00B050"/>
                    </a:solidFill>
                  </a:rPr>
                  <a:t>Bunches become red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  <m:sup/>
                    </m:sSubSup>
                  </m:oMath>
                </a14:m>
                <a:r>
                  <a:rPr lang="en-GB" sz="1400" b="1" i="1" dirty="0" smtClean="0">
                    <a:solidFill>
                      <a:srgbClr val="00B050"/>
                    </a:solidFill>
                  </a:rPr>
                  <a:t> 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  <m:sup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bSup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1400" b="1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1400" b="1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en-GB" sz="1400" b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971" y="648969"/>
                <a:ext cx="3949594" cy="339517"/>
              </a:xfrm>
              <a:prstGeom prst="rect">
                <a:avLst/>
              </a:prstGeom>
              <a:blipFill>
                <a:blip r:embed="rId17"/>
                <a:stretch>
                  <a:fillRect l="-463" b="-19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576840" y="6521528"/>
            <a:ext cx="1733550" cy="4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541" y="4578667"/>
            <a:ext cx="17854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0570" y="2733063"/>
            <a:ext cx="1733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633162" y="5215112"/>
            <a:ext cx="652837" cy="1269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27477" y="3311170"/>
            <a:ext cx="658522" cy="1135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44042" y="1364152"/>
            <a:ext cx="609600" cy="1106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blipFill>
                <a:blip r:embed="rId2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blipFill>
                <a:blip r:embed="rId21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04841" y="1763669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41" y="1763669"/>
                <a:ext cx="883663" cy="390748"/>
              </a:xfrm>
              <a:prstGeom prst="rect">
                <a:avLst/>
              </a:prstGeom>
              <a:blipFill>
                <a:blip r:embed="rId2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blipFill>
                <a:blip r:embed="rId2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25702" y="2903132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750582" y="2895693"/>
            <a:ext cx="412596" cy="14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880225" y="2903131"/>
            <a:ext cx="412596" cy="11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393209" y="478061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710311" y="4778597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6931088" y="477845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93209" y="670408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717230" y="670783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873521" y="6621608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03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050" y="1"/>
            <a:ext cx="7886700" cy="965200"/>
          </a:xfrm>
        </p:spPr>
        <p:txBody>
          <a:bodyPr/>
          <a:lstStyle/>
          <a:p>
            <a:r>
              <a:rPr lang="en-GB" noProof="0" dirty="0" smtClean="0"/>
              <a:t>Slip-stacking procedure in SPS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>
                <a:spLocks noChangeArrowheads="1"/>
              </p:cNvSpPr>
              <p:nvPr/>
            </p:nvSpPr>
            <p:spPr bwMode="auto">
              <a:xfrm>
                <a:off x="152400" y="965201"/>
                <a:ext cx="8991600" cy="4887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Two </a:t>
                </a:r>
                <a:r>
                  <a:rPr lang="en-US" sz="2200" dirty="0"/>
                  <a:t>SPS </a:t>
                </a:r>
                <a:r>
                  <a:rPr lang="en-US" sz="2200" dirty="0" smtClean="0"/>
                  <a:t>batches, each batch contains 24 bunches spaced </a:t>
                </a:r>
                <a:r>
                  <a:rPr lang="en-US" sz="2200" dirty="0"/>
                  <a:t>by 100 ns</a:t>
                </a: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Before slip-stacking the two batches are separated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= 2.7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200" dirty="0" smtClean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 is defined by the LLRF specifications: it has to be so large that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US" sz="2200" dirty="0" smtClean="0"/>
                  <a:t> then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fr-F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200" b="0" dirty="0" smtClean="0">
                    <a:ea typeface="Cambria Math" panose="02040503050406030204" pitchFamily="18" charset="0"/>
                  </a:rPr>
                  <a:t> to avoid perturbation from the other RF</a:t>
                </a:r>
              </a:p>
              <a:p>
                <a:pPr lvl="1"/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The two batches are </a:t>
                </a:r>
                <a:r>
                  <a:rPr lang="en-GB" sz="2200" dirty="0" smtClean="0"/>
                  <a:t>captured by the two subsets of the 200 MHz TWCs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err="1" smtClean="0"/>
                  <a:t>Each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subset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is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tuned</a:t>
                </a:r>
                <a:r>
                  <a:rPr lang="fr-FR" sz="2200" dirty="0" smtClean="0"/>
                  <a:t> to a </a:t>
                </a:r>
                <a:r>
                  <a:rPr lang="fr-FR" sz="2200" dirty="0" err="1" smtClean="0"/>
                  <a:t>different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bunch</a:t>
                </a:r>
                <a:r>
                  <a:rPr lang="fr-FR" sz="22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20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2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2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2200" dirty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GB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 smtClean="0"/>
                  <a:t>Manipulation in phase space to make the two batches interleave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err="1" smtClean="0"/>
                  <a:t>Bunch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spacing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from</a:t>
                </a:r>
                <a:r>
                  <a:rPr lang="fr-FR" sz="2200" dirty="0" smtClean="0"/>
                  <a:t> 100 ns to 50 ns</a:t>
                </a:r>
                <a:endParaRPr lang="en-GB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 err="1" smtClean="0"/>
                  <a:t>After</a:t>
                </a:r>
                <a:r>
                  <a:rPr lang="fr-FR" sz="2200" dirty="0" smtClean="0"/>
                  <a:t> slip-</a:t>
                </a:r>
                <a:r>
                  <a:rPr lang="fr-FR" sz="2200" dirty="0" err="1" smtClean="0"/>
                  <a:t>stacking</a:t>
                </a:r>
                <a:r>
                  <a:rPr lang="fr-FR" sz="2200" dirty="0" smtClean="0"/>
                  <a:t> the voltage recapture </a:t>
                </a:r>
                <a:r>
                  <a:rPr lang="fr-FR" sz="2200" dirty="0" err="1" smtClean="0"/>
                  <a:t>is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done</a:t>
                </a:r>
                <a:r>
                  <a:rPr lang="fr-FR" sz="2200" dirty="0" smtClean="0"/>
                  <a:t> at the </a:t>
                </a:r>
                <a:r>
                  <a:rPr lang="fr-FR" sz="2200" dirty="0" err="1" smtClean="0"/>
                  <a:t>average</a:t>
                </a:r>
                <a:r>
                  <a:rPr lang="fr-FR" sz="2200" dirty="0"/>
                  <a:t> </a:t>
                </a:r>
                <a:r>
                  <a:rPr lang="fr-FR" sz="2200" dirty="0" smtClean="0"/>
                  <a:t>(design) RF </a:t>
                </a:r>
                <a:r>
                  <a:rPr lang="fr-FR" sz="2200" dirty="0" err="1" smtClean="0"/>
                  <a:t>frequency</a:t>
                </a:r>
                <a:endParaRPr lang="en-GB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965201"/>
                <a:ext cx="8991600" cy="4887107"/>
              </a:xfrm>
              <a:prstGeom prst="rect">
                <a:avLst/>
              </a:prstGeom>
              <a:blipFill>
                <a:blip r:embed="rId2"/>
                <a:stretch>
                  <a:fillRect l="-746" t="-748" r="-746" b="-16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1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7" y="1089827"/>
            <a:ext cx="6071825" cy="28225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175" y="5380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+mj-lt"/>
                <a:ea typeface="+mj-ea"/>
                <a:cs typeface="+mj-cs"/>
              </a:rPr>
              <a:t>Momentum</a:t>
            </a:r>
            <a:r>
              <a:rPr lang="fr-FR" sz="4400" dirty="0">
                <a:latin typeface="+mj-lt"/>
                <a:ea typeface="+mj-ea"/>
                <a:cs typeface="+mj-cs"/>
              </a:rPr>
              <a:t> program design (1/2)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917" y="4085401"/>
            <a:ext cx="8768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At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slip-</a:t>
            </a:r>
            <a:r>
              <a:rPr lang="fr-FR" dirty="0" err="1" smtClean="0"/>
              <a:t>stacking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performed</a:t>
            </a:r>
            <a:r>
              <a:rPr lang="fr-FR" dirty="0" smtClean="0"/>
              <a:t>?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</a:t>
            </a:r>
            <a:r>
              <a:rPr lang="fr-FR" dirty="0" err="1" smtClean="0"/>
              <a:t>bottom</a:t>
            </a:r>
            <a:r>
              <a:rPr lang="fr-FR" dirty="0" smtClean="0"/>
              <a:t>: </a:t>
            </a:r>
            <a:r>
              <a:rPr lang="fr-FR" dirty="0" err="1" smtClean="0"/>
              <a:t>strong</a:t>
            </a:r>
            <a:r>
              <a:rPr lang="fr-FR" dirty="0" smtClean="0"/>
              <a:t> space charge </a:t>
            </a:r>
            <a:r>
              <a:rPr lang="fr-FR" dirty="0" err="1" smtClean="0"/>
              <a:t>effects</a:t>
            </a:r>
            <a:r>
              <a:rPr lang="fr-FR" dirty="0" smtClean="0"/>
              <a:t>, IBS and RF noise (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top: extra time for </a:t>
            </a:r>
            <a:r>
              <a:rPr lang="fr-FR" dirty="0" err="1" smtClean="0"/>
              <a:t>filamentation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 and </a:t>
            </a:r>
            <a:r>
              <a:rPr lang="fr-FR" dirty="0" err="1" smtClean="0"/>
              <a:t>uncaptured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transfered</a:t>
            </a:r>
            <a:r>
              <a:rPr lang="fr-FR" dirty="0" smtClean="0"/>
              <a:t> to the LHC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b="1" dirty="0" err="1" smtClean="0">
                <a:solidFill>
                  <a:srgbClr val="FF0000"/>
                </a:solidFill>
              </a:rPr>
              <a:t>Intermediate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energy</a:t>
            </a:r>
            <a:r>
              <a:rPr lang="fr-FR" b="1" dirty="0" smtClean="0">
                <a:solidFill>
                  <a:srgbClr val="FF0000"/>
                </a:solidFill>
              </a:rPr>
              <a:t> plateau</a:t>
            </a:r>
            <a:r>
              <a:rPr lang="fr-FR" dirty="0" smtClean="0"/>
              <a:t>: </a:t>
            </a:r>
            <a:r>
              <a:rPr lang="fr-FR" dirty="0" err="1" smtClean="0"/>
              <a:t>weak</a:t>
            </a:r>
            <a:r>
              <a:rPr lang="fr-FR" dirty="0" smtClean="0"/>
              <a:t> space charge (but </a:t>
            </a:r>
            <a:r>
              <a:rPr lang="en-GB" dirty="0" smtClean="0"/>
              <a:t>instability </a:t>
            </a:r>
            <a:r>
              <a:rPr lang="en-GB" dirty="0"/>
              <a:t>threshold ~ </a:t>
            </a:r>
            <a:r>
              <a:rPr lang="en-GB" dirty="0" smtClean="0"/>
              <a:t>1/E)</a:t>
            </a:r>
            <a:r>
              <a:rPr lang="fr-FR" dirty="0" smtClean="0"/>
              <a:t>, </a:t>
            </a:r>
            <a:r>
              <a:rPr lang="fr-FR" dirty="0" err="1" smtClean="0"/>
              <a:t>presence</a:t>
            </a:r>
            <a:r>
              <a:rPr lang="fr-FR" dirty="0" smtClean="0"/>
              <a:t> of time for </a:t>
            </a:r>
            <a:r>
              <a:rPr lang="fr-FR" dirty="0" err="1" smtClean="0"/>
              <a:t>filamentation</a:t>
            </a:r>
            <a:r>
              <a:rPr lang="fr-FR" dirty="0" smtClean="0"/>
              <a:t> and </a:t>
            </a:r>
            <a:r>
              <a:rPr lang="fr-FR" dirty="0" err="1" smtClean="0"/>
              <a:t>cleaner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for LHC  </a:t>
            </a:r>
          </a:p>
          <a:p>
            <a:pPr lvl="2"/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energy</a:t>
            </a:r>
            <a:r>
              <a:rPr lang="fr-FR" dirty="0" smtClean="0"/>
              <a:t> 300 </a:t>
            </a:r>
            <a:r>
              <a:rPr lang="fr-FR" dirty="0" err="1" smtClean="0"/>
              <a:t>GeV</a:t>
            </a:r>
            <a:r>
              <a:rPr lang="fr-FR" dirty="0" smtClean="0"/>
              <a:t>/</a:t>
            </a:r>
            <a:r>
              <a:rPr lang="fr-FR" dirty="0" err="1" smtClean="0"/>
              <a:t>qc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chosen</a:t>
            </a:r>
            <a:r>
              <a:rPr lang="fr-FR" dirty="0" smtClean="0"/>
              <a:t> for the </a:t>
            </a:r>
            <a:r>
              <a:rPr lang="fr-FR" dirty="0" err="1" smtClean="0"/>
              <a:t>following</a:t>
            </a:r>
            <a:r>
              <a:rPr lang="fr-FR" dirty="0" smtClean="0"/>
              <a:t> simulations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42701" y="2943582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809846" y="2304792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336318" y="1327978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3609239" y="1687167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976384" y="2501104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884485" y="1413151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6670310" y="1636467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dirty="0" smtClean="0"/>
              <a:t> -&gt; </a:t>
            </a:r>
            <a:r>
              <a:rPr lang="fr-FR" dirty="0" err="1" smtClean="0"/>
              <a:t>parabolic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program</a:t>
            </a:r>
          </a:p>
          <a:p>
            <a:endParaRPr lang="fr-FR" dirty="0"/>
          </a:p>
          <a:p>
            <a:r>
              <a:rPr lang="fr-FR" dirty="0" smtClean="0"/>
              <a:t>l -&gt; 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program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3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498" y="3711874"/>
                <a:ext cx="968250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Multiples of 1.2 s (PSB cycle)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added</a:t>
                </a:r>
                <a:r>
                  <a:rPr lang="fr-FR" dirty="0" smtClean="0"/>
                  <a:t> to the SPS cycle for slip-</a:t>
                </a:r>
                <a:r>
                  <a:rPr lang="fr-FR" dirty="0" err="1" smtClean="0"/>
                  <a:t>stacking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1.2 s are </a:t>
                </a:r>
                <a:r>
                  <a:rPr lang="fr-FR" dirty="0" err="1" smtClean="0"/>
                  <a:t>added</a:t>
                </a:r>
                <a:r>
                  <a:rPr lang="fr-FR" dirty="0" smtClean="0"/>
                  <a:t> at 300 </a:t>
                </a:r>
                <a:r>
                  <a:rPr lang="fr-FR" dirty="0" err="1" smtClean="0"/>
                  <a:t>GeV</a:t>
                </a:r>
                <a:r>
                  <a:rPr lang="fr-FR" dirty="0" smtClean="0"/>
                  <a:t>/c</a:t>
                </a:r>
              </a:p>
              <a:p>
                <a:pPr lvl="1"/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The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derivative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should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continuous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avoid</a:t>
                </a:r>
                <a:r>
                  <a:rPr lang="fr-FR" dirty="0" smtClean="0"/>
                  <a:t> jumps in </a:t>
                </a:r>
                <a:r>
                  <a:rPr lang="fr-FR" dirty="0" err="1" smtClean="0"/>
                  <a:t>synchronous</a:t>
                </a:r>
                <a:r>
                  <a:rPr lang="fr-FR" dirty="0" smtClean="0"/>
                  <a:t>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Parabolic</a:t>
                </a:r>
                <a:r>
                  <a:rPr lang="fr-FR" dirty="0" smtClean="0"/>
                  <a:t> (0.38 %),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smtClean="0"/>
                  <a:t>0.45%) and </a:t>
                </a:r>
                <a:r>
                  <a:rPr lang="fr-FR" dirty="0" err="1" smtClean="0"/>
                  <a:t>parabolic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smtClean="0"/>
                  <a:t>0.17%) program in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dirty="0" smtClean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Parabolic</a:t>
                </a:r>
                <a:r>
                  <a:rPr lang="fr-FR" dirty="0" smtClean="0"/>
                  <a:t> (0.2 %),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(0.6%) </a:t>
                </a:r>
                <a:r>
                  <a:rPr lang="fr-FR" dirty="0"/>
                  <a:t>and </a:t>
                </a:r>
                <a:r>
                  <a:rPr lang="fr-FR" dirty="0" err="1" smtClean="0"/>
                  <a:t>parabolic</a:t>
                </a:r>
                <a:r>
                  <a:rPr lang="fr-FR" dirty="0"/>
                  <a:t> </a:t>
                </a:r>
                <a:r>
                  <a:rPr lang="fr-FR" dirty="0" smtClean="0"/>
                  <a:t>(0.2%) program </a:t>
                </a:r>
                <a:r>
                  <a:rPr lang="fr-FR" dirty="0"/>
                  <a:t>in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Max </a:t>
                </a:r>
                <a:r>
                  <a:rPr lang="fr-FR" dirty="0" err="1" smtClean="0"/>
                  <a:t>dp</a:t>
                </a:r>
                <a:r>
                  <a:rPr lang="fr-FR" dirty="0" smtClean="0"/>
                  <a:t>/</a:t>
                </a:r>
                <a:r>
                  <a:rPr lang="fr-FR" dirty="0" err="1" smtClean="0"/>
                  <a:t>dt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not </a:t>
                </a:r>
                <a:r>
                  <a:rPr lang="fr-FR" dirty="0" err="1" smtClean="0"/>
                  <a:t>increased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slip-</a:t>
                </a:r>
                <a:r>
                  <a:rPr lang="fr-FR" dirty="0" err="1" smtClean="0"/>
                  <a:t>stacking</a:t>
                </a:r>
                <a:r>
                  <a:rPr lang="fr-FR" dirty="0" smtClean="0"/>
                  <a:t> time insertion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Maybe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small</a:t>
                </a:r>
                <a:r>
                  <a:rPr lang="fr-FR" dirty="0" smtClean="0"/>
                  <a:t> time </a:t>
                </a:r>
                <a:r>
                  <a:rPr lang="fr-FR" dirty="0" err="1" smtClean="0"/>
                  <a:t>interval</a:t>
                </a:r>
                <a:r>
                  <a:rPr lang="fr-FR" dirty="0" smtClean="0"/>
                  <a:t> to go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parabolic</a:t>
                </a:r>
                <a:r>
                  <a:rPr lang="fr-FR" dirty="0" smtClean="0"/>
                  <a:t> and </a:t>
                </a:r>
                <a:r>
                  <a:rPr lang="fr-FR" dirty="0" err="1" smtClean="0"/>
                  <a:t>viceversa</a:t>
                </a: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Simulations </a:t>
                </a:r>
                <a:r>
                  <a:rPr lang="fr-FR" dirty="0" err="1" smtClean="0"/>
                  <a:t>started</a:t>
                </a:r>
                <a:r>
                  <a:rPr lang="fr-FR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0.8 s of slip-</a:t>
                </a:r>
                <a:r>
                  <a:rPr lang="fr-FR" dirty="0" err="1" smtClean="0"/>
                  <a:t>stacking</a:t>
                </a:r>
                <a:r>
                  <a:rPr lang="fr-FR" dirty="0"/>
                  <a:t> </a:t>
                </a:r>
                <a:r>
                  <a:rPr lang="fr-FR" dirty="0" smtClean="0"/>
                  <a:t>and 0.4 s of </a:t>
                </a:r>
                <a:r>
                  <a:rPr lang="fr-FR" dirty="0" err="1" smtClean="0"/>
                  <a:t>filamentation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voltage recapture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98" y="3711874"/>
                <a:ext cx="9682501" cy="3416320"/>
              </a:xfrm>
              <a:prstGeom prst="rect">
                <a:avLst/>
              </a:prstGeom>
              <a:blipFill>
                <a:blip r:embed="rId2"/>
                <a:stretch>
                  <a:fillRect l="-441" t="-1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883"/>
            <a:ext cx="4405745" cy="26559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4" y="997883"/>
            <a:ext cx="4310174" cy="2655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175" y="5380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+mj-lt"/>
                <a:ea typeface="+mj-ea"/>
                <a:cs typeface="+mj-cs"/>
              </a:rPr>
              <a:t>Momentum</a:t>
            </a:r>
            <a:r>
              <a:rPr lang="fr-FR" sz="4400" dirty="0">
                <a:latin typeface="+mj-lt"/>
                <a:ea typeface="+mj-ea"/>
                <a:cs typeface="+mj-cs"/>
              </a:rPr>
              <a:t> program design 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(2/2</a:t>
            </a:r>
            <a:r>
              <a:rPr lang="fr-FR" sz="4400" dirty="0">
                <a:latin typeface="+mj-lt"/>
                <a:ea typeface="+mj-ea"/>
                <a:cs typeface="+mj-cs"/>
              </a:rPr>
              <a:t>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2969241"/>
            <a:ext cx="6238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6473" y="1948745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73" y="1948745"/>
                <a:ext cx="5818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1819" y="2599909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819" y="2599909"/>
                <a:ext cx="581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35384" y="2615804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84" y="2615804"/>
                <a:ext cx="5818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55821" y="1995671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821" y="1995671"/>
                <a:ext cx="5818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69385" y="15794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385" y="1579413"/>
                <a:ext cx="58189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88529" y="15794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529" y="1579413"/>
                <a:ext cx="5818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45384" y="26886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84" y="2688613"/>
                <a:ext cx="5818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216463" y="26886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463" y="2688613"/>
                <a:ext cx="5818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8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4589" y="34049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programs (1/2)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0333" y="1490132"/>
                <a:ext cx="8733487" cy="271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</m:t>
                    </m:r>
                  </m:oMath>
                </a14:m>
                <a:r>
                  <a:rPr lang="en-GB" dirty="0" smtClean="0"/>
                  <a:t> for all the simulations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 smtClean="0"/>
                  <a:t> such that the momentum of the two batches is parabolic, linear and parabolic, then flat, and again </a:t>
                </a:r>
                <a:r>
                  <a:rPr lang="en-GB" dirty="0"/>
                  <a:t>parabolic, linear and </a:t>
                </a:r>
                <a:r>
                  <a:rPr lang="en-GB" dirty="0" smtClean="0"/>
                  <a:t>parabolic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t</a:t>
                </a:r>
                <a:r>
                  <a:rPr lang="fr-FR" dirty="0" smtClean="0"/>
                  <a:t>he voltage program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calculated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program for constant </a:t>
                </a:r>
                <a:r>
                  <a:rPr lang="fr-FR" dirty="0" err="1" smtClean="0"/>
                  <a:t>filling</a:t>
                </a:r>
                <a:r>
                  <a:rPr lang="fr-FR" dirty="0" smtClean="0"/>
                  <a:t> factor in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/>
                  <a:t>e</a:t>
                </a:r>
                <a:r>
                  <a:rPr lang="fr-FR" dirty="0" err="1" smtClean="0"/>
                  <a:t>xample</a:t>
                </a:r>
                <a:r>
                  <a:rPr lang="fr-FR" dirty="0" smtClean="0"/>
                  <a:t> of programs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simulations for one 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r>
                  <a:rPr lang="fr-FR" dirty="0" smtClean="0"/>
                  <a:t>:</a:t>
                </a:r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33" y="1490132"/>
                <a:ext cx="8733487" cy="2719591"/>
              </a:xfrm>
              <a:prstGeom prst="rect">
                <a:avLst/>
              </a:prstGeom>
              <a:blipFill>
                <a:blip r:embed="rId2"/>
                <a:stretch>
                  <a:fillRect l="-419" t="-1119" r="-1117" b="-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0" y="4516277"/>
            <a:ext cx="2767680" cy="207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09" y="4484757"/>
            <a:ext cx="2829105" cy="21218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" y="4472114"/>
            <a:ext cx="2815251" cy="2111438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3670127" y="6289274"/>
            <a:ext cx="1973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32127" y="5919942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27" y="5919942"/>
                <a:ext cx="66675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41277" y="4771208"/>
                <a:ext cx="666750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77" y="4771208"/>
                <a:ext cx="666750" cy="391582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61077" y="5694591"/>
                <a:ext cx="666750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77" y="5694591"/>
                <a:ext cx="666750" cy="395558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24086" y="5245144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86" y="5245144"/>
                <a:ext cx="666750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22993" y="4899668"/>
                <a:ext cx="666750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993" y="4899668"/>
                <a:ext cx="666750" cy="395558"/>
              </a:xfrm>
              <a:prstGeom prst="rect">
                <a:avLst/>
              </a:prstGeom>
              <a:blipFill>
                <a:blip r:embed="rId10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6875318" y="4433957"/>
            <a:ext cx="1562100" cy="2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30495" y="4461510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95" y="4461510"/>
                <a:ext cx="666750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499792" y="5714169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92" y="5714169"/>
                <a:ext cx="666750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ight Arrow 39"/>
          <p:cNvSpPr/>
          <p:nvPr/>
        </p:nvSpPr>
        <p:spPr>
          <a:xfrm>
            <a:off x="5877492" y="5429810"/>
            <a:ext cx="488701" cy="26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t-Right Arrow 40"/>
          <p:cNvSpPr/>
          <p:nvPr/>
        </p:nvSpPr>
        <p:spPr>
          <a:xfrm>
            <a:off x="2693091" y="5393170"/>
            <a:ext cx="500837" cy="2693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3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9511" y="173920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programs (2/2)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6815" y="1096475"/>
                <a:ext cx="87334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>
                    <a:solidFill>
                      <a:srgbClr val="FF0000"/>
                    </a:solidFill>
                  </a:rPr>
                  <a:t>Iterative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1 </a:t>
                </a:r>
                <a:r>
                  <a:rPr lang="fr-FR" dirty="0" smtClean="0"/>
                  <a:t>in </a:t>
                </a:r>
                <a:r>
                  <a:rPr lang="fr-FR" dirty="0" err="1" smtClean="0"/>
                  <a:t>BLonD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which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takes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 and </a:t>
                </a:r>
                <a:r>
                  <a:rPr lang="fr-FR" dirty="0" err="1" smtClean="0"/>
                  <a:t>gives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assuming</a:t>
                </a:r>
                <a:r>
                  <a:rPr lang="fr-FR" dirty="0" smtClean="0"/>
                  <a:t> a voltage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given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filling</a:t>
                </a:r>
                <a:r>
                  <a:rPr lang="fr-FR" dirty="0" smtClean="0"/>
                  <a:t> factor in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(</a:t>
                </a:r>
                <a:r>
                  <a:rPr lang="fr-FR" dirty="0" err="1" smtClean="0"/>
                  <a:t>iteration</a:t>
                </a:r>
                <a:r>
                  <a:rPr lang="fr-FR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T</a:t>
                </a:r>
                <a:r>
                  <a:rPr lang="fr-FR" dirty="0" smtClean="0"/>
                  <a:t>he </a:t>
                </a:r>
                <a:r>
                  <a:rPr lang="fr-FR" dirty="0"/>
                  <a:t>final </a:t>
                </a:r>
                <a:r>
                  <a:rPr lang="fr-FR" dirty="0" smtClean="0"/>
                  <a:t>phase </a:t>
                </a:r>
                <a:r>
                  <a:rPr lang="fr-FR" dirty="0" err="1" smtClean="0"/>
                  <a:t>displacement</a:t>
                </a:r>
                <a:r>
                  <a:rPr lang="fr-FR" dirty="0" smtClean="0"/>
                  <a:t> </a:t>
                </a:r>
                <a:r>
                  <a:rPr lang="fr-FR" dirty="0"/>
                  <a:t>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r>
                  <a:rPr lang="fr-FR" dirty="0" smtClean="0"/>
                  <a:t> </a:t>
                </a:r>
                <a:r>
                  <a:rPr lang="fr-FR" dirty="0"/>
                  <a:t>relative to </a:t>
                </a:r>
                <a:r>
                  <a:rPr lang="fr-FR" dirty="0" smtClean="0"/>
                  <a:t>the </a:t>
                </a:r>
                <a:r>
                  <a:rPr lang="fr-FR" dirty="0" err="1" smtClean="0"/>
                  <a:t>reference</a:t>
                </a:r>
                <a:r>
                  <a:rPr lang="fr-FR" dirty="0" smtClean="0"/>
                  <a:t> </a:t>
                </a:r>
                <a:r>
                  <a:rPr lang="fr-FR" dirty="0"/>
                  <a:t>frame </a:t>
                </a:r>
                <a:r>
                  <a:rPr lang="fr-FR" dirty="0" err="1"/>
                  <a:t>can</a:t>
                </a:r>
                <a:r>
                  <a:rPr lang="fr-FR" dirty="0"/>
                  <a:t>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precalculated</a:t>
                </a: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/>
                  <a:t> 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However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small</a:t>
                </a:r>
                <a:r>
                  <a:rPr lang="fr-FR" dirty="0" smtClean="0"/>
                  <a:t> </a:t>
                </a:r>
                <a:r>
                  <a:rPr lang="fr-FR" dirty="0"/>
                  <a:t>variations of p leads to </a:t>
                </a:r>
                <a:r>
                  <a:rPr lang="fr-FR" dirty="0" err="1"/>
                  <a:t>significant</a:t>
                </a:r>
                <a:r>
                  <a:rPr lang="fr-FR" dirty="0"/>
                  <a:t> </a:t>
                </a:r>
                <a:r>
                  <a:rPr lang="fr-FR" dirty="0" err="1" smtClean="0"/>
                  <a:t>misalignment</a:t>
                </a:r>
                <a:r>
                  <a:rPr lang="fr-FR" dirty="0" smtClean="0"/>
                  <a:t> 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endParaRPr lang="fr-FR" dirty="0"/>
              </a:p>
              <a:p>
                <a:pPr lvl="1"/>
                <a:endParaRPr lang="fr-F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5" y="1096475"/>
                <a:ext cx="8733487" cy="2031325"/>
              </a:xfrm>
              <a:prstGeom prst="rect">
                <a:avLst/>
              </a:prstGeom>
              <a:blipFill>
                <a:blip r:embed="rId2"/>
                <a:stretch>
                  <a:fillRect l="-419" t="-18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6815" y="5687743"/>
                <a:ext cx="8997185" cy="1339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>
                    <a:solidFill>
                      <a:srgbClr val="FF0000"/>
                    </a:solidFill>
                  </a:rPr>
                  <a:t>Iterative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2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in </a:t>
                </a:r>
                <a:r>
                  <a:rPr lang="fr-FR" dirty="0" err="1" smtClean="0"/>
                  <a:t>BLonD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which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takes</a:t>
                </a:r>
                <a:r>
                  <a:rPr lang="fr-FR" dirty="0" smtClean="0"/>
                  <a:t> as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from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Iterative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1</a:t>
                </a:r>
                <a:r>
                  <a:rPr lang="fr-FR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  <m:sup/>
                    </m:sSubSup>
                  </m:oMath>
                </a14:m>
                <a:r>
                  <a:rPr lang="fr-FR" dirty="0" smtClean="0"/>
                  <a:t> and compute a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program </a:t>
                </a:r>
                <a:r>
                  <a:rPr lang="fr-FR" dirty="0" err="1" smtClean="0"/>
                  <a:t>wich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gives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perfect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alignment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err="1"/>
                  <a:t>iteration</a:t>
                </a:r>
                <a:r>
                  <a:rPr lang="fr-FR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sub>
                    </m:sSub>
                  </m:oMath>
                </a14:m>
                <a:r>
                  <a:rPr lang="fr-FR" dirty="0"/>
                  <a:t> -&gt;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  <m:sup/>
                    </m:sSubSup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5" y="5687743"/>
                <a:ext cx="8997185" cy="1339213"/>
              </a:xfrm>
              <a:prstGeom prst="rect">
                <a:avLst/>
              </a:prstGeom>
              <a:blipFill>
                <a:blip r:embed="rId3"/>
                <a:stretch>
                  <a:fillRect l="-407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139"/>
            <a:ext cx="4453551" cy="2333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2" y="3241993"/>
            <a:ext cx="4446194" cy="2357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048" y="3597764"/>
            <a:ext cx="188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Misalignment</a:t>
            </a:r>
            <a:endParaRPr lang="en-GB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08763" y="358506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A</a:t>
            </a:r>
            <a:r>
              <a:rPr lang="fr-FR" b="1" i="1" dirty="0" err="1" smtClean="0"/>
              <a:t>lignment</a:t>
            </a:r>
            <a:endParaRPr lang="en-GB" b="1" i="1" dirty="0"/>
          </a:p>
        </p:txBody>
      </p:sp>
      <p:sp>
        <p:nvSpPr>
          <p:cNvPr id="12" name="Rectangle 11"/>
          <p:cNvSpPr/>
          <p:nvPr/>
        </p:nvSpPr>
        <p:spPr>
          <a:xfrm>
            <a:off x="3688880" y="2993625"/>
            <a:ext cx="2014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Just </a:t>
            </a:r>
            <a:r>
              <a:rPr lang="fr-FR" b="1" dirty="0" err="1"/>
              <a:t>before</a:t>
            </a:r>
            <a:r>
              <a:rPr lang="fr-FR" b="1" dirty="0"/>
              <a:t> capture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96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162" y="-26118"/>
            <a:ext cx="130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Voltage programs </a:t>
            </a:r>
            <a:r>
              <a:rPr lang="fr-FR" sz="4400" dirty="0" err="1">
                <a:latin typeface="+mj-lt"/>
                <a:ea typeface="+mj-ea"/>
                <a:cs typeface="+mj-cs"/>
              </a:rPr>
              <a:t>a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fter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70623" y="2756100"/>
                <a:ext cx="9285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The capture voltage </a:t>
                </a:r>
                <a:r>
                  <a:rPr lang="fr-FR" dirty="0" err="1" smtClean="0"/>
                  <a:t>chosen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slip-</a:t>
                </a:r>
                <a:r>
                  <a:rPr lang="fr-FR" dirty="0" err="1" smtClean="0"/>
                  <a:t>stacking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+0.8 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], then the code computes the filling factor in energy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 and uses it to calculate the voltage program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 smtClean="0"/>
                  <a:t>]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2756100"/>
                <a:ext cx="9285248" cy="646331"/>
              </a:xfrm>
              <a:prstGeom prst="rect">
                <a:avLst/>
              </a:prstGeom>
              <a:blipFill>
                <a:blip r:embed="rId2"/>
                <a:stretch>
                  <a:fillRect l="-394" t="-4717" r="-5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49" y="791920"/>
            <a:ext cx="4752723" cy="1853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16" y="3877432"/>
            <a:ext cx="4599571" cy="189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198716" y="2003710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716" y="2003710"/>
                <a:ext cx="5818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410335" y="1022992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335" y="1022992"/>
                <a:ext cx="581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24484" y="1312047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484" y="1312047"/>
                <a:ext cx="5818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850170" y="885240"/>
                <a:ext cx="432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70" y="885240"/>
                <a:ext cx="4328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>
            <a:off x="5107961" y="1254572"/>
            <a:ext cx="0" cy="351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28752" y="1811041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FF0000"/>
                </a:solidFill>
              </a:rPr>
              <a:t>end slip-</a:t>
            </a:r>
            <a:r>
              <a:rPr lang="fr-FR" sz="1600" i="1" dirty="0" err="1" smtClean="0">
                <a:solidFill>
                  <a:srgbClr val="FF0000"/>
                </a:solidFill>
              </a:rPr>
              <a:t>stacking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764279" y="1623396"/>
            <a:ext cx="327160" cy="229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25371" y="5060122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FF0000"/>
                </a:solidFill>
              </a:rPr>
              <a:t>Capture voltage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620077" y="5273996"/>
            <a:ext cx="1041161" cy="51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6" idx="3"/>
          </p:cNvCxnSpPr>
          <p:nvPr/>
        </p:nvCxnSpPr>
        <p:spPr>
          <a:xfrm flipV="1">
            <a:off x="2973279" y="5358920"/>
            <a:ext cx="1428966" cy="274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61618" y="5340837"/>
            <a:ext cx="18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>
                <a:solidFill>
                  <a:srgbClr val="FF0000"/>
                </a:solidFill>
              </a:rPr>
              <a:t>Here</a:t>
            </a:r>
            <a:r>
              <a:rPr lang="fr-FR" sz="1600" i="1" dirty="0" smtClean="0">
                <a:solidFill>
                  <a:srgbClr val="FF0000"/>
                </a:solidFill>
              </a:rPr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f</a:t>
            </a:r>
            <a:r>
              <a:rPr lang="fr-FR" sz="1600" i="1" dirty="0" err="1" smtClean="0">
                <a:solidFill>
                  <a:srgbClr val="FF0000"/>
                </a:solidFill>
              </a:rPr>
              <a:t>illing</a:t>
            </a:r>
            <a:r>
              <a:rPr lang="fr-FR" sz="1600" i="1" dirty="0" smtClean="0">
                <a:solidFill>
                  <a:srgbClr val="FF0000"/>
                </a:solidFill>
              </a:rPr>
              <a:t> factor </a:t>
            </a:r>
            <a:r>
              <a:rPr lang="fr-FR" sz="1600" i="1" dirty="0" err="1" smtClean="0">
                <a:solidFill>
                  <a:srgbClr val="FF0000"/>
                </a:solidFill>
              </a:rPr>
              <a:t>is</a:t>
            </a:r>
            <a:r>
              <a:rPr lang="fr-FR" sz="1600" i="1" dirty="0" smtClean="0">
                <a:solidFill>
                  <a:srgbClr val="FF0000"/>
                </a:solidFill>
              </a:rPr>
              <a:t> </a:t>
            </a:r>
            <a:r>
              <a:rPr lang="fr-FR" sz="1600" i="1" dirty="0" err="1" smtClean="0">
                <a:solidFill>
                  <a:srgbClr val="FF0000"/>
                </a:solidFill>
              </a:rPr>
              <a:t>computed</a:t>
            </a:r>
            <a:endParaRPr lang="en-GB" sz="16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190831" y="4304239"/>
                <a:ext cx="1530037" cy="60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i="1" dirty="0" err="1" smtClean="0">
                    <a:solidFill>
                      <a:srgbClr val="FF0000"/>
                    </a:solidFill>
                  </a:rPr>
                  <a:t>with</a:t>
                </a:r>
                <a:r>
                  <a:rPr lang="fr-FR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i="1" dirty="0" err="1" smtClean="0">
                    <a:solidFill>
                      <a:srgbClr val="FF0000"/>
                    </a:solidFill>
                  </a:rPr>
                  <a:t>filling</a:t>
                </a:r>
                <a:r>
                  <a:rPr lang="fr-FR" sz="1600" i="1" dirty="0" smtClean="0">
                    <a:solidFill>
                      <a:srgbClr val="FF0000"/>
                    </a:solidFill>
                  </a:rPr>
                  <a:t> factor = 0.92</a:t>
                </a:r>
                <a:endParaRPr lang="en-GB" sz="16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31" y="4304239"/>
                <a:ext cx="1530037" cy="604524"/>
              </a:xfrm>
              <a:prstGeom prst="rect">
                <a:avLst/>
              </a:prstGeom>
              <a:blipFill>
                <a:blip r:embed="rId9"/>
                <a:stretch>
                  <a:fillRect l="-2390" t="-2020"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-70623" y="3423162"/>
                <a:ext cx="10484331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Example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 smtClean="0"/>
                  <a:t>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+0.8 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 smtClean="0"/>
                  <a:t>] </a:t>
                </a:r>
                <a:r>
                  <a:rPr lang="fr-FR" dirty="0" err="1" smtClean="0"/>
                  <a:t>encountered</a:t>
                </a:r>
                <a:r>
                  <a:rPr lang="fr-FR" dirty="0" smtClean="0"/>
                  <a:t> in simulations </a:t>
                </a:r>
                <a:endParaRPr lang="en-GB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3423162"/>
                <a:ext cx="10484331" cy="395558"/>
              </a:xfrm>
              <a:prstGeom prst="rect">
                <a:avLst/>
              </a:prstGeom>
              <a:blipFill>
                <a:blip r:embed="rId10"/>
                <a:stretch>
                  <a:fillRect l="-349" t="-7813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70623" y="5867772"/>
                <a:ext cx="9144000" cy="967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At flat top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increased</a:t>
                </a:r>
                <a:r>
                  <a:rPr lang="fr-FR" dirty="0"/>
                  <a:t> </a:t>
                </a:r>
                <a:r>
                  <a:rPr lang="fr-FR" dirty="0" err="1"/>
                  <a:t>linearly</a:t>
                </a:r>
                <a:r>
                  <a:rPr lang="fr-FR" dirty="0"/>
                  <a:t> to 15 MV in 0.5 s (flat top </a:t>
                </a:r>
                <a:r>
                  <a:rPr lang="fr-FR" dirty="0" err="1"/>
                  <a:t>length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1 s) (bunch compression)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/>
                  <a:t> is increased to 15 MV </a:t>
                </a:r>
                <a:r>
                  <a:rPr lang="en-GB" dirty="0" smtClean="0"/>
                  <a:t>non adiabatically for bunch rotation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5867772"/>
                <a:ext cx="9144000" cy="967829"/>
              </a:xfrm>
              <a:prstGeom prst="rect">
                <a:avLst/>
              </a:prstGeom>
              <a:blipFill>
                <a:blip r:embed="rId11"/>
                <a:stretch>
                  <a:fillRect l="-400" t="-3797"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400835" y="373499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 smtClean="0"/>
                  <a:t>+0.8s</a:t>
                </a:r>
                <a:endParaRPr lang="en-GB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35" y="3734992"/>
                <a:ext cx="975361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31734" y="373631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34" y="3736312"/>
                <a:ext cx="975361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23658" y="373631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658" y="3736312"/>
                <a:ext cx="975361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3679902" y="4029222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35698" y="4029222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19278" y="4026215"/>
            <a:ext cx="6918" cy="142656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02756" y="922592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>
                <a:solidFill>
                  <a:srgbClr val="FF0000"/>
                </a:solidFill>
              </a:rPr>
              <a:t>start</a:t>
            </a:r>
            <a:r>
              <a:rPr lang="fr-FR" sz="1600" i="1" dirty="0" smtClean="0">
                <a:solidFill>
                  <a:srgbClr val="FF0000"/>
                </a:solidFill>
              </a:rPr>
              <a:t> slip-</a:t>
            </a:r>
            <a:r>
              <a:rPr lang="fr-FR" sz="1600" i="1" dirty="0" err="1" smtClean="0">
                <a:solidFill>
                  <a:srgbClr val="FF0000"/>
                </a:solidFill>
              </a:rPr>
              <a:t>stacking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stCxn id="40" idx="2"/>
            <a:endCxn id="30" idx="2"/>
          </p:cNvCxnSpPr>
          <p:nvPr/>
        </p:nvCxnSpPr>
        <p:spPr>
          <a:xfrm>
            <a:off x="3679902" y="1261146"/>
            <a:ext cx="1021378" cy="131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78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56" y="5862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+mj-lt"/>
                <a:ea typeface="+mj-ea"/>
                <a:cs typeface="+mj-cs"/>
              </a:rPr>
              <a:t>Initial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beam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parameters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974387"/>
                <a:ext cx="922713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Measurements </a:t>
                </a:r>
                <a:r>
                  <a:rPr lang="fr-FR" dirty="0" err="1" smtClean="0"/>
                  <a:t>done</a:t>
                </a:r>
                <a:r>
                  <a:rPr lang="fr-FR" dirty="0" smtClean="0"/>
                  <a:t> in </a:t>
                </a:r>
                <a:r>
                  <a:rPr lang="fr-FR" dirty="0" err="1" smtClean="0"/>
                  <a:t>December</a:t>
                </a:r>
                <a:r>
                  <a:rPr lang="fr-FR" dirty="0" smtClean="0"/>
                  <a:t> 2015 (</a:t>
                </a:r>
                <a:r>
                  <a:rPr lang="fr-FR" dirty="0" err="1" smtClean="0"/>
                  <a:t>courtesy</a:t>
                </a:r>
                <a:r>
                  <a:rPr lang="fr-FR" dirty="0" smtClean="0"/>
                  <a:t> A. Lasheen) show </a:t>
                </a:r>
                <a:r>
                  <a:rPr lang="fr-FR" dirty="0" err="1" smtClean="0"/>
                  <a:t>significant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variation in </a:t>
                </a:r>
                <a:r>
                  <a:rPr lang="fr-FR" dirty="0" err="1" smtClean="0"/>
                  <a:t>intensity</a:t>
                </a:r>
                <a:r>
                  <a:rPr lang="fr-FR" dirty="0" smtClean="0"/>
                  <a:t> and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length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along</a:t>
                </a:r>
                <a:r>
                  <a:rPr lang="fr-FR" dirty="0" smtClean="0"/>
                  <a:t> the batch at </a:t>
                </a:r>
                <a:r>
                  <a:rPr lang="fr-FR" dirty="0" err="1" smtClean="0"/>
                  <a:t>various</a:t>
                </a:r>
                <a:r>
                  <a:rPr lang="fr-FR" dirty="0" smtClean="0"/>
                  <a:t> point </a:t>
                </a:r>
                <a:r>
                  <a:rPr lang="fr-FR" dirty="0" err="1" smtClean="0"/>
                  <a:t>along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ramp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At 300 </a:t>
                </a:r>
                <a:r>
                  <a:rPr lang="fr-FR" dirty="0" err="1" smtClean="0"/>
                  <a:t>GeV</a:t>
                </a:r>
                <a:r>
                  <a:rPr lang="fr-FR" dirty="0" smtClean="0"/>
                  <a:t>/</a:t>
                </a:r>
                <a:r>
                  <a:rPr lang="fr-FR" dirty="0" err="1" smtClean="0"/>
                  <a:t>qc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largest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emittance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found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0.125</m:t>
                    </m:r>
                  </m:oMath>
                </a14:m>
                <a:r>
                  <a:rPr lang="en-GB" dirty="0" smtClean="0"/>
                  <a:t> eVs/A (found also by T. Bohl)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This value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simulation and corresponds to the </a:t>
                </a:r>
                <a:r>
                  <a:rPr lang="fr-FR" dirty="0" err="1" smtClean="0"/>
                  <a:t>worst</a:t>
                </a:r>
                <a:r>
                  <a:rPr lang="fr-FR" dirty="0" smtClean="0"/>
                  <a:t> case scenario for </a:t>
                </a:r>
                <a:r>
                  <a:rPr lang="fr-FR" dirty="0" err="1" smtClean="0"/>
                  <a:t>losses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However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larger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emittances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help </a:t>
                </a:r>
                <a:r>
                  <a:rPr lang="fr-FR" dirty="0" err="1" smtClean="0"/>
                  <a:t>counteract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intensity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effects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through</a:t>
                </a:r>
                <a:r>
                  <a:rPr lang="fr-FR" dirty="0" smtClean="0"/>
                  <a:t> Landau </a:t>
                </a:r>
                <a:r>
                  <a:rPr lang="fr-FR" dirty="0" err="1" smtClean="0"/>
                  <a:t>damping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Binomial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matched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RF voltage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, emittance computed using FWHM bunch length rescaled to 4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Gaussian profile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74387"/>
                <a:ext cx="9227134" cy="2862322"/>
              </a:xfrm>
              <a:prstGeom prst="rect">
                <a:avLst/>
              </a:prstGeom>
              <a:blipFill>
                <a:blip r:embed="rId2"/>
                <a:stretch>
                  <a:fillRect l="-396" t="-1279" b="-2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07" y="4206041"/>
            <a:ext cx="3744143" cy="2674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" y="4255423"/>
            <a:ext cx="4014834" cy="2618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4077" y="6141648"/>
            <a:ext cx="1801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S</a:t>
            </a:r>
            <a:r>
              <a:rPr lang="fr-FR" sz="1600" b="1" dirty="0" err="1" smtClean="0"/>
              <a:t>eparatrix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03167" y="5930729"/>
            <a:ext cx="180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Hamiltonian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defining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emittance</a:t>
            </a:r>
            <a:endParaRPr lang="en-GB" sz="16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79022" y="5836920"/>
            <a:ext cx="716038" cy="93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8139094" y="5923516"/>
            <a:ext cx="221673" cy="269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36768" y="385381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</a:t>
            </a:r>
            <a:r>
              <a:rPr lang="fr-FR" b="1" dirty="0" smtClean="0"/>
              <a:t>rofile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38677" y="387667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 space</a:t>
            </a:r>
            <a:endParaRPr lang="en-GB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195479" y="3836709"/>
            <a:ext cx="275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EXAMPLE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28567" y="6539482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 smtClean="0"/>
                  <a:t> [s]</a:t>
                </a:r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567" y="6539482"/>
                <a:ext cx="1544781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738342" y="6547809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 smtClean="0"/>
                  <a:t> [s]</a:t>
                </a:r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342" y="6547809"/>
                <a:ext cx="1544781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81487" y="5201725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 smtClean="0"/>
                  <a:t> [eV]</a:t>
                </a:r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487" y="5201725"/>
                <a:ext cx="1544781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 flipH="1">
            <a:off x="1090019" y="4354044"/>
            <a:ext cx="21891" cy="22168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389380" y="4338343"/>
            <a:ext cx="21891" cy="221684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5748" y="6278718"/>
            <a:ext cx="2321252" cy="11966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45005" y="5923516"/>
                <a:ext cx="1219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005" y="5923516"/>
                <a:ext cx="121995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4" y="5086651"/>
            <a:ext cx="2901656" cy="1662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14" y="3519830"/>
            <a:ext cx="3384123" cy="1614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1120" y="-53596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Losses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computation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99853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 particle is lost when its radial displacement is larger than the length of the horizontal aperture.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smallest horizontal aperture is at the QDs (</a:t>
            </a:r>
            <a:r>
              <a:rPr lang="en-GB" i="1" dirty="0" smtClean="0"/>
              <a:t>V. Kain “Update on SPS aperture studies”, 2017</a:t>
            </a:r>
            <a:r>
              <a:rPr lang="en-GB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Calculations give 41.5 mm of total aperture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Measurements give roughly 28 mm and 35 mm as minimum aperture towards the inside and outside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20 mm of internal and external apertures are assumed along the entire simulation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A particle is lost when its </a:t>
            </a:r>
            <a:r>
              <a:rPr lang="en-GB" dirty="0" err="1" smtClean="0"/>
              <a:t>dp</a:t>
            </a:r>
            <a:r>
              <a:rPr lang="en-GB" dirty="0" smtClean="0"/>
              <a:t> satisfies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6742" y="3669571"/>
                <a:ext cx="4916032" cy="683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𝑎𝑝𝑒𝑟𝑡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42" y="3669571"/>
                <a:ext cx="4916032" cy="6833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95001" y="674702"/>
            <a:ext cx="343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Losses inside the SPS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9730" y="4668850"/>
            <a:ext cx="343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Total losses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8964" y="5007964"/>
            <a:ext cx="5866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total losses comprise the losses in the SPS and all the particles forming satellite bunches at injection in the LHC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At the end of the simulation the particles which displacement from the bucket centre is more than 1.25 ns (half LHC bucket length) are considered lost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26394" y="4863002"/>
            <a:ext cx="28117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0761" y="4032714"/>
            <a:ext cx="117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</a:t>
            </a:r>
            <a:r>
              <a:rPr lang="en-GB" sz="1200" b="1" dirty="0" smtClean="0"/>
              <a:t>hreshold for losses in SPS</a:t>
            </a:r>
            <a:endParaRPr lang="en-GB" sz="12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717435" y="4452588"/>
            <a:ext cx="667224" cy="41041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7191" y="3288449"/>
            <a:ext cx="243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Examples of losses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928717" y="3902854"/>
            <a:ext cx="98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</a:t>
            </a:r>
            <a:r>
              <a:rPr lang="en-GB" sz="1200" b="1" dirty="0" smtClean="0"/>
              <a:t>he buckets are here</a:t>
            </a:r>
            <a:endParaRPr lang="en-GB" sz="12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577127" y="3873277"/>
            <a:ext cx="414216" cy="15943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818554" y="5603631"/>
            <a:ext cx="172207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149491" y="6641298"/>
            <a:ext cx="470335" cy="139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13" y="5762541"/>
            <a:ext cx="210395" cy="4673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91" y="6623890"/>
            <a:ext cx="606444" cy="180293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7824082" y="5865498"/>
            <a:ext cx="439747" cy="3448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656776" y="5020840"/>
            <a:ext cx="98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6512805" y="5142102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585342" y="5146013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972988" y="5442691"/>
            <a:ext cx="392408" cy="501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607360" y="5824484"/>
            <a:ext cx="458587" cy="385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79877" y="5153821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44599" y="5149917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967142" y="5432547"/>
            <a:ext cx="532365" cy="445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972988" y="5444093"/>
            <a:ext cx="211501" cy="564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8510256" y="5451965"/>
            <a:ext cx="38519" cy="589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8545856" y="5482505"/>
            <a:ext cx="117159" cy="461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8372774" y="5451965"/>
            <a:ext cx="154433" cy="430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82540" y="5049716"/>
            <a:ext cx="90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7022248" y="6083204"/>
            <a:ext cx="98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6957206" y="5205938"/>
            <a:ext cx="12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nominal buckets</a:t>
            </a:r>
            <a:endParaRPr lang="en-GB" sz="1200" b="1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527681" y="5448571"/>
            <a:ext cx="500931" cy="21846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8132973" y="5504894"/>
            <a:ext cx="189914" cy="18504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5416100" y="3585176"/>
            <a:ext cx="599355" cy="133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728677" y="3295805"/>
            <a:ext cx="3342161" cy="35190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382" y="4046582"/>
            <a:ext cx="210395" cy="4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66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6839"/>
                  </p:ext>
                </p:extLst>
              </p:nvPr>
            </p:nvGraphicFramePr>
            <p:xfrm>
              <a:off x="66876" y="2662289"/>
              <a:ext cx="9005687" cy="410933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49924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52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80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Parameter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Design</a:t>
                          </a:r>
                          <a:r>
                            <a:rPr lang="fr-FR" sz="1600" baseline="0" dirty="0" smtClean="0"/>
                            <a:t> </a:t>
                          </a:r>
                          <a:r>
                            <a:rPr lang="fr-FR" sz="1600" baseline="0" dirty="0" err="1" smtClean="0"/>
                            <a:t>momentum</a:t>
                          </a:r>
                          <a:r>
                            <a:rPr lang="fr-FR" sz="1600" baseline="0" dirty="0" smtClean="0"/>
                            <a:t> 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]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Longitudinal emittance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Small amplitude synchrotron frequency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GB" sz="1600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dirty="0" smtClean="0"/>
                            <a:t>RF voltage amplitude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sz="1600" dirty="0" smtClean="0"/>
                            <a:t>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𝑏𝑎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 radial displacement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dirty="0" smtClean="0"/>
                            <a:t>RF frequency</a:t>
                          </a:r>
                          <a:r>
                            <a:rPr lang="en-US" sz="1600" baseline="0" dirty="0" smtClean="0"/>
                            <a:t> offset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Filling</a:t>
                          </a:r>
                          <a:r>
                            <a:rPr lang="en-GB" sz="1600" baseline="0" dirty="0" smtClean="0"/>
                            <a:t> factor in energy in 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GB" sz="1600" dirty="0" smtClean="0"/>
                            <a:t> parameter at</a:t>
                          </a:r>
                          <a:r>
                            <a:rPr lang="en-GB" sz="16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RF voltage at</a:t>
                          </a:r>
                          <a:r>
                            <a:rPr lang="en-GB" sz="1600" baseline="0" dirty="0" smtClean="0"/>
                            <a:t> extraction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6839"/>
                  </p:ext>
                </p:extLst>
              </p:nvPr>
            </p:nvGraphicFramePr>
            <p:xfrm>
              <a:off x="66876" y="2662289"/>
              <a:ext cx="9005687" cy="410933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49924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52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80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Parameter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3279" r="-80610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103279" r="-174274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03279" r="-80610" b="-8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203279" r="-174274" b="-8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01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98387" r="-80610" b="-7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298387" r="-174274" b="-7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04918" r="-80610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404918" r="-174274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504918" r="-80610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504918" r="-174274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04918" r="-80610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604918" r="-174274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82540" r="-8061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682540" r="-1742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21667" r="-80610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821667" r="-174274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906557" r="-8061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906557" r="-174274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RF voltage at</a:t>
                          </a:r>
                          <a:r>
                            <a:rPr lang="en-GB" sz="1600" baseline="0" dirty="0" smtClean="0"/>
                            <a:t> extraction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974603" r="-174274" b="-7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05069" y="-93615"/>
            <a:ext cx="8838079" cy="932655"/>
          </a:xfrm>
        </p:spPr>
        <p:txBody>
          <a:bodyPr/>
          <a:lstStyle/>
          <a:p>
            <a:r>
              <a:rPr lang="en-GB" noProof="0" dirty="0" smtClean="0"/>
              <a:t>Simulation parameters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2" y="747272"/>
            <a:ext cx="4752723" cy="1853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04153" y="1979559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53" y="1979559"/>
                <a:ext cx="58189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26708" y="1025258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708" y="1025258"/>
                <a:ext cx="58189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48947" y="1267399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947" y="1267399"/>
                <a:ext cx="58189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53270" y="552102"/>
                <a:ext cx="4049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270" y="552102"/>
                <a:ext cx="40498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553215" y="1766393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end slip-</a:t>
            </a:r>
            <a:r>
              <a:rPr lang="fr-FR" sz="1600" i="1" dirty="0" err="1" smtClean="0"/>
              <a:t>stacking</a:t>
            </a:r>
            <a:endParaRPr lang="en-GB" sz="1600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96426" y="1428471"/>
            <a:ext cx="315972" cy="37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1005" y="871370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/>
              <a:t>start</a:t>
            </a:r>
            <a:r>
              <a:rPr lang="fr-FR" sz="1600" i="1" dirty="0" smtClean="0"/>
              <a:t> slip-</a:t>
            </a:r>
            <a:r>
              <a:rPr lang="fr-FR" sz="1600" i="1" dirty="0" err="1" smtClean="0"/>
              <a:t>stacking</a:t>
            </a:r>
            <a:endParaRPr lang="en-GB" sz="1600" i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39714" y="1140180"/>
            <a:ext cx="677939" cy="23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05423" y="917305"/>
                <a:ext cx="9985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 dirty="0" smtClean="0"/>
                  <a:t>+0.8s</a:t>
                </a:r>
                <a:endParaRPr lang="en-GB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423" y="917305"/>
                <a:ext cx="998594" cy="338554"/>
              </a:xfrm>
              <a:prstGeom prst="rect">
                <a:avLst/>
              </a:prstGeom>
              <a:blipFill>
                <a:blip r:embed="rId8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044635" y="712094"/>
                <a:ext cx="489727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Optics: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Q20</a:t>
                </a:r>
              </a:p>
              <a:p>
                <a:r>
                  <a:rPr lang="en-GB" sz="1600" b="1" dirty="0" smtClean="0"/>
                  <a:t>Start simulation</a:t>
                </a:r>
                <a:r>
                  <a:rPr lang="en-GB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600" dirty="0" smtClean="0"/>
              </a:p>
              <a:p>
                <a:r>
                  <a:rPr lang="en-GB" sz="1600" b="1" dirty="0" smtClean="0"/>
                  <a:t>End simulation</a:t>
                </a:r>
                <a:r>
                  <a:rPr lang="en-GB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+ 0.5 s (bunch compression)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	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				</a:t>
                </a:r>
                <a:r>
                  <a:rPr lang="en-GB" sz="1600" dirty="0" smtClean="0"/>
                  <a:t>or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	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	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+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31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>
                    <a:solidFill>
                      <a:srgbClr val="FF0000"/>
                    </a:solidFill>
                  </a:rPr>
                  <a:t>(bunch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rotation)</a:t>
                </a:r>
                <a:endParaRPr lang="en-GB" sz="1600" dirty="0">
                  <a:solidFill>
                    <a:srgbClr val="FF0000"/>
                  </a:solidFill>
                </a:endParaRPr>
              </a:p>
              <a:p>
                <a:r>
                  <a:rPr lang="en-GB" sz="1600" b="1" dirty="0" smtClean="0"/>
                  <a:t>Scan of capture voltage</a:t>
                </a:r>
                <a:r>
                  <a:rPr lang="en-GB" sz="1600" dirty="0" smtClean="0"/>
                  <a:t>: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2.5 MV -&gt; 7.5 MV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35" y="712094"/>
                <a:ext cx="4897276" cy="1569660"/>
              </a:xfrm>
              <a:prstGeom prst="rect">
                <a:avLst/>
              </a:prstGeom>
              <a:blipFill>
                <a:blip r:embed="rId9"/>
                <a:stretch>
                  <a:fillRect l="-747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4504331" y="812237"/>
            <a:ext cx="0" cy="1977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198121" y="930152"/>
                <a:ext cx="9985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 smtClean="0"/>
                  <a:t>+0.5s</a:t>
                </a:r>
                <a:endParaRPr lang="en-GB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121" y="930152"/>
                <a:ext cx="998594" cy="338554"/>
              </a:xfrm>
              <a:prstGeom prst="rect">
                <a:avLst/>
              </a:prstGeom>
              <a:blipFill>
                <a:blip r:embed="rId1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3349858" y="1255859"/>
            <a:ext cx="0" cy="1977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3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71742" y="-201821"/>
            <a:ext cx="9938457" cy="1325563"/>
          </a:xfrm>
        </p:spPr>
        <p:txBody>
          <a:bodyPr/>
          <a:lstStyle/>
          <a:p>
            <a:r>
              <a:rPr lang="en-GB" noProof="0" dirty="0" smtClean="0"/>
              <a:t>Programs during slip stacking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" y="1162703"/>
            <a:ext cx="4555867" cy="2177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76" y="1153860"/>
            <a:ext cx="4743998" cy="2238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" y="3706308"/>
            <a:ext cx="4488648" cy="278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61" y="3714520"/>
            <a:ext cx="4564231" cy="2765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2150" y="1025052"/>
            <a:ext cx="48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Momentum of batch 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266016" y="982970"/>
            <a:ext cx="464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program relative of one batch</a:t>
            </a:r>
            <a:endParaRPr lang="en-GB" dirty="0"/>
          </a:p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241629" y="3568640"/>
            <a:ext cx="48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Adiabaticity</a:t>
            </a:r>
            <a:r>
              <a:rPr lang="en-GB" dirty="0" smtClean="0"/>
              <a:t> coefficient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3610" y="4014744"/>
                <a:ext cx="1783679" cy="57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10" y="4014744"/>
                <a:ext cx="1783679" cy="5716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3623" y="6539041"/>
                <a:ext cx="165045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 smtClean="0"/>
                  <a:t>However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0.05</m:t>
                    </m:r>
                  </m:oMath>
                </a14:m>
                <a:endParaRPr lang="en-GB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" y="6539041"/>
                <a:ext cx="1650452" cy="307777"/>
              </a:xfrm>
              <a:prstGeom prst="rect">
                <a:avLst/>
              </a:prstGeom>
              <a:blipFill>
                <a:blip r:embed="rId7"/>
                <a:stretch>
                  <a:fillRect l="-1111" t="-2000" b="-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/>
          <p:cNvSpPr/>
          <p:nvPr/>
        </p:nvSpPr>
        <p:spPr>
          <a:xfrm>
            <a:off x="1663036" y="6596390"/>
            <a:ext cx="357431" cy="220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976178" y="6539041"/>
            <a:ext cx="3641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Adiabatic </a:t>
            </a:r>
            <a:r>
              <a:rPr lang="en-GB" sz="1400" dirty="0" smtClean="0">
                <a:solidFill>
                  <a:srgbClr val="FF0000"/>
                </a:solidFill>
              </a:rPr>
              <a:t>synchrotron </a:t>
            </a:r>
            <a:r>
              <a:rPr lang="en-GB" sz="1400" dirty="0">
                <a:solidFill>
                  <a:srgbClr val="FF0000"/>
                </a:solidFill>
              </a:rPr>
              <a:t>motion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5095" y="4663212"/>
            <a:ext cx="13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Discontinuities and noise caused by RF program</a:t>
            </a:r>
            <a:endParaRPr lang="en-GB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84725" y="5146090"/>
            <a:ext cx="297179" cy="41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26433" y="5280140"/>
            <a:ext cx="290619" cy="271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266016" y="3573760"/>
                <a:ext cx="6421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Slip-stacking parameter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16" y="3573760"/>
                <a:ext cx="6421019" cy="369332"/>
              </a:xfrm>
              <a:prstGeom prst="rect">
                <a:avLst/>
              </a:prstGeom>
              <a:blipFill>
                <a:blip r:embed="rId8"/>
                <a:stretch>
                  <a:fillRect l="-8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001230" y="1310247"/>
            <a:ext cx="1905641" cy="95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998154" y="3918858"/>
            <a:ext cx="1716616" cy="9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050572" y="5551185"/>
                <a:ext cx="55784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572" y="5551185"/>
                <a:ext cx="557845" cy="246221"/>
              </a:xfrm>
              <a:prstGeom prst="rect">
                <a:avLst/>
              </a:prstGeom>
              <a:blipFill>
                <a:blip r:embed="rId9"/>
                <a:stretch>
                  <a:fillRect l="-5495" r="-7692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165519" y="6377587"/>
                <a:ext cx="1603081" cy="47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Cycle time threshold corresponding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519" y="6377587"/>
                <a:ext cx="1603081" cy="473912"/>
              </a:xfrm>
              <a:prstGeom prst="rect">
                <a:avLst/>
              </a:prstGeom>
              <a:blipFill>
                <a:blip r:embed="rId10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906871" y="4238834"/>
                <a:ext cx="6716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71" y="4238834"/>
                <a:ext cx="671659" cy="246221"/>
              </a:xfrm>
              <a:prstGeom prst="rect">
                <a:avLst/>
              </a:prstGeom>
              <a:blipFill>
                <a:blip r:embed="rId11"/>
                <a:stretch>
                  <a:fillRect l="-3636" r="-6364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246339" y="6365557"/>
                <a:ext cx="15454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GB" sz="1200" dirty="0" smtClean="0"/>
                  <a:t> decreases from 1000 to 10 buckets</a:t>
                </a:r>
                <a:endParaRPr lang="en-GB" sz="1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39" y="6365557"/>
                <a:ext cx="1545445" cy="461665"/>
              </a:xfrm>
              <a:prstGeom prst="rect">
                <a:avLst/>
              </a:prstGeom>
              <a:blipFill>
                <a:blip r:embed="rId12"/>
                <a:stretch>
                  <a:fillRect l="-39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Elbow Connector 58"/>
          <p:cNvCxnSpPr/>
          <p:nvPr/>
        </p:nvCxnSpPr>
        <p:spPr>
          <a:xfrm rot="5400000" flipH="1" flipV="1">
            <a:off x="6391150" y="6356663"/>
            <a:ext cx="426555" cy="84524"/>
          </a:xfrm>
          <a:prstGeom prst="bentConnector3">
            <a:avLst>
              <a:gd name="adj1" fmla="val -44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8242700" y="6085755"/>
            <a:ext cx="155949" cy="313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9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047" y="-65179"/>
            <a:ext cx="7886700" cy="990930"/>
          </a:xfrm>
        </p:spPr>
        <p:txBody>
          <a:bodyPr/>
          <a:lstStyle/>
          <a:p>
            <a:r>
              <a:rPr lang="en-GB" noProof="0" dirty="0" smtClean="0"/>
              <a:t>Slip-stacking simulation</a:t>
            </a:r>
            <a:endParaRPr lang="en-GB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210892"/>
            <a:ext cx="4054645" cy="2493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2890"/>
            <a:ext cx="3726179" cy="2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949"/>
            <a:ext cx="4333795" cy="2474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26180" y="3791516"/>
                <a:ext cx="541782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Particles escaping the bucket when switching from</a:t>
                </a:r>
                <a:r>
                  <a:rPr lang="en-GB" sz="1600" dirty="0"/>
                  <a:t> </a:t>
                </a:r>
                <a:r>
                  <a:rPr lang="en-GB" sz="1600" dirty="0" smtClean="0"/>
                  <a:t>acceleration to flat and from flat to deceleration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This effect is due mostly to the large emittance chosen and the distribution tails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dirty="0" smtClean="0"/>
                  <a:t>No losses with a parabolic bunch and lower emittance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Using the estimated energy cut for losses of 144 GeV, the particles are not lost at the end of slip-stacking but continue drifting along the ring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dirty="0" smtClean="0"/>
                  <a:t>Some of them will be lost during acceleration to flat top, others will be captured (satellite bunches)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Perturbation caused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sz="1600" dirty="0" smtClean="0"/>
                  <a:t> implies also some particles which escape from the bucket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180" y="3791516"/>
                <a:ext cx="5417821" cy="3046988"/>
              </a:xfrm>
              <a:prstGeom prst="rect">
                <a:avLst/>
              </a:prstGeom>
              <a:blipFill>
                <a:blip r:embed="rId5"/>
                <a:stretch>
                  <a:fillRect l="-450" t="-600" r="-1462" b="-1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21199" y="846339"/>
            <a:ext cx="26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Global overview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2244" y="876184"/>
            <a:ext cx="379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First two bunches of first batch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39" y="3791516"/>
            <a:ext cx="379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First bunch of first batch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354" y="-13855"/>
            <a:ext cx="7886700" cy="864319"/>
          </a:xfrm>
        </p:spPr>
        <p:txBody>
          <a:bodyPr/>
          <a:lstStyle/>
          <a:p>
            <a:r>
              <a:rPr lang="en-GB" noProof="0" dirty="0" smtClean="0"/>
              <a:t>Summary of results: Q20 (1/2)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1437197"/>
                  </p:ext>
                </p:extLst>
              </p:nvPr>
            </p:nvGraphicFramePr>
            <p:xfrm>
              <a:off x="132547" y="813968"/>
              <a:ext cx="8961506" cy="4169855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014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7327">
                      <a:extLst>
                        <a:ext uri="{9D8B030D-6E8A-4147-A177-3AD203B41FA5}">
                          <a16:colId xmlns:a16="http://schemas.microsoft.com/office/drawing/2014/main" val="1058546119"/>
                        </a:ext>
                      </a:extLst>
                    </a:gridCol>
                    <a:gridCol w="905730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002702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927100">
                      <a:extLst>
                        <a:ext uri="{9D8B030D-6E8A-4147-A177-3AD203B41FA5}">
                          <a16:colId xmlns:a16="http://schemas.microsoft.com/office/drawing/2014/main" val="183531236"/>
                        </a:ext>
                      </a:extLst>
                    </a:gridCol>
                    <a:gridCol w="7537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40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7678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840413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capture</a:t>
                          </a:r>
                          <a:r>
                            <a:rPr lang="en-US" sz="17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700" baseline="0" dirty="0" smtClean="0"/>
                            <a:t>[MV]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𝒍</m:t>
                                  </m:r>
                                </m:sub>
                                <m:sup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𝒂𝒗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700" b="1" i="0" kern="1200" baseline="0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after </a:t>
                          </a:r>
                          <a:r>
                            <a:rPr lang="en-GB" sz="1700" b="1" i="0" kern="1200" baseline="0" dirty="0" err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filam</a:t>
                          </a:r>
                          <a:r>
                            <a:rPr lang="en-GB" sz="1700" b="1" i="0" kern="1200" baseline="0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. [eVs/A]</a:t>
                          </a:r>
                          <a:endParaRPr lang="el-GR" sz="1700" b="1" i="0" kern="1200" baseline="0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700" dirty="0" smtClean="0"/>
                            <a:t>-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7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𝒓𝒇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700" dirty="0" smtClean="0"/>
                            <a:t>[MV] 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700" dirty="0" smtClean="0"/>
                            <a:t>%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  <m:sup/>
                              </m:sSubSup>
                            </m:oMath>
                          </a14:m>
                          <a:r>
                            <a:rPr lang="en-GB" sz="1700" dirty="0" smtClean="0"/>
                            <a:t>at </a:t>
                          </a:r>
                          <a:r>
                            <a:rPr lang="en-GB" sz="1700" dirty="0" err="1" smtClean="0"/>
                            <a:t>extr</a:t>
                          </a:r>
                          <a:r>
                            <a:rPr lang="en-GB" sz="1700" dirty="0" smtClean="0"/>
                            <a:t> [eVs/A]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7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700" baseline="0" dirty="0" smtClean="0"/>
                            <a:t> at </a:t>
                          </a:r>
                          <a:r>
                            <a:rPr lang="en-US" sz="1700" baseline="0" dirty="0" err="1" smtClean="0"/>
                            <a:t>extr</a:t>
                          </a:r>
                          <a:r>
                            <a:rPr lang="en-US" sz="1700" baseline="0" dirty="0" smtClean="0"/>
                            <a:t> [ns]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7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700" baseline="0" dirty="0" smtClean="0"/>
                            <a:t> at </a:t>
                          </a:r>
                          <a:r>
                            <a:rPr lang="en-US" sz="1700" baseline="0" dirty="0" err="1" smtClean="0"/>
                            <a:t>extr</a:t>
                          </a:r>
                          <a:r>
                            <a:rPr lang="en-US" sz="1700" baseline="0" dirty="0" smtClean="0"/>
                            <a:t> [ns]</a:t>
                          </a:r>
                          <a:endParaRPr lang="el-GR" sz="1700" dirty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0.97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8.5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0.54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.38</m:t>
                                </m:r>
                              </m:oMath>
                            </m:oMathPara>
                          </a14:m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4.7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1.46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5.3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3.5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0.92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9.9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4.0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3.8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0.86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0.85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11.5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0.48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2.22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1.56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1.8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2.19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1.61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0.39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el-GR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1437197"/>
                  </p:ext>
                </p:extLst>
              </p:nvPr>
            </p:nvGraphicFramePr>
            <p:xfrm>
              <a:off x="132547" y="813968"/>
              <a:ext cx="8961506" cy="4169855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014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7327">
                      <a:extLst>
                        <a:ext uri="{9D8B030D-6E8A-4147-A177-3AD203B41FA5}">
                          <a16:colId xmlns:a16="http://schemas.microsoft.com/office/drawing/2014/main" val="1058546119"/>
                        </a:ext>
                      </a:extLst>
                    </a:gridCol>
                    <a:gridCol w="905730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002702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927100">
                      <a:extLst>
                        <a:ext uri="{9D8B030D-6E8A-4147-A177-3AD203B41FA5}">
                          <a16:colId xmlns:a16="http://schemas.microsoft.com/office/drawing/2014/main" val="183531236"/>
                        </a:ext>
                      </a:extLst>
                    </a:gridCol>
                    <a:gridCol w="7537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40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7678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840413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11523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capture</a:t>
                          </a:r>
                          <a:r>
                            <a:rPr lang="en-US" sz="17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700" baseline="0" dirty="0" smtClean="0"/>
                            <a:t>[MV]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2778" t="-1587" r="-625556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34459" t="-1587" r="-660811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587" r="-492727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700" dirty="0" smtClean="0"/>
                            <a:t>%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000" t="-1587" r="-344079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72358" t="-1587" r="-325203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75000" t="-1587" r="-112903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0.97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8.5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0.54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72358" t="-349091" r="-325203" b="-8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4.7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1.46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5.3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3.5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0.92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9.9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4.0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3.8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0.86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0.85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11.5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0.48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2.22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1.56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1.8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2.19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1.61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0.39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el-GR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2548" y="5084440"/>
                <a:ext cx="901145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The scan stops at 7.5 MV since the maximum available voltage will be 15 MV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The emittance after </a:t>
                </a:r>
                <a:r>
                  <a:rPr lang="en-GB" dirty="0" err="1" smtClean="0"/>
                  <a:t>filamentation</a:t>
                </a:r>
                <a:r>
                  <a:rPr lang="en-GB" dirty="0" smtClean="0"/>
                  <a:t> does not depend on the capture voltage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Lower capture voltage implies higher filling factor and more losses around the </a:t>
                </a:r>
                <a:r>
                  <a:rPr lang="en-GB" dirty="0" err="1" smtClean="0"/>
                  <a:t>separatrix</a:t>
                </a:r>
                <a:r>
                  <a:rPr lang="en-GB" dirty="0" smtClean="0"/>
                  <a:t> in SPS, but the emittance is roughly preserved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Only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rotation </a:t>
                </a:r>
                <a:r>
                  <a:rPr lang="fr-FR" dirty="0" err="1" smtClean="0"/>
                  <a:t>allows</a:t>
                </a:r>
                <a:r>
                  <a:rPr lang="fr-FR" dirty="0" smtClean="0"/>
                  <a:t> to have the </a:t>
                </a:r>
                <a:r>
                  <a:rPr lang="fr-FR" dirty="0" err="1" smtClean="0"/>
                  <a:t>required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beam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parameters</a:t>
                </a:r>
                <a:r>
                  <a:rPr lang="fr-FR" dirty="0" smtClean="0"/>
                  <a:t> at extraction for the LHC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fr-FR" dirty="0" smtClean="0"/>
                  <a:t> 1.65 ns, </a:t>
                </a:r>
                <a:r>
                  <a:rPr lang="fr-FR" dirty="0" err="1" smtClean="0"/>
                  <a:t>losses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5 % (acceptable values are in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red</a:t>
                </a:r>
                <a:r>
                  <a:rPr lang="fr-FR" dirty="0" smtClean="0"/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48" y="5084440"/>
                <a:ext cx="9011452" cy="1754326"/>
              </a:xfrm>
              <a:prstGeom prst="rect">
                <a:avLst/>
              </a:prstGeom>
              <a:blipFill>
                <a:blip r:embed="rId3"/>
                <a:stretch>
                  <a:fillRect l="-474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00683" y="167828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COMPRESSION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9927" y="167828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33800" y="4892040"/>
            <a:ext cx="0" cy="388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36719" y="4876800"/>
            <a:ext cx="40211" cy="655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336281" y="3589020"/>
            <a:ext cx="251459" cy="2720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-35072"/>
            <a:ext cx="7886700" cy="864319"/>
          </a:xfrm>
        </p:spPr>
        <p:txBody>
          <a:bodyPr/>
          <a:lstStyle/>
          <a:p>
            <a:r>
              <a:rPr lang="en-GB" noProof="0" dirty="0" smtClean="0"/>
              <a:t>Summary of results: Q20 (2/2)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6" y="745251"/>
            <a:ext cx="2865956" cy="1528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6596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Increasing the capture voltage more particles are captured inside the RF bucket after slip-stacking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Less losses in SPS but satellites bunches are created (total losses reach equilibrium)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With bunch compression the emittance at extraction is larger than the one after </a:t>
            </a:r>
            <a:r>
              <a:rPr lang="en-GB" sz="1600" dirty="0" err="1" smtClean="0"/>
              <a:t>filamentation</a:t>
            </a:r>
            <a:endParaRPr lang="en-GB" sz="16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After capture the bunch profile changes shape (tails tend to disappear) and the emittance with FWHM rescaled to Gaussian is not preserved anymore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This </a:t>
            </a:r>
            <a:r>
              <a:rPr lang="fr-FR" sz="1600" dirty="0" err="1" smtClean="0"/>
              <a:t>effect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more visible </a:t>
            </a:r>
            <a:r>
              <a:rPr lang="fr-FR" sz="1600" dirty="0" err="1" smtClean="0"/>
              <a:t>decreasing</a:t>
            </a:r>
            <a:r>
              <a:rPr lang="fr-FR" sz="1600" dirty="0" smtClean="0"/>
              <a:t> the capture voltage (</a:t>
            </a:r>
            <a:r>
              <a:rPr lang="fr-FR" sz="1600" dirty="0" err="1" smtClean="0"/>
              <a:t>bunch</a:t>
            </a:r>
            <a:r>
              <a:rPr lang="fr-FR" sz="1600" dirty="0" smtClean="0"/>
              <a:t> shaving </a:t>
            </a:r>
            <a:r>
              <a:rPr lang="fr-FR" sz="1600" dirty="0" err="1" smtClean="0"/>
              <a:t>because</a:t>
            </a:r>
            <a:r>
              <a:rPr lang="fr-FR" sz="1600" dirty="0" smtClean="0"/>
              <a:t> of full </a:t>
            </a:r>
            <a:r>
              <a:rPr lang="fr-FR" sz="1600" dirty="0" err="1" smtClean="0"/>
              <a:t>bucket</a:t>
            </a:r>
            <a:r>
              <a:rPr lang="fr-FR" sz="1600" dirty="0" smtClean="0"/>
              <a:t>)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Even for the best case of bunch compression (7.5 MV) the value of 0.44 eVs/A is too large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Slip-stacking optimization could be performed to try reaching </a:t>
            </a:r>
            <a:r>
              <a:rPr lang="fr-FR" sz="1600" dirty="0" smtClean="0"/>
              <a:t>0.27 </a:t>
            </a:r>
            <a:r>
              <a:rPr lang="fr-FR" sz="1600" dirty="0" err="1" smtClean="0"/>
              <a:t>eVs</a:t>
            </a:r>
            <a:r>
              <a:rPr lang="fr-FR" sz="1600" dirty="0" smtClean="0"/>
              <a:t>/A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filamentation</a:t>
            </a:r>
            <a:r>
              <a:rPr lang="fr-FR" sz="1600" dirty="0" smtClean="0"/>
              <a:t>, </a:t>
            </a:r>
            <a:r>
              <a:rPr lang="fr-FR" sz="1600" dirty="0" err="1" smtClean="0"/>
              <a:t>which</a:t>
            </a:r>
            <a:r>
              <a:rPr lang="fr-FR" sz="1600" dirty="0" smtClean="0"/>
              <a:t> corresponds </a:t>
            </a:r>
            <a:r>
              <a:rPr lang="fr-FR" sz="1600" dirty="0"/>
              <a:t>to 1.65 ns at </a:t>
            </a:r>
            <a:r>
              <a:rPr lang="fr-FR" sz="1600" dirty="0" smtClean="0"/>
              <a:t>extraction </a:t>
            </a:r>
            <a:r>
              <a:rPr lang="fr-FR" sz="1600" dirty="0" err="1" smtClean="0"/>
              <a:t>supposing</a:t>
            </a:r>
            <a:r>
              <a:rPr lang="fr-FR" sz="1600" dirty="0" smtClean="0"/>
              <a:t> </a:t>
            </a:r>
            <a:r>
              <a:rPr lang="fr-FR" sz="1600" dirty="0" err="1" smtClean="0"/>
              <a:t>emittance</a:t>
            </a:r>
            <a:r>
              <a:rPr lang="fr-FR" sz="1600" dirty="0" smtClean="0"/>
              <a:t> </a:t>
            </a:r>
            <a:r>
              <a:rPr lang="fr-FR" sz="1600" dirty="0" err="1" smtClean="0"/>
              <a:t>preservation</a:t>
            </a:r>
            <a:r>
              <a:rPr lang="fr-FR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More </a:t>
            </a:r>
            <a:r>
              <a:rPr lang="fr-FR" sz="1600" dirty="0" err="1" smtClean="0"/>
              <a:t>losses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bunch</a:t>
            </a:r>
            <a:r>
              <a:rPr lang="fr-FR" sz="1600" dirty="0" smtClean="0"/>
              <a:t> rotation (</a:t>
            </a:r>
            <a:r>
              <a:rPr lang="fr-FR" sz="1600" dirty="0" err="1" smtClean="0"/>
              <a:t>tails</a:t>
            </a:r>
            <a:r>
              <a:rPr lang="fr-FR" sz="1600" dirty="0" smtClean="0"/>
              <a:t> of the ‘S’ </a:t>
            </a:r>
            <a:r>
              <a:rPr lang="fr-FR" sz="1600" dirty="0" err="1" smtClean="0"/>
              <a:t>shape</a:t>
            </a:r>
            <a:r>
              <a:rPr lang="fr-FR" sz="1600" dirty="0" smtClean="0"/>
              <a:t> distribution are </a:t>
            </a:r>
            <a:r>
              <a:rPr lang="fr-FR" sz="1600" dirty="0" err="1" smtClean="0"/>
              <a:t>generally</a:t>
            </a:r>
            <a:r>
              <a:rPr lang="fr-FR" sz="1600" dirty="0" smtClean="0"/>
              <a:t> </a:t>
            </a:r>
            <a:r>
              <a:rPr lang="fr-FR" sz="1600" dirty="0" err="1" smtClean="0"/>
              <a:t>outside</a:t>
            </a:r>
            <a:r>
              <a:rPr lang="fr-FR" sz="1600" dirty="0" smtClean="0"/>
              <a:t> the </a:t>
            </a:r>
            <a:r>
              <a:rPr lang="fr-FR" sz="1600" dirty="0" err="1" smtClean="0"/>
              <a:t>acceptance</a:t>
            </a:r>
            <a:r>
              <a:rPr lang="fr-FR" sz="1600" dirty="0" smtClean="0"/>
              <a:t>)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" y="745251"/>
            <a:ext cx="2948152" cy="1528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2" y="728860"/>
            <a:ext cx="2860704" cy="154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3" y="2266628"/>
            <a:ext cx="2860704" cy="1670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6" y="2243252"/>
            <a:ext cx="2865956" cy="1693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" y="2309060"/>
            <a:ext cx="2948152" cy="16279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34740" y="3345180"/>
            <a:ext cx="24079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84950" y="2550360"/>
            <a:ext cx="1085850" cy="23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31899" y="2266628"/>
            <a:ext cx="311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5%</a:t>
            </a:r>
            <a:endParaRPr lang="en-GB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14279" y="3071292"/>
            <a:ext cx="311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1.65</a:t>
            </a:r>
            <a:r>
              <a:rPr lang="fr-FR" sz="1600" b="1" dirty="0"/>
              <a:t> </a:t>
            </a:r>
            <a:r>
              <a:rPr lang="fr-FR" sz="1600" b="1" dirty="0" smtClean="0"/>
              <a:t>ns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73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2223" y="88501"/>
            <a:ext cx="7886700" cy="771916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Example 1: capture voltage 2.5 MV</a:t>
            </a:r>
            <a:endParaRPr lang="en-GB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671"/>
            <a:ext cx="2953499" cy="1423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39" y="1249670"/>
            <a:ext cx="2931572" cy="1423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blipFill>
                <a:blip r:embed="rId5"/>
                <a:stretch>
                  <a:fillRect l="-119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856964" y="2813797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compression) </a:t>
            </a:r>
            <a:endParaRPr lang="en-GB" b="1" dirty="0"/>
          </a:p>
          <a:p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23002" y="1340675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0.42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2" y="1340675"/>
                <a:ext cx="3373291" cy="338554"/>
              </a:xfrm>
              <a:prstGeom prst="rect">
                <a:avLst/>
              </a:prstGeom>
              <a:blipFill>
                <a:blip r:embed="rId6"/>
                <a:stretch>
                  <a:fillRect l="-1085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23001" y="1592058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0.43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1" y="1592058"/>
                <a:ext cx="3373291" cy="338554"/>
              </a:xfrm>
              <a:prstGeom prst="rect">
                <a:avLst/>
              </a:prstGeom>
              <a:blipFill>
                <a:blip r:embed="rId7"/>
                <a:stretch>
                  <a:fillRect l="-1085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23001" y="1843441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SPS losses = 3.4 %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23000" y="2088295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0.97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2088295"/>
                <a:ext cx="3373291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flipV="1">
            <a:off x="0" y="2771998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68"/>
            <a:ext cx="2953499" cy="16428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09" y="3175068"/>
            <a:ext cx="2978802" cy="1581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91" y="3273899"/>
            <a:ext cx="2952717" cy="1482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30969" y="3001534"/>
                <a:ext cx="3709035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0.54 eVs/A,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= 2.38 ns, losses: 4.7 %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969" y="3001534"/>
                <a:ext cx="3709035" cy="335348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5" y="5197703"/>
            <a:ext cx="2969144" cy="1652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99" y="5191957"/>
            <a:ext cx="2992767" cy="1645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91" y="5383318"/>
            <a:ext cx="2952717" cy="14616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56964" y="4868793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rotation) </a:t>
            </a:r>
            <a:endParaRPr lang="en-GB" b="1" dirty="0"/>
          </a:p>
          <a:p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31566" y="5117287"/>
                <a:ext cx="407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1.46 ns, losses: 5.3 %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66" y="5117287"/>
                <a:ext cx="4074713" cy="307777"/>
              </a:xfrm>
              <a:prstGeom prst="rect">
                <a:avLst/>
              </a:prstGeom>
              <a:blipFill>
                <a:blip r:embed="rId16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942889" y="275341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2889" y="4870203"/>
            <a:ext cx="337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486087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3" y="2955217"/>
            <a:ext cx="2930895" cy="16859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4086" y="-17475"/>
            <a:ext cx="7886700" cy="771916"/>
          </a:xfrm>
        </p:spPr>
        <p:txBody>
          <a:bodyPr>
            <a:normAutofit/>
          </a:bodyPr>
          <a:lstStyle/>
          <a:p>
            <a:r>
              <a:rPr lang="en-GB" sz="4000" noProof="0" dirty="0" smtClean="0"/>
              <a:t>Example 2: capture voltage 5 MV</a:t>
            </a:r>
            <a:endParaRPr lang="en-GB" sz="4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24086" y="1211676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0.42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211676"/>
                <a:ext cx="3373291" cy="338554"/>
              </a:xfrm>
              <a:prstGeom prst="rect">
                <a:avLst/>
              </a:prstGeom>
              <a:blipFill>
                <a:blip r:embed="rId3"/>
                <a:stretch>
                  <a:fillRect l="-904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24086" y="1448216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0.43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448216"/>
                <a:ext cx="3373291" cy="338554"/>
              </a:xfrm>
              <a:prstGeom prst="rect">
                <a:avLst/>
              </a:prstGeom>
              <a:blipFill>
                <a:blip r:embed="rId4"/>
                <a:stretch>
                  <a:fillRect l="-904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24086" y="1696599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Losses = 1.9 %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24086" y="1934649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0.85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934649"/>
                <a:ext cx="3373291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557380" y="77575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80" y="775754"/>
                <a:ext cx="4610420" cy="369332"/>
              </a:xfrm>
              <a:prstGeom prst="rect">
                <a:avLst/>
              </a:prstGeom>
              <a:blipFill>
                <a:blip r:embed="rId6"/>
                <a:stretch>
                  <a:fillRect l="-119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795492" y="2609984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compression)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" y="1160467"/>
            <a:ext cx="2949801" cy="1347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6" y="1151539"/>
            <a:ext cx="2900692" cy="135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" y="2955217"/>
            <a:ext cx="2974057" cy="1685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6" y="3086829"/>
            <a:ext cx="2968920" cy="1554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52827" y="2824838"/>
                <a:ext cx="4150661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0.48 eVs/A,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2.22 ns, losses: 3.4 %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27" y="2824838"/>
                <a:ext cx="4150661" cy="335348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834628" y="4739146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rotation)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" y="5082005"/>
            <a:ext cx="2974057" cy="1775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97" y="5082005"/>
            <a:ext cx="2979571" cy="1775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54" y="5222553"/>
            <a:ext cx="3055632" cy="1531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66059" y="4964540"/>
                <a:ext cx="4150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1.56 ns, losses: 3.6 %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59" y="4964540"/>
                <a:ext cx="4150661" cy="307777"/>
              </a:xfrm>
              <a:prstGeom prst="rect">
                <a:avLst/>
              </a:prstGeom>
              <a:blipFill>
                <a:blip r:embed="rId1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884878" y="2585884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29594" y="471267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0" y="2572214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0" y="469812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755" y="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(1/2)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5" y="928780"/>
            <a:ext cx="8621325" cy="5522159"/>
          </a:xfrm>
        </p:spPr>
        <p:txBody>
          <a:bodyPr>
            <a:normAutofit/>
          </a:bodyPr>
          <a:lstStyle/>
          <a:p>
            <a:r>
              <a:rPr lang="en-GB" sz="2000" noProof="0" dirty="0" smtClean="0"/>
              <a:t>HL-LHC requirement: to double peak luminosity after LS2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Increase the number of bunches in the LHC</a:t>
            </a:r>
          </a:p>
          <a:p>
            <a:pPr lvl="3"/>
            <a:endParaRPr lang="en-GB" noProof="0" dirty="0" smtClean="0"/>
          </a:p>
          <a:p>
            <a:r>
              <a:rPr lang="en-GB" sz="2000" noProof="0" dirty="0" smtClean="0"/>
              <a:t>LIU baseline to achieve that is to decrease bunch spacing from 100 ns to 50 ns in SPS through slip-stacking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Basic idea: let two batches move in longitudinal phase space and interleave -&gt; bunch spacing divided by two!</a:t>
            </a:r>
            <a:r>
              <a:rPr lang="en-GB" sz="2000" noProof="0" dirty="0" smtClean="0"/>
              <a:t>	</a:t>
            </a:r>
          </a:p>
          <a:p>
            <a:endParaRPr lang="en-GB" sz="2000" noProof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5" y="3382499"/>
            <a:ext cx="6739364" cy="2757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907" y="6250884"/>
            <a:ext cx="9143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Slip-</a:t>
            </a:r>
            <a:r>
              <a:rPr lang="fr-FR" sz="2000" dirty="0" err="1" smtClean="0"/>
              <a:t>stacking</a:t>
            </a:r>
            <a:r>
              <a:rPr lang="fr-FR" sz="2000" dirty="0" smtClean="0"/>
              <a:t> </a:t>
            </a:r>
            <a:r>
              <a:rPr lang="fr-FR" sz="2000" dirty="0" err="1" smtClean="0"/>
              <a:t>already</a:t>
            </a:r>
            <a:r>
              <a:rPr lang="fr-FR" sz="2000" dirty="0" smtClean="0"/>
              <a:t> </a:t>
            </a:r>
            <a:r>
              <a:rPr lang="fr-FR" sz="2000" dirty="0" err="1" smtClean="0"/>
              <a:t>used</a:t>
            </a:r>
            <a:r>
              <a:rPr lang="fr-FR" sz="2000" dirty="0" smtClean="0"/>
              <a:t> </a:t>
            </a:r>
            <a:r>
              <a:rPr lang="fr-FR" sz="2000" dirty="0"/>
              <a:t>in </a:t>
            </a:r>
            <a:r>
              <a:rPr lang="fr-FR" sz="2000" dirty="0" err="1"/>
              <a:t>operation</a:t>
            </a:r>
            <a:r>
              <a:rPr lang="fr-FR" sz="2000" dirty="0"/>
              <a:t> at </a:t>
            </a:r>
            <a:r>
              <a:rPr lang="fr-FR" sz="2000" dirty="0" err="1"/>
              <a:t>Fermilab</a:t>
            </a:r>
            <a:r>
              <a:rPr lang="fr-FR" sz="2000" dirty="0"/>
              <a:t> to double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intensity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683879" y="5786077"/>
            <a:ext cx="1290918" cy="495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9279" y="76980"/>
            <a:ext cx="7886700" cy="771916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Example 3: capture voltage 7.5 MV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36488" y="1268139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0.39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488" y="1268139"/>
                <a:ext cx="3373291" cy="338554"/>
              </a:xfrm>
              <a:prstGeom prst="rect">
                <a:avLst/>
              </a:prstGeom>
              <a:blipFill>
                <a:blip r:embed="rId2"/>
                <a:stretch>
                  <a:fillRect l="-904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50980" y="1529617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0.41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980" y="1529617"/>
                <a:ext cx="3373291" cy="338554"/>
              </a:xfrm>
              <a:prstGeom prst="rect">
                <a:avLst/>
              </a:prstGeom>
              <a:blipFill>
                <a:blip r:embed="rId3"/>
                <a:stretch>
                  <a:fillRect l="-903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50980" y="1786864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Losses = 1.6 %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50980" y="2036104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0.75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980" y="2036104"/>
                <a:ext cx="3373291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blipFill>
                <a:blip r:embed="rId6"/>
                <a:stretch>
                  <a:fillRect l="-119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987593" y="2769328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Flat top (bunch compression) </a:t>
            </a:r>
          </a:p>
          <a:p>
            <a:endParaRPr lang="en-GB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" y="1153510"/>
            <a:ext cx="2901662" cy="15192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13" y="1124834"/>
            <a:ext cx="2992781" cy="15479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3092494"/>
            <a:ext cx="2935076" cy="15946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83" y="3041464"/>
            <a:ext cx="3054311" cy="16456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84" y="3216654"/>
            <a:ext cx="2793012" cy="143287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0" y="2733578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99084" y="269524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07736" y="2948684"/>
                <a:ext cx="4150661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0.44 eVs/A,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2.12 ns, losses: 3.5 %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736" y="2948684"/>
                <a:ext cx="4150661" cy="335348"/>
              </a:xfrm>
              <a:prstGeom prst="rect">
                <a:avLst/>
              </a:prstGeom>
              <a:blipFill>
                <a:blip r:embed="rId1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 flipV="1">
            <a:off x="0" y="474023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7593" y="4800990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Flat top (bunch </a:t>
            </a:r>
            <a:r>
              <a:rPr lang="en-GB" b="1" dirty="0" smtClean="0"/>
              <a:t>rotation) </a:t>
            </a:r>
            <a:endParaRPr lang="en-GB" b="1" dirty="0"/>
          </a:p>
          <a:p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80073" y="4731382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63" y="5186627"/>
            <a:ext cx="3014993" cy="1567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56" y="5246400"/>
            <a:ext cx="3061174" cy="161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00083" y="5006598"/>
                <a:ext cx="4150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1.64 ns, losses: 3.4 %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83" y="5006598"/>
                <a:ext cx="4150661" cy="307777"/>
              </a:xfrm>
              <a:prstGeom prst="rect">
                <a:avLst/>
              </a:prstGeom>
              <a:blipFill>
                <a:blip r:embed="rId1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238"/>
            <a:ext cx="2916183" cy="1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802" y="-203491"/>
            <a:ext cx="7886700" cy="1125512"/>
          </a:xfrm>
        </p:spPr>
        <p:txBody>
          <a:bodyPr/>
          <a:lstStyle/>
          <a:p>
            <a:r>
              <a:rPr lang="en-GB" dirty="0" smtClean="0"/>
              <a:t>Comparison with Q22 and Q26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6196980"/>
                  </p:ext>
                </p:extLst>
              </p:nvPr>
            </p:nvGraphicFramePr>
            <p:xfrm>
              <a:off x="1015387" y="1247984"/>
              <a:ext cx="7435953" cy="4324566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4491">
                      <a:extLst>
                        <a:ext uri="{9D8B030D-6E8A-4147-A177-3AD203B41FA5}">
                          <a16:colId xmlns:a16="http://schemas.microsoft.com/office/drawing/2014/main" val="2820150313"/>
                        </a:ext>
                      </a:extLst>
                    </a:gridCol>
                    <a:gridCol w="1592033">
                      <a:extLst>
                        <a:ext uri="{9D8B030D-6E8A-4147-A177-3AD203B41FA5}">
                          <a16:colId xmlns:a16="http://schemas.microsoft.com/office/drawing/2014/main" val="3859075331"/>
                        </a:ext>
                      </a:extLst>
                    </a:gridCol>
                  </a:tblGrid>
                  <a:tr h="5860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Q20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=18)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Q22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=20)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Q26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=22.8)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GB" sz="1600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48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𝑏𝑎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2.18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2.87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5.90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5.99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6.08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1063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1072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6196980"/>
                  </p:ext>
                </p:extLst>
              </p:nvPr>
            </p:nvGraphicFramePr>
            <p:xfrm>
              <a:off x="1015387" y="1247984"/>
              <a:ext cx="7435953" cy="4324566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4491">
                      <a:extLst>
                        <a:ext uri="{9D8B030D-6E8A-4147-A177-3AD203B41FA5}">
                          <a16:colId xmlns:a16="http://schemas.microsoft.com/office/drawing/2014/main" val="2820150313"/>
                        </a:ext>
                      </a:extLst>
                    </a:gridCol>
                    <a:gridCol w="1592033">
                      <a:extLst>
                        <a:ext uri="{9D8B030D-6E8A-4147-A177-3AD203B41FA5}">
                          <a16:colId xmlns:a16="http://schemas.microsoft.com/office/drawing/2014/main" val="3859075331"/>
                        </a:ext>
                      </a:extLst>
                    </a:gridCol>
                  </a:tblGrid>
                  <a:tr h="5860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139" t="-2083" r="-179514" b="-6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7953" t="-2083" r="-103543" b="-6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7816" t="-2083" r="-766" b="-6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60656" r="-427155" b="-9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60656" r="-427155" b="-8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01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49206" r="-427155" b="-6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48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63934" r="-427155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563934" r="-427155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2.18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2.87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63934" r="-427155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5.90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5.99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6.08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751613" r="-427155" b="-3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1063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1072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65574" r="-42715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965574" r="-42715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31746" r="-427155" b="-7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8891" y="777276"/>
                <a:ext cx="84831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All the studies done before were repeated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1" y="777276"/>
                <a:ext cx="8483173" cy="369332"/>
              </a:xfrm>
              <a:prstGeom prst="rect">
                <a:avLst/>
              </a:prstGeom>
              <a:blipFill>
                <a:blip r:embed="rId3"/>
                <a:stretch>
                  <a:fillRect l="-50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8891" y="5621623"/>
                <a:ext cx="9797143" cy="15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dirty="0" smtClean="0"/>
                  <a:t> implies lower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</m:sSubSup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The slipping speed is slower</a:t>
                </a: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GB" dirty="0" smtClean="0"/>
                  <a:t>The algorithm for batch alignment in </a:t>
                </a:r>
                <a:r>
                  <a:rPr lang="en-GB" dirty="0" err="1" smtClean="0"/>
                  <a:t>BLonD</a:t>
                </a:r>
                <a:r>
                  <a:rPr lang="en-GB" dirty="0" smtClean="0"/>
                  <a:t> increases automatically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p>
                    </m:sSubSup>
                  </m:oMath>
                </a14:m>
                <a:endParaRPr lang="en-GB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Lower voltage is needed to have the same filling factor in energy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1" y="5621623"/>
                <a:ext cx="9797143" cy="1533177"/>
              </a:xfrm>
              <a:prstGeom prst="rect">
                <a:avLst/>
              </a:prstGeom>
              <a:blipFill>
                <a:blip r:embed="rId4"/>
                <a:stretch>
                  <a:fillRect l="-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40"/>
            <a:ext cx="9581029" cy="864319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Summary of results for Q20, Q22, Q26</a:t>
            </a:r>
            <a:r>
              <a:rPr lang="en-GB" dirty="0" smtClean="0"/>
              <a:t> </a:t>
            </a:r>
            <a:r>
              <a:rPr lang="en-GB" noProof="0" dirty="0" smtClean="0"/>
              <a:t>(1/2)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468151"/>
                  </p:ext>
                </p:extLst>
              </p:nvPr>
            </p:nvGraphicFramePr>
            <p:xfrm>
              <a:off x="127708" y="1404434"/>
              <a:ext cx="9016292" cy="358322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685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2214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152869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111409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4096">
                      <a:extLst>
                        <a:ext uri="{9D8B030D-6E8A-4147-A177-3AD203B41FA5}">
                          <a16:colId xmlns:a16="http://schemas.microsoft.com/office/drawing/2014/main" val="3881865433"/>
                        </a:ext>
                      </a:extLst>
                    </a:gridCol>
                    <a:gridCol w="9249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2565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935421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capture</a:t>
                          </a:r>
                          <a:r>
                            <a:rPr lang="en-US" sz="12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200" baseline="0" dirty="0" smtClean="0"/>
                            <a:t>[MV]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 smtClean="0"/>
                            <a:t>  just before ramp</a:t>
                          </a:r>
                        </a:p>
                        <a:p>
                          <a:pPr algn="ctr"/>
                          <a:r>
                            <a:rPr lang="en-GB" sz="1200" dirty="0" smtClean="0"/>
                            <a:t>-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𝒓𝒇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200" dirty="0" smtClean="0"/>
                            <a:t>[MV] 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200" dirty="0" smtClean="0"/>
                            <a:t>%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200" baseline="0" dirty="0" smtClean="0"/>
                            <a:t> at </a:t>
                          </a:r>
                          <a:r>
                            <a:rPr lang="en-US" sz="1200" baseline="0" dirty="0" err="1" smtClean="0"/>
                            <a:t>extr</a:t>
                          </a:r>
                          <a:r>
                            <a:rPr lang="en-US" sz="1200" baseline="0" dirty="0" smtClean="0"/>
                            <a:t> [ns]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  <m:sup/>
                              </m:sSubSup>
                            </m:oMath>
                          </a14:m>
                          <a:r>
                            <a:rPr lang="en-GB" sz="1200" dirty="0" smtClean="0"/>
                            <a:t>at </a:t>
                          </a:r>
                          <a:r>
                            <a:rPr lang="en-GB" sz="1200" dirty="0" err="1" smtClean="0"/>
                            <a:t>extr</a:t>
                          </a:r>
                          <a:r>
                            <a:rPr lang="en-GB" sz="1200" dirty="0" smtClean="0"/>
                            <a:t> [eVs/A]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200" baseline="0" dirty="0" smtClean="0"/>
                            <a:t> at </a:t>
                          </a:r>
                          <a:r>
                            <a:rPr lang="en-US" sz="1200" baseline="0" dirty="0" err="1" smtClean="0"/>
                            <a:t>extr</a:t>
                          </a:r>
                          <a:r>
                            <a:rPr lang="en-US" sz="1200" baseline="0" dirty="0" smtClean="0"/>
                            <a:t> [ns]</a:t>
                          </a:r>
                          <a:endParaRPr lang="el-GR" sz="1200" dirty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0.97 0.93 0.87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8.5, 8.4, 8.3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3.4 2.3 1.8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200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2.38</m:t>
                              </m:r>
                            </m:oMath>
                          </a14:m>
                          <a:r>
                            <a:rPr lang="en-GB" sz="12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2.20 1.96</a:t>
                          </a:r>
                          <a:endParaRPr lang="el-G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0.54 0.53 0.49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4.7 3.2 2.3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1.46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1.37 1.21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5.3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3.6 2.5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3.5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0.92 0.86 0.78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9.9, 9.8, 9.7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2.3 1.8 1.4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2.30 2.14 1.94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0.51 0.50 0.48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3.7 2.7 1.9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1.52 1.40 1.28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4.0 3.0 2.1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0.89 0.83 0.74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10.2, 10.2, 10.1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2.1 1.7 1.3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2.29 2.10 1.92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1.52 1.41 1.30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3.8 2.8 2.0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0.86 0.80 0.74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10.9, 10.9, 10.8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2.0 1.6 1.2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2.27 2.11 1.87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1.54 1.43 1.32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3.7 2.8 1.9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0.85 0.80 0.72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11.5, 11.4, 11.3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1.9 1.4 1.2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2.22 2.07 1.90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0.48 0.47 0.46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1.56 1.45 1.35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3.6 2.7 1.9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0.83 0.77 0.70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12.0, 12.0, 11.9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1.8 1.4 1.2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2.19 2.03 1.85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0.47 0.45 0.44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1.57 1.47 1.37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3.5 2.7 1.9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0.80 0.75 0.67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12.5, 12.4, 12.3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2.16 2.03 1.84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1.58 1.47 1.37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0.80 0.73 0.66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13.0, 12.9, 12.9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1.7 1.4 1.1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2.14 2.02 1.85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1.61 1.49 1.38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3.4 2.6 1.8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0.75 0.71 0.65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14.0, 14.0,</a:t>
                          </a:r>
                          <a:r>
                            <a:rPr lang="en-GB" sz="12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13.9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1.6 1.3 1.1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2.12 1.93 1.77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0.44 0.41 0.40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3.5 2.7 2.1</a:t>
                          </a:r>
                          <a:endParaRPr lang="el-GR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1.64 1.52 1.43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3.4 2.6 1.8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468151"/>
                  </p:ext>
                </p:extLst>
              </p:nvPr>
            </p:nvGraphicFramePr>
            <p:xfrm>
              <a:off x="127708" y="1404434"/>
              <a:ext cx="9016292" cy="358322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685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2214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152869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111409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4096">
                      <a:extLst>
                        <a:ext uri="{9D8B030D-6E8A-4147-A177-3AD203B41FA5}">
                          <a16:colId xmlns:a16="http://schemas.microsoft.com/office/drawing/2014/main" val="3881865433"/>
                        </a:ext>
                      </a:extLst>
                    </a:gridCol>
                    <a:gridCol w="9249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2565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935421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capture</a:t>
                          </a:r>
                          <a:r>
                            <a:rPr lang="en-US" sz="12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200" baseline="0" dirty="0" smtClean="0"/>
                            <a:t>[MV]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3128" t="-1653" r="-665363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4497" t="-1653" r="-530159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200" dirty="0" smtClean="0"/>
                            <a:t>%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4809" t="-1653" r="-365574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4809" t="-1653" r="-265574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49153" t="-1653" r="-88701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0.97 0.93 0.87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8.5, 8.4, 8.3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3.4 2.3 1.8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4809" t="-236538" r="-365574" b="-8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0.54 0.53 0.49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4.7 3.2 2.3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1.46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1.37 1.21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5.3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3.6 2.5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3.5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0.92 0.86 0.78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9.9, 9.8, 9.7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2.3 1.8 1.4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2.30 2.14 1.94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0.51 0.50 0.48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3.7 2.7 1.9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1.52 1.40 1.28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4.0 3.0 2.1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0.89 0.83 0.74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10.2, 10.2, 10.1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2.1 1.7 1.3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2.29 2.10 1.92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1.52 1.41 1.30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3.8 2.8 2.0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0.86 0.80 0.74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10.9, 10.9, 10.8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2.0 1.6 1.2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2.27 2.11 1.87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1.54 1.43 1.32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3.7 2.8 1.9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0.85 0.80 0.72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11.5, 11.4, 11.3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1.9 1.4 1.2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2.22 2.07 1.90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0.48 0.47 0.46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1.56 1.45 1.35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3.6 2.7 1.9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0.83 0.77 0.70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12.0, 12.0, 11.9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1.8 1.4 1.2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2.19 2.03 1.85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0.47 0.45 0.44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1.57 1.47 1.37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3.5 2.7 1.9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0.80 0.75 0.67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12.5, 12.4, 12.3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2.16 2.03 1.84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1.58 1.47 1.37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0.80 0.73 0.66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13.0, 12.9, 12.9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1.7 1.4 1.1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2.14 2.02 1.85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1.61 1.49 1.38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3.4 2.6 1.8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0.75 0.71 0.65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14.0, 14.0,</a:t>
                          </a:r>
                          <a:r>
                            <a:rPr lang="en-GB" sz="12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13.9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1.6 1.3 1.1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2.12 1.93 1.77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0.44 0.41 0.40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3.5 2.7 2.1</a:t>
                          </a:r>
                          <a:endParaRPr lang="el-GR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1.64 1.52 1.43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3.4 2.6 1.8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4513859" y="1868498"/>
            <a:ext cx="297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COMPRESSION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6460" y="1837575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982" y="971279"/>
            <a:ext cx="1003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First value -</a:t>
            </a:r>
            <a:r>
              <a:rPr lang="fr-FR" b="1" dirty="0" smtClean="0"/>
              <a:t>&gt; Q20, </a:t>
            </a:r>
            <a:r>
              <a:rPr lang="en-GB" b="1" dirty="0" smtClean="0"/>
              <a:t>Second </a:t>
            </a:r>
            <a:r>
              <a:rPr lang="en-GB" b="1" dirty="0"/>
              <a:t>value -</a:t>
            </a:r>
            <a:r>
              <a:rPr lang="fr-FR" b="1" dirty="0"/>
              <a:t>&gt; </a:t>
            </a:r>
            <a:r>
              <a:rPr lang="fr-FR" b="1" dirty="0" smtClean="0"/>
              <a:t>Q22, </a:t>
            </a:r>
            <a:r>
              <a:rPr lang="en-GB" b="1" dirty="0" smtClean="0"/>
              <a:t>Third </a:t>
            </a:r>
            <a:r>
              <a:rPr lang="en-GB" b="1" dirty="0"/>
              <a:t>value -</a:t>
            </a:r>
            <a:r>
              <a:rPr lang="fr-FR" b="1" dirty="0"/>
              <a:t>&gt; </a:t>
            </a:r>
            <a:r>
              <a:rPr lang="fr-FR" b="1" dirty="0" smtClean="0"/>
              <a:t>Q26 </a:t>
            </a:r>
            <a:r>
              <a:rPr lang="fr-FR" dirty="0" smtClean="0"/>
              <a:t>(acceptable </a:t>
            </a:r>
            <a:r>
              <a:rPr lang="fr-FR" dirty="0"/>
              <a:t>values are in </a:t>
            </a:r>
            <a:r>
              <a:rPr lang="fr-FR" dirty="0" err="1" smtClean="0">
                <a:solidFill>
                  <a:srgbClr val="FF0000"/>
                </a:solidFill>
              </a:rPr>
              <a:t>red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708" y="5157588"/>
                <a:ext cx="9016292" cy="168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 smtClean="0"/>
                  <a:t>Fixed the capture voltage and </a:t>
                </a:r>
                <a:r>
                  <a:rPr lang="fr-FR" sz="1700" dirty="0" err="1"/>
                  <a:t>i</a:t>
                </a:r>
                <a:r>
                  <a:rPr lang="fr-FR" sz="1700" dirty="0" err="1" smtClean="0"/>
                  <a:t>ncreasing</a:t>
                </a:r>
                <a:r>
                  <a:rPr lang="fr-FR" sz="17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sz="1700" dirty="0" smtClean="0"/>
                  <a:t>, the bucket area increases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decreases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smtClean="0"/>
                  <a:t> However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sz="1700" dirty="0" smtClean="0"/>
                  <a:t> during ramp decreases only slightly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is kept constant during ramp)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700" dirty="0" smtClean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sz="1700" dirty="0" smtClean="0"/>
                  <a:t> the synchrotron frequency decreases strongly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err="1" smtClean="0"/>
                  <a:t>Filamentation</a:t>
                </a:r>
                <a:r>
                  <a:rPr lang="en-GB" sz="1700" dirty="0" smtClean="0"/>
                  <a:t> continues during the acceleration to flat top (increase of emittance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).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smtClean="0"/>
                  <a:t>However small error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(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sz="1700" dirty="0" smtClean="0"/>
                  <a:t> 3%) comparing the values just before ramp and at flat top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700" dirty="0" smtClean="0"/>
                  <a:t>However the obtained results at extraction with Q22 and Q26 are better than the ones with Q20</a:t>
                </a:r>
                <a:endParaRPr lang="en-GB" sz="17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08" y="5157588"/>
                <a:ext cx="9016292" cy="1683025"/>
              </a:xfrm>
              <a:prstGeom prst="rect">
                <a:avLst/>
              </a:prstGeom>
              <a:blipFill>
                <a:blip r:embed="rId3"/>
                <a:stretch>
                  <a:fillRect l="-338" t="-1087" b="-3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 flipV="1">
            <a:off x="1417320" y="4925109"/>
            <a:ext cx="609558" cy="3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26878" y="4870352"/>
            <a:ext cx="449622" cy="440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5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282"/>
            <a:ext cx="9581029" cy="864319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Summary of results for Q20, Q22, Q26</a:t>
            </a:r>
            <a:r>
              <a:rPr lang="en-GB" dirty="0" smtClean="0"/>
              <a:t> </a:t>
            </a:r>
            <a:r>
              <a:rPr lang="en-GB" noProof="0" dirty="0" smtClean="0"/>
              <a:t>(2/2)</a:t>
            </a:r>
            <a:endParaRPr lang="en-GB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7376460" y="184202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61" y="938964"/>
            <a:ext cx="4715739" cy="1762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60" y="3034254"/>
            <a:ext cx="4715740" cy="177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621"/>
            <a:ext cx="4428261" cy="17719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2716484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compression ---- rotation</a:t>
            </a:r>
            <a:endParaRPr lang="en-GB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2950" y="2607583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___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885587" y="2712671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compression ---- rotation</a:t>
            </a:r>
            <a:endParaRPr lang="en-GB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85537" y="2603770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___</a:t>
            </a:r>
            <a:endParaRPr lang="en-GB" i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01980" y="4130040"/>
            <a:ext cx="37223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51105" y="3267074"/>
            <a:ext cx="272129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067155" y="3893689"/>
            <a:ext cx="3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1.65 ns</a:t>
            </a:r>
            <a:endParaRPr lang="en-GB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376460" y="3245013"/>
            <a:ext cx="3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5%</a:t>
            </a:r>
            <a:endParaRPr lang="en-GB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0" y="4818033"/>
                <a:ext cx="9182100" cy="237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Bunch compression is insufficient for the HL-LHC requirements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Bunch rotation is sufficient independently of the optics used and for capture voltage &gt;2.5 MV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Losses inside SPS, total losses and bunch length at extraction are lower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However lower filling factor could be detrimental when intensity effects will be introduced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Supposing to keep a filling factor of 0.85 during slip-stacking and along the ramp, the optimal values for capture voltage would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  <m:sup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GB" b="1" dirty="0" smtClean="0">
                    <a:solidFill>
                      <a:srgbClr val="0070C0"/>
                    </a:solidFill>
                  </a:rPr>
                  <a:t> MV</a:t>
                </a:r>
                <a:r>
                  <a:rPr lang="en-GB" dirty="0" smtClean="0"/>
                  <a:t>,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  <m:sup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GB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GB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MV</a:t>
                </a:r>
                <a:r>
                  <a:rPr lang="en-GB" dirty="0" smtClean="0"/>
                  <a:t>,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sub>
                      <m:sup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</a:rPr>
                  <a:t> MV</a:t>
                </a:r>
                <a:endParaRPr lang="en-GB" b="1" dirty="0" smtClean="0">
                  <a:solidFill>
                    <a:srgbClr val="00B05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8033"/>
                <a:ext cx="9182100" cy="2375137"/>
              </a:xfrm>
              <a:prstGeom prst="rect">
                <a:avLst/>
              </a:prstGeom>
              <a:blipFill>
                <a:blip r:embed="rId5"/>
                <a:stretch>
                  <a:fillRect l="-398" t="-1282" r="-1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9" y="795938"/>
            <a:ext cx="4440539" cy="1904802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647700" y="1528683"/>
            <a:ext cx="2476500" cy="12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23950" y="969444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794510" y="969444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63165" y="969444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89270" y="1025291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313170" y="1025291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50405" y="1025291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101090" y="3122379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771650" y="3122379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455545" y="3122379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589270" y="3122379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320790" y="3122379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042785" y="3122379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Conclusions and next steps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753" y="88501"/>
            <a:ext cx="7886700" cy="626114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17" y="844155"/>
            <a:ext cx="8994883" cy="6288714"/>
          </a:xfrm>
        </p:spPr>
        <p:txBody>
          <a:bodyPr>
            <a:normAutofit lnSpcReduction="10000"/>
          </a:bodyPr>
          <a:lstStyle/>
          <a:p>
            <a:r>
              <a:rPr lang="en-GB" sz="2000" noProof="0" dirty="0" smtClean="0"/>
              <a:t>The principle behind slip-stacking has been illustrated through different examples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The implementation inside the CERN </a:t>
            </a:r>
            <a:r>
              <a:rPr lang="en-GB" sz="2000" noProof="0" dirty="0" err="1" smtClean="0"/>
              <a:t>BLonD</a:t>
            </a:r>
            <a:r>
              <a:rPr lang="en-GB" sz="2000" noProof="0" dirty="0" smtClean="0"/>
              <a:t> code has been explained</a:t>
            </a:r>
          </a:p>
          <a:p>
            <a:r>
              <a:rPr lang="en-GB" sz="2000" noProof="0" dirty="0" smtClean="0"/>
              <a:t>The slip-stacking procedure has been simulated for the SPS-ion beams to verify its feasibility after LS2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Simulations included acceleration to flat-top but no intensity effects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Many ring parameters were designed (voltage and RF programs during and outside the slip-stacking time, duration of the different cycle phases)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Effort spent to use realistic bunch distributions, however the variability of the emittance along the batch before slip-stacking was not reproduced</a:t>
            </a:r>
            <a:endParaRPr lang="en-GB" sz="2000" noProof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Realistic losses count mechanisms and machine parameters used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The three different optics have been </a:t>
            </a:r>
            <a:r>
              <a:rPr lang="en-GB" sz="2000" dirty="0" smtClean="0"/>
              <a:t>tested</a:t>
            </a:r>
            <a:endParaRPr lang="en-GB" sz="2000" noProof="0" dirty="0" smtClean="0"/>
          </a:p>
          <a:p>
            <a:r>
              <a:rPr lang="en-GB" sz="2000" noProof="0" dirty="0" smtClean="0"/>
              <a:t>Simulation results: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Bunch rotation at flat top is the only mean to satisfy HL-LHC requirements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smtClean="0"/>
              <a:t>Suggestions for the </a:t>
            </a:r>
            <a:r>
              <a:rPr lang="en-GB" sz="2000" smtClean="0"/>
              <a:t>RF program </a:t>
            </a:r>
            <a:r>
              <a:rPr lang="en-GB" sz="2000" dirty="0" smtClean="0"/>
              <a:t>have been given for the three optics </a:t>
            </a:r>
            <a:endParaRPr lang="en-GB" sz="2000" noProof="0" dirty="0" smtClean="0"/>
          </a:p>
          <a:p>
            <a:pPr marL="457200" lvl="1" indent="0">
              <a:buNone/>
            </a:pPr>
            <a:endParaRPr lang="en-GB" sz="2000" noProof="0" dirty="0"/>
          </a:p>
          <a:p>
            <a:r>
              <a:rPr lang="en-GB" sz="2400" b="1" noProof="0" dirty="0" smtClean="0"/>
              <a:t>Next steps</a:t>
            </a:r>
            <a:r>
              <a:rPr lang="en-GB" sz="2400" noProof="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Variability of emittances and intensities along the batch before slip-stacking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/>
              <a:t>Addition of intensity </a:t>
            </a:r>
            <a:r>
              <a:rPr lang="en-GB" sz="2000" noProof="0" dirty="0" smtClean="0"/>
              <a:t>effects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Simulate injection into LHC bucket to count losses in a even more realistic way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000" noProof="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2400" noProof="0" dirty="0" smtClean="0"/>
          </a:p>
          <a:p>
            <a:pPr marL="0" indent="0">
              <a:buNone/>
            </a:pPr>
            <a:endParaRPr lang="en-GB" sz="24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8390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84" y="-2404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(2/2)</a:t>
            </a:r>
            <a:endParaRPr lang="en-GB" noProof="0" dirty="0"/>
          </a:p>
        </p:txBody>
      </p:sp>
      <p:sp>
        <p:nvSpPr>
          <p:cNvPr id="5" name="Rectangle 4"/>
          <p:cNvSpPr/>
          <p:nvPr/>
        </p:nvSpPr>
        <p:spPr>
          <a:xfrm>
            <a:off x="155601" y="748635"/>
            <a:ext cx="881742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 smtClean="0"/>
              <a:t>Potential</a:t>
            </a:r>
            <a:r>
              <a:rPr lang="fr-FR" sz="1700" dirty="0" smtClean="0"/>
              <a:t> slip-</a:t>
            </a:r>
            <a:r>
              <a:rPr lang="fr-FR" sz="1700" dirty="0" err="1" smtClean="0"/>
              <a:t>stacking</a:t>
            </a:r>
            <a:r>
              <a:rPr lang="fr-FR" sz="1700" dirty="0" smtClean="0"/>
              <a:t> </a:t>
            </a:r>
            <a:r>
              <a:rPr lang="fr-FR" sz="1700" dirty="0" err="1" smtClean="0"/>
              <a:t>feasibility</a:t>
            </a:r>
            <a:r>
              <a:rPr lang="fr-FR" sz="1700" dirty="0" smtClean="0"/>
              <a:t> </a:t>
            </a:r>
            <a:r>
              <a:rPr lang="fr-FR" sz="1700" dirty="0" err="1" smtClean="0"/>
              <a:t>based</a:t>
            </a:r>
            <a:r>
              <a:rPr lang="fr-FR" sz="1700" dirty="0" smtClean="0"/>
              <a:t> on large </a:t>
            </a:r>
            <a:r>
              <a:rPr lang="fr-FR" sz="1700" dirty="0" err="1" smtClean="0"/>
              <a:t>bandwidth</a:t>
            </a:r>
            <a:r>
              <a:rPr lang="fr-FR" sz="1700" dirty="0" smtClean="0"/>
              <a:t> of the 200 MHz RF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Slip-</a:t>
            </a:r>
            <a:r>
              <a:rPr lang="fr-FR" sz="1700" dirty="0" err="1" smtClean="0"/>
              <a:t>stacking</a:t>
            </a:r>
            <a:r>
              <a:rPr lang="fr-FR" sz="1700" dirty="0" smtClean="0"/>
              <a:t> </a:t>
            </a:r>
            <a:r>
              <a:rPr lang="fr-FR" sz="1700" dirty="0" err="1" smtClean="0"/>
              <a:t>can</a:t>
            </a:r>
            <a:r>
              <a:rPr lang="fr-FR" sz="1700" dirty="0" smtClean="0"/>
              <a:t> </a:t>
            </a:r>
            <a:r>
              <a:rPr lang="fr-FR" sz="1700" dirty="0" err="1" smtClean="0"/>
              <a:t>be</a:t>
            </a:r>
            <a:r>
              <a:rPr lang="fr-FR" sz="1700" dirty="0" smtClean="0"/>
              <a:t> </a:t>
            </a:r>
            <a:r>
              <a:rPr lang="fr-FR" sz="1700" dirty="0" err="1" smtClean="0"/>
              <a:t>tested</a:t>
            </a:r>
            <a:r>
              <a:rPr lang="fr-FR" sz="1700" dirty="0" smtClean="0"/>
              <a:t> </a:t>
            </a:r>
            <a:r>
              <a:rPr lang="fr-FR" sz="1700" dirty="0" err="1" smtClean="0"/>
              <a:t>only</a:t>
            </a:r>
            <a:r>
              <a:rPr lang="fr-FR" sz="1700" dirty="0" smtClean="0"/>
              <a:t> </a:t>
            </a:r>
            <a:r>
              <a:rPr lang="fr-FR" sz="1700" dirty="0" err="1" smtClean="0"/>
              <a:t>after</a:t>
            </a:r>
            <a:r>
              <a:rPr lang="fr-FR" sz="1700" dirty="0" smtClean="0"/>
              <a:t> LS2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700" dirty="0" smtClean="0"/>
              <a:t>LLRF </a:t>
            </a:r>
            <a:r>
              <a:rPr lang="fr-FR" sz="1700" dirty="0"/>
              <a:t>of 200 </a:t>
            </a:r>
            <a:r>
              <a:rPr lang="fr-FR" sz="1700" dirty="0" smtClean="0"/>
              <a:t>MHz RF </a:t>
            </a:r>
            <a:r>
              <a:rPr lang="fr-FR" sz="1700" dirty="0"/>
              <a:t>system </a:t>
            </a:r>
            <a:r>
              <a:rPr lang="fr-FR" sz="1700" dirty="0" smtClean="0"/>
              <a:t>has to </a:t>
            </a:r>
            <a:r>
              <a:rPr lang="fr-FR" sz="1700" dirty="0" err="1"/>
              <a:t>be</a:t>
            </a:r>
            <a:r>
              <a:rPr lang="fr-FR" sz="1700" dirty="0"/>
              <a:t> </a:t>
            </a:r>
            <a:r>
              <a:rPr lang="fr-FR" sz="1700" dirty="0" err="1" smtClean="0"/>
              <a:t>upgraded</a:t>
            </a:r>
            <a:endParaRPr lang="fr-FR" sz="1700" dirty="0" smtClean="0"/>
          </a:p>
          <a:p>
            <a:pPr lvl="1"/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/>
              <a:t>Simulations are </a:t>
            </a:r>
            <a:r>
              <a:rPr lang="fr-FR" sz="1700" dirty="0" smtClean="0"/>
              <a:t>the </a:t>
            </a:r>
            <a:r>
              <a:rPr lang="fr-FR" sz="1700" dirty="0" err="1" smtClean="0"/>
              <a:t>only</a:t>
            </a:r>
            <a:r>
              <a:rPr lang="fr-FR" sz="1700" dirty="0" smtClean="0"/>
              <a:t> </a:t>
            </a:r>
            <a:r>
              <a:rPr lang="fr-FR" sz="1700" dirty="0" err="1" smtClean="0"/>
              <a:t>means</a:t>
            </a:r>
            <a:r>
              <a:rPr lang="fr-FR" sz="1700" dirty="0" smtClean="0"/>
              <a:t> to check </a:t>
            </a:r>
            <a:r>
              <a:rPr lang="fr-FR" sz="1700" dirty="0"/>
              <a:t>slip-</a:t>
            </a:r>
            <a:r>
              <a:rPr lang="fr-FR" sz="1700" dirty="0" err="1"/>
              <a:t>stacking</a:t>
            </a:r>
            <a:r>
              <a:rPr lang="fr-FR" sz="1700" dirty="0"/>
              <a:t> </a:t>
            </a:r>
            <a:r>
              <a:rPr lang="fr-FR" sz="1700" dirty="0" err="1" smtClean="0"/>
              <a:t>feasibility</a:t>
            </a:r>
            <a:endParaRPr lang="fr-FR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In case of bad outcome alternative scenarios have to be found [1]</a:t>
            </a:r>
            <a:endParaRPr lang="en-GB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Some preliminary simulations done by T. Argyropoulos in 2014 [2]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Results were promising but simulations were without intensity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The goal of the present study 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Confirm previous results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Make simulations more realistic (e.g. including intensity effects and using measured beam parameters)</a:t>
            </a:r>
          </a:p>
          <a:p>
            <a:pPr lvl="1"/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The CERN </a:t>
            </a:r>
            <a:r>
              <a:rPr lang="en-GB" sz="1700" dirty="0" err="1" smtClean="0"/>
              <a:t>BLonD</a:t>
            </a:r>
            <a:r>
              <a:rPr lang="en-GB" sz="1700" dirty="0" smtClean="0"/>
              <a:t> code has been used for the first time for slip-stacking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No intensity effects included in this </a:t>
            </a:r>
            <a:r>
              <a:rPr lang="en-GB" sz="1700" dirty="0" smtClean="0"/>
              <a:t>presentation</a:t>
            </a:r>
            <a:endParaRPr lang="en-GB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Many parameters have to be decided and a general understanding of the process is needed </a:t>
            </a:r>
            <a:r>
              <a:rPr lang="en-GB" sz="1700" dirty="0"/>
              <a:t>(</a:t>
            </a:r>
            <a:r>
              <a:rPr lang="en-GB" sz="1700" dirty="0" smtClean="0"/>
              <a:t>intensities </a:t>
            </a:r>
            <a:r>
              <a:rPr lang="en-GB" sz="1700" dirty="0"/>
              <a:t>effects heavily </a:t>
            </a:r>
            <a:r>
              <a:rPr lang="en-GB" sz="1700" dirty="0" smtClean="0"/>
              <a:t>slow down the simulations) </a:t>
            </a: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38419" y="6334780"/>
            <a:ext cx="905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[1] A. </a:t>
            </a:r>
            <a:r>
              <a:rPr lang="en-GB" sz="1400" i="1" dirty="0" err="1" smtClean="0"/>
              <a:t>Saa</a:t>
            </a:r>
            <a:r>
              <a:rPr lang="en-GB" sz="1400" i="1" dirty="0" smtClean="0"/>
              <a:t> Hernandez ‘Results from ion studies in PS &amp; SPS from 2016/2017 and planning for 2018’, Injector MD day, 2018</a:t>
            </a:r>
          </a:p>
          <a:p>
            <a:r>
              <a:rPr lang="en-GB" sz="1400" i="1" dirty="0" smtClean="0"/>
              <a:t>[2] T. Argyropoulos et al ‘Slip stacking in the SPS’, LIU Day, 2014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1904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83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83" y="4882289"/>
            <a:ext cx="4738817" cy="2021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649" y="-145722"/>
            <a:ext cx="7886700" cy="1325563"/>
          </a:xfrm>
        </p:spPr>
        <p:txBody>
          <a:bodyPr/>
          <a:lstStyle/>
          <a:p>
            <a:r>
              <a:rPr lang="en-GB" dirty="0" smtClean="0"/>
              <a:t>Conventions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078" y="1010003"/>
                <a:ext cx="8811438" cy="4853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d</a:t>
                </a:r>
                <a:r>
                  <a:rPr lang="en-GB" dirty="0" smtClean="0"/>
                  <a:t> -&gt; design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=</a:t>
                </a:r>
                <a:r>
                  <a:rPr lang="en-GB" dirty="0" smtClean="0"/>
                  <a:t> design momentum)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𝒃𝒖</m:t>
                        </m:r>
                      </m:sub>
                    </m:sSub>
                  </m:oMath>
                </a14:m>
                <a:r>
                  <a:rPr lang="en-GB" dirty="0"/>
                  <a:t> -&gt; distance between two bunches in the same </a:t>
                </a:r>
                <a:r>
                  <a:rPr lang="en-GB" dirty="0" smtClean="0"/>
                  <a:t>batch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 -&gt; batch length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 -&gt; distance between first bunches of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-&gt; distance between tail and head of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p>
                    </m:sSubSup>
                  </m:oMath>
                </a14:m>
                <a:r>
                  <a:rPr lang="en-GB" dirty="0" smtClean="0"/>
                  <a:t>-&gt; difference in RF frequency between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dirty="0" smtClean="0"/>
                  <a:t> -&gt; small amplitude synchrotron frequency of one bunch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GB" dirty="0" smtClean="0"/>
                  <a:t> -&gt; bucket half height in energy in single RF</a:t>
                </a: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8" y="1010003"/>
                <a:ext cx="8811438" cy="4853508"/>
              </a:xfrm>
              <a:prstGeom prst="rect">
                <a:avLst/>
              </a:prstGeom>
              <a:blipFill>
                <a:blip r:embed="rId3"/>
                <a:stretch>
                  <a:fillRect l="-623" t="-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5149850" y="5434432"/>
            <a:ext cx="2566569" cy="63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321673" y="5861876"/>
            <a:ext cx="1374527" cy="328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656129" y="6220119"/>
            <a:ext cx="12211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54545" y="6220119"/>
            <a:ext cx="9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Batch 1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29119" y="5127490"/>
            <a:ext cx="9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Batch 2</a:t>
            </a:r>
            <a:endParaRPr lang="en-GB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51003" y="5866980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003" y="5866980"/>
                <a:ext cx="5388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584674" y="5092145"/>
                <a:ext cx="602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i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674" y="5092145"/>
                <a:ext cx="6029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56149" y="5520887"/>
                <a:ext cx="5981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49" y="5520887"/>
                <a:ext cx="598177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00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7" y="-27631"/>
            <a:ext cx="9062357" cy="801360"/>
          </a:xfrm>
        </p:spPr>
        <p:txBody>
          <a:bodyPr>
            <a:normAutofit fontScale="90000"/>
          </a:bodyPr>
          <a:lstStyle/>
          <a:p>
            <a:r>
              <a:rPr lang="en-GB" noProof="0" dirty="0" err="1" smtClean="0"/>
              <a:t>BLonD</a:t>
            </a:r>
            <a:r>
              <a:rPr lang="en-GB" noProof="0" dirty="0" smtClean="0"/>
              <a:t> equations of motion: synchronicity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7158" y="2001911"/>
                <a:ext cx="8896101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58" y="2001911"/>
                <a:ext cx="8896101" cy="414537"/>
              </a:xfrm>
              <a:prstGeom prst="rect">
                <a:avLst/>
              </a:prstGeom>
              <a:blipFill>
                <a:blip r:embed="rId2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6727" y="2803731"/>
                <a:ext cx="3611053" cy="371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𝑟𝑒𝑣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27" y="2803731"/>
                <a:ext cx="3611053" cy="371768"/>
              </a:xfrm>
              <a:prstGeom prst="rect">
                <a:avLst/>
              </a:prstGeom>
              <a:blipFill>
                <a:blip r:embed="rId3"/>
                <a:stretch>
                  <a:fillRect l="-1012" t="-3279" r="-1012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47783" y="3403478"/>
                <a:ext cx="2257385" cy="631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l-GR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l-GR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783" y="3403478"/>
                <a:ext cx="2257385" cy="631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76067" y="3461492"/>
                <a:ext cx="2257385" cy="411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067" y="3461492"/>
                <a:ext cx="2257385" cy="4110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7916" y="3323873"/>
                <a:ext cx="279752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16" y="3323873"/>
                <a:ext cx="2797520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0760" y="819852"/>
            <a:ext cx="98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Assumptions</a:t>
            </a:r>
            <a:r>
              <a:rPr lang="fr-FR" dirty="0" smtClean="0"/>
              <a:t>: single RF, no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and constant design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Longitudinal </a:t>
            </a:r>
            <a:r>
              <a:rPr lang="fr-FR" dirty="0" err="1" smtClean="0"/>
              <a:t>equations</a:t>
            </a:r>
            <a:r>
              <a:rPr lang="fr-FR" dirty="0" smtClean="0"/>
              <a:t> of motion: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804760" y="1783392"/>
            <a:ext cx="2374900" cy="767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63518" y="1884659"/>
            <a:ext cx="1971715" cy="61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8197" y="6012613"/>
                <a:ext cx="8515740" cy="75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then the synchronous particle remains on the design orbit turn after turn with all the other particles performing synchrotron oscillations around it</a:t>
                </a: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97" y="6012613"/>
                <a:ext cx="8515740" cy="752514"/>
              </a:xfrm>
              <a:prstGeom prst="rect">
                <a:avLst/>
              </a:prstGeom>
              <a:blipFill>
                <a:blip r:embed="rId7"/>
                <a:stretch>
                  <a:fillRect l="-501" b="-112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87780" y="1179029"/>
                <a:ext cx="1908050" cy="61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80" y="1179029"/>
                <a:ext cx="1908050" cy="6133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e 24"/>
          <p:cNvSpPr/>
          <p:nvPr/>
        </p:nvSpPr>
        <p:spPr>
          <a:xfrm>
            <a:off x="318569" y="1901965"/>
            <a:ext cx="616340" cy="1348559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558849" y="3381677"/>
                <a:ext cx="2257385" cy="627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49" y="3381677"/>
                <a:ext cx="2257385" cy="6270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7304" y="4348995"/>
            <a:ext cx="3057525" cy="1419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362914" y="5660520"/>
                <a:ext cx="742254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914" y="5660520"/>
                <a:ext cx="742254" cy="3808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52162" y="4822641"/>
                <a:ext cx="791242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162" y="4822641"/>
                <a:ext cx="791242" cy="3808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242533" y="5660520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533" y="5660520"/>
                <a:ext cx="36580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77816" y="5629583"/>
                <a:ext cx="824008" cy="464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816" y="5629583"/>
                <a:ext cx="824008" cy="4641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542143" y="4103757"/>
            <a:ext cx="258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 space at </a:t>
            </a:r>
            <a:r>
              <a:rPr lang="fr-FR" b="1" dirty="0" err="1" smtClean="0"/>
              <a:t>turn</a:t>
            </a:r>
            <a:r>
              <a:rPr lang="fr-FR" b="1" dirty="0" smtClean="0"/>
              <a:t> n</a:t>
            </a:r>
            <a:endParaRPr lang="en-GB" b="1" dirty="0"/>
          </a:p>
        </p:txBody>
      </p:sp>
      <p:sp>
        <p:nvSpPr>
          <p:cNvPr id="34" name="Down Arrow 33"/>
          <p:cNvSpPr/>
          <p:nvPr/>
        </p:nvSpPr>
        <p:spPr>
          <a:xfrm>
            <a:off x="6731000" y="1202882"/>
            <a:ext cx="118375" cy="671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9949" y="780197"/>
                <a:ext cx="8515740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then from the differential relation </a:t>
                </a: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9" y="780197"/>
                <a:ext cx="8515740" cy="475515"/>
              </a:xfrm>
              <a:prstGeom prst="rect">
                <a:avLst/>
              </a:prstGeom>
              <a:blipFill>
                <a:blip r:embed="rId2"/>
                <a:stretch>
                  <a:fillRect l="-501"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56453" y="3117438"/>
                <a:ext cx="4916032" cy="66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453" y="3117438"/>
                <a:ext cx="4916032" cy="665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213700" y="1258852"/>
            <a:ext cx="680833" cy="911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231807" y="1305858"/>
            <a:ext cx="662726" cy="817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90364" y="1405000"/>
                <a:ext cx="2915216" cy="704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64" y="1405000"/>
                <a:ext cx="2915216" cy="704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3249" y="2322409"/>
                <a:ext cx="85374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we have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dirty="0" smtClean="0"/>
                  <a:t>0, this means that the bunch will accelerate or decelerate relative to the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. In transverse plane that implies a change of the trajectory radius:</a:t>
                </a:r>
                <a:endParaRPr lang="en-GB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9" y="2322409"/>
                <a:ext cx="8537417" cy="646331"/>
              </a:xfrm>
              <a:prstGeom prst="rect">
                <a:avLst/>
              </a:prstGeom>
              <a:blipFill>
                <a:blip r:embed="rId5"/>
                <a:stretch>
                  <a:fillRect l="-571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84483" y="1305856"/>
                <a:ext cx="4916032" cy="81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83" y="1305856"/>
                <a:ext cx="4916032" cy="8174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5113919" y="3117438"/>
            <a:ext cx="484360" cy="66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70629" y="3117438"/>
            <a:ext cx="373330" cy="66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5001065" y="1576500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13249" y="3808594"/>
                <a:ext cx="8537417" cy="57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 smtClean="0"/>
                  <a:t> then a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 smtClean="0"/>
                  <a:t> should be added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 smtClean="0"/>
                  <a:t> in </a:t>
                </a:r>
                <a:endParaRPr lang="en-GB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9" y="3808594"/>
                <a:ext cx="8537417" cy="573683"/>
              </a:xfrm>
              <a:prstGeom prst="rect">
                <a:avLst/>
              </a:prstGeom>
              <a:blipFill>
                <a:blip r:embed="rId7"/>
                <a:stretch>
                  <a:fillRect l="-571" b="-31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23755" y="4432421"/>
                <a:ext cx="8896101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5" y="4432421"/>
                <a:ext cx="8896101" cy="414537"/>
              </a:xfrm>
              <a:prstGeom prst="rect">
                <a:avLst/>
              </a:prstGeom>
              <a:blipFill>
                <a:blip r:embed="rId8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89105" y="5056249"/>
                <a:ext cx="8202440" cy="67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/>
                  <a:t>to make the sine wave continuous from turn n to turn n+1 in the frame [0,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],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 is constant.  Accumulation from turn to turn gives</a:t>
                </a:r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5" y="5056249"/>
                <a:ext cx="8202440" cy="670696"/>
              </a:xfrm>
              <a:prstGeom prst="rect">
                <a:avLst/>
              </a:prstGeom>
              <a:blipFill>
                <a:blip r:embed="rId9"/>
                <a:stretch>
                  <a:fillRect l="-594" t="-3636"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387910" y="5695663"/>
                <a:ext cx="4567789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10" y="5695663"/>
                <a:ext cx="4567789" cy="8485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>
            <a:off x="6539962" y="6296202"/>
            <a:ext cx="181384" cy="196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79663" y="6472670"/>
            <a:ext cx="341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</a:t>
            </a:r>
            <a:r>
              <a:rPr lang="en-GB" sz="1200" dirty="0" smtClean="0"/>
              <a:t>ther contributions (phase noise, feedbacks etc.)</a:t>
            </a:r>
            <a:endParaRPr lang="en-GB" sz="12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887" y="-27631"/>
            <a:ext cx="9062357" cy="801360"/>
          </a:xfrm>
        </p:spPr>
        <p:txBody>
          <a:bodyPr>
            <a:normAutofit fontScale="90000"/>
          </a:bodyPr>
          <a:lstStyle/>
          <a:p>
            <a:r>
              <a:rPr lang="en-GB" noProof="0" dirty="0" err="1" smtClean="0"/>
              <a:t>BLonD</a:t>
            </a:r>
            <a:r>
              <a:rPr lang="en-GB" noProof="0" dirty="0" smtClean="0"/>
              <a:t> equations of motion: </a:t>
            </a:r>
            <a:r>
              <a:rPr lang="en-GB" noProof="0" dirty="0" err="1" smtClean="0"/>
              <a:t>asynchronicity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04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01" y="-214439"/>
            <a:ext cx="9357038" cy="1325563"/>
          </a:xfrm>
        </p:spPr>
        <p:txBody>
          <a:bodyPr/>
          <a:lstStyle/>
          <a:p>
            <a:r>
              <a:rPr lang="en-GB" noProof="0" dirty="0" smtClean="0"/>
              <a:t>Example 1: single bunch </a:t>
            </a:r>
            <a:r>
              <a:rPr lang="en-GB" noProof="0" dirty="0" err="1" smtClean="0"/>
              <a:t>asynchronicity</a:t>
            </a:r>
            <a:endParaRPr lang="en-GB" noProof="0" dirty="0"/>
          </a:p>
        </p:txBody>
      </p:sp>
      <p:sp>
        <p:nvSpPr>
          <p:cNvPr id="21" name="Right Arrow 20"/>
          <p:cNvSpPr/>
          <p:nvPr/>
        </p:nvSpPr>
        <p:spPr>
          <a:xfrm>
            <a:off x="1898360" y="1375621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357" y="784784"/>
                <a:ext cx="9743625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Example above transition (SPS ions at 300 GeV/qc, h=4620)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 for each n: </a:t>
                </a: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" y="784784"/>
                <a:ext cx="9743625" cy="475515"/>
              </a:xfrm>
              <a:prstGeom prst="rect">
                <a:avLst/>
              </a:prstGeom>
              <a:blipFill>
                <a:blip r:embed="rId2"/>
                <a:stretch>
                  <a:fillRect l="-375"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0723" y="1367474"/>
                <a:ext cx="109562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3" y="1367474"/>
                <a:ext cx="1095621" cy="39158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792233" y="1368863"/>
                <a:ext cx="931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33" y="1368863"/>
                <a:ext cx="93128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638145" y="1368863"/>
                <a:ext cx="954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145" y="1368863"/>
                <a:ext cx="9544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>
          <a:xfrm>
            <a:off x="3772640" y="1382195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397188" y="1855202"/>
                <a:ext cx="7746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the bunch average momentum increases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the bunch </a:t>
                </a:r>
                <a:r>
                  <a:rPr lang="en-GB" dirty="0" smtClean="0"/>
                  <a:t>moves up in phase space and shifts to the right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t</a:t>
                </a:r>
                <a:r>
                  <a:rPr lang="en-GB" dirty="0" smtClean="0"/>
                  <a:t>he bunch displaces outwards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188" y="1855202"/>
                <a:ext cx="7746812" cy="923330"/>
              </a:xfrm>
              <a:prstGeom prst="rect">
                <a:avLst/>
              </a:prstGeom>
              <a:blipFill>
                <a:blip r:embed="rId6"/>
                <a:stretch>
                  <a:fillRect l="-472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Arrow 42"/>
          <p:cNvSpPr/>
          <p:nvPr/>
        </p:nvSpPr>
        <p:spPr>
          <a:xfrm>
            <a:off x="5602027" y="1367474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437084" y="1342332"/>
                <a:ext cx="1162113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084" y="1342332"/>
                <a:ext cx="1162113" cy="39158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9" y="3067848"/>
            <a:ext cx="2707638" cy="2749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3082550"/>
            <a:ext cx="2678206" cy="2734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883" y="6027822"/>
            <a:ext cx="245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reference frame = [0, 1500] 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527229" y="5893198"/>
                <a:ext cx="2548818" cy="81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slipping bucket frame =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29" y="5893198"/>
                <a:ext cx="2548818" cy="811889"/>
              </a:xfrm>
              <a:prstGeom prst="rect">
                <a:avLst/>
              </a:prstGeom>
              <a:blipFill>
                <a:blip r:embed="rId10"/>
                <a:stretch>
                  <a:fillRect l="-718" t="-1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69" y="2816732"/>
            <a:ext cx="2779499" cy="2031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25" y="4824009"/>
            <a:ext cx="2696943" cy="19862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580894" y="6488770"/>
            <a:ext cx="205263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15534" y="6125526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534" y="6125526"/>
                <a:ext cx="883663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165381" y="2970314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381" y="2970314"/>
                <a:ext cx="883663" cy="391582"/>
              </a:xfrm>
              <a:prstGeom prst="rect">
                <a:avLst/>
              </a:prstGeom>
              <a:blipFill>
                <a:blip r:embed="rId1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87674" y="4047602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74" y="4047602"/>
                <a:ext cx="883663" cy="391582"/>
              </a:xfrm>
              <a:prstGeom prst="rect">
                <a:avLst/>
              </a:prstGeom>
              <a:blipFill>
                <a:blip r:embed="rId1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023964" y="4975348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 smtClean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964" y="4975348"/>
                <a:ext cx="883663" cy="391582"/>
              </a:xfrm>
              <a:prstGeom prst="rect">
                <a:avLst/>
              </a:prstGeom>
              <a:blipFill>
                <a:blip r:embed="rId17"/>
                <a:stretch>
                  <a:fillRect t="-6250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31724" y="5644942"/>
            <a:ext cx="1879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acceleration</a:t>
            </a:r>
            <a:endParaRPr lang="en-GB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7483006" y="5863679"/>
            <a:ext cx="1879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deceleration</a:t>
            </a:r>
            <a:endParaRPr lang="en-GB" sz="12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930999" y="5644942"/>
            <a:ext cx="234382" cy="61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049044" y="5817140"/>
            <a:ext cx="288132" cy="91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8357" y="2840801"/>
            <a:ext cx="5745288" cy="39694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5816813" y="2840801"/>
            <a:ext cx="3188874" cy="39694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21443</TotalTime>
  <Words>2505</Words>
  <Application>Microsoft Office PowerPoint</Application>
  <PresentationFormat>On-screen Show (4:3)</PresentationFormat>
  <Paragraphs>755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Office Theme</vt:lpstr>
      <vt:lpstr>First slip-stacking simulations with BLonD for SPS ion beams</vt:lpstr>
      <vt:lpstr>Contents</vt:lpstr>
      <vt:lpstr>Introduction (1/2)</vt:lpstr>
      <vt:lpstr>Introduction (2/2)</vt:lpstr>
      <vt:lpstr>Contents</vt:lpstr>
      <vt:lpstr>Conventions</vt:lpstr>
      <vt:lpstr>BLonD equations of motion: synchronicity</vt:lpstr>
      <vt:lpstr>BLonD equations of motion: asynchronicity</vt:lpstr>
      <vt:lpstr>Example 1: single bunch asynchronicity</vt:lpstr>
      <vt:lpstr>Example 2: slip-stacking</vt:lpstr>
      <vt:lpstr>RF perturbation</vt:lpstr>
      <vt:lpstr>Examples with RF perturbation</vt:lpstr>
      <vt:lpstr>Contents</vt:lpstr>
      <vt:lpstr>Slip-stacking procedure in SPS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Simulation parameters</vt:lpstr>
      <vt:lpstr>Programs during slip stacking</vt:lpstr>
      <vt:lpstr>Slip-stacking simulation</vt:lpstr>
      <vt:lpstr>Summary of results: Q20 (1/2)</vt:lpstr>
      <vt:lpstr>Summary of results: Q20 (2/2)</vt:lpstr>
      <vt:lpstr>Example 1: capture voltage 2.5 MV</vt:lpstr>
      <vt:lpstr>Example 2: capture voltage 5 MV</vt:lpstr>
      <vt:lpstr>Example 3: capture voltage 7.5 MV</vt:lpstr>
      <vt:lpstr>Comparison with Q22 and Q26</vt:lpstr>
      <vt:lpstr>Summary of results for Q20, Q22, Q26 (1/2)</vt:lpstr>
      <vt:lpstr>Summary of results for Q20, Q22, Q26 (2/2)</vt:lpstr>
      <vt:lpstr>Contents</vt:lpstr>
      <vt:lpstr>Conclusions and next steps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slip-stacking simulations with BLonD</dc:title>
  <dc:creator>Danilo Quartullo</dc:creator>
  <cp:lastModifiedBy>Theodoros Argyropoulos</cp:lastModifiedBy>
  <cp:revision>293</cp:revision>
  <dcterms:created xsi:type="dcterms:W3CDTF">2018-02-28T16:51:29Z</dcterms:created>
  <dcterms:modified xsi:type="dcterms:W3CDTF">2018-04-20T19:56:06Z</dcterms:modified>
</cp:coreProperties>
</file>