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75" r:id="rId4"/>
    <p:sldId id="28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64" autoAdjust="0"/>
    <p:restoredTop sz="94660"/>
  </p:normalViewPr>
  <p:slideViewPr>
    <p:cSldViewPr>
      <p:cViewPr>
        <p:scale>
          <a:sx n="118" d="100"/>
          <a:sy n="118" d="100"/>
        </p:scale>
        <p:origin x="660" y="-1206"/>
      </p:cViewPr>
      <p:guideLst>
        <p:guide orient="horz" pos="2160"/>
        <p:guide pos="2880"/>
      </p:guideLst>
    </p:cSldViewPr>
  </p:slideViewPr>
  <p:notesTextViewPr>
    <p:cViewPr>
      <p:scale>
        <a:sx n="1" d="1"/>
        <a:sy n="1" d="1"/>
      </p:scale>
      <p:origin x="0" y="0"/>
    </p:cViewPr>
  </p:notesTextViewPr>
  <p:sorterViewPr>
    <p:cViewPr>
      <p:scale>
        <a:sx n="100" d="100"/>
        <a:sy n="100" d="100"/>
      </p:scale>
      <p:origin x="0" y="2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A99894-DCE8-449C-AF20-9EEF67A0C5E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262487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99894-DCE8-449C-AF20-9EEF67A0C5E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237460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99894-DCE8-449C-AF20-9EEF67A0C5E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374377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99894-DCE8-449C-AF20-9EEF67A0C5E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116998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A99894-DCE8-449C-AF20-9EEF67A0C5E9}"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383041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99894-DCE8-449C-AF20-9EEF67A0C5E9}"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256483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A99894-DCE8-449C-AF20-9EEF67A0C5E9}"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323256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CDA99894-DCE8-449C-AF20-9EEF67A0C5E9}"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363539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99894-DCE8-449C-AF20-9EEF67A0C5E9}"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B1261-1A2D-413A-90BE-C62F99EF1F2F}" type="slidenum">
              <a:rPr lang="en-US" smtClean="0"/>
              <a:t>‹#›</a:t>
            </a:fld>
            <a:endParaRPr lang="en-US"/>
          </a:p>
        </p:txBody>
      </p:sp>
      <p:sp>
        <p:nvSpPr>
          <p:cNvPr id="5" name="Date Placeholder 1"/>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1D9B9F-1FC5-4536-AFB8-8841A7D08FE0}" type="datetimeFigureOut">
              <a:rPr lang="en-US" smtClean="0"/>
              <a:pPr/>
              <a:t>4/25/2018</a:t>
            </a:fld>
            <a:endParaRPr lang="en-US"/>
          </a:p>
        </p:txBody>
      </p:sp>
      <p:sp>
        <p:nvSpPr>
          <p:cNvPr id="6" name="Slide Number Placeholder 3"/>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C7E305-7511-49B9-916F-EAB7875BC4AB}" type="slidenum">
              <a:rPr lang="en-US" smtClean="0"/>
              <a:pPr/>
              <a:t>‹#›</a:t>
            </a:fld>
            <a:endParaRPr lang="en-US"/>
          </a:p>
        </p:txBody>
      </p:sp>
      <p:cxnSp>
        <p:nvCxnSpPr>
          <p:cNvPr id="7" name="Straight Connector 6"/>
          <p:cNvCxnSpPr/>
          <p:nvPr userDrawn="1"/>
        </p:nvCxnSpPr>
        <p:spPr>
          <a:xfrm>
            <a:off x="152400" y="6324600"/>
            <a:ext cx="8734424" cy="0"/>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l="1666" t="21333" r="90556" b="60889"/>
          <a:stretch>
            <a:fillRect/>
          </a:stretch>
        </p:blipFill>
        <p:spPr bwMode="auto">
          <a:xfrm>
            <a:off x="8509851" y="122324"/>
            <a:ext cx="405549" cy="57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157162" y="760412"/>
            <a:ext cx="8763000" cy="1588"/>
          </a:xfrm>
          <a:prstGeom prst="line">
            <a:avLst/>
          </a:prstGeom>
          <a:ln>
            <a:solidFill>
              <a:srgbClr val="CC0000"/>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 y="122325"/>
            <a:ext cx="930888" cy="56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690562" y="46125"/>
            <a:ext cx="8229600" cy="639675"/>
          </a:xfrm>
        </p:spPr>
        <p:txBody>
          <a:bodyPr>
            <a:normAutofit/>
          </a:bodyPr>
          <a:lstStyle>
            <a:lvl1pPr>
              <a:defRPr sz="3200">
                <a:solidFill>
                  <a:schemeClr val="tx2">
                    <a:lumMod val="75000"/>
                  </a:schemeClr>
                </a:solidFill>
              </a:defRPr>
            </a:lvl1pPr>
          </a:lstStyle>
          <a:p>
            <a:r>
              <a:rPr lang="en-US" dirty="0" smtClean="0"/>
              <a:t>Click to edit Master title style</a:t>
            </a:r>
            <a:endParaRPr lang="en-US" dirty="0"/>
          </a:p>
        </p:txBody>
      </p:sp>
      <p:sp>
        <p:nvSpPr>
          <p:cNvPr id="13" name="TextBox 12"/>
          <p:cNvSpPr txBox="1"/>
          <p:nvPr userDrawn="1"/>
        </p:nvSpPr>
        <p:spPr>
          <a:xfrm>
            <a:off x="3823491" y="6396236"/>
            <a:ext cx="1337739" cy="307777"/>
          </a:xfrm>
          <a:prstGeom prst="rect">
            <a:avLst/>
          </a:prstGeom>
          <a:noFill/>
        </p:spPr>
        <p:txBody>
          <a:bodyPr wrap="none" rtlCol="0">
            <a:spAutoFit/>
          </a:bodyPr>
          <a:lstStyle/>
          <a:p>
            <a:r>
              <a:rPr lang="en-US" sz="1400" dirty="0" smtClean="0">
                <a:solidFill>
                  <a:schemeClr val="bg1">
                    <a:lumMod val="50000"/>
                  </a:schemeClr>
                </a:solidFill>
              </a:rPr>
              <a:t>M.</a:t>
            </a:r>
            <a:r>
              <a:rPr lang="en-US" sz="1400" baseline="0" dirty="0" smtClean="0">
                <a:solidFill>
                  <a:schemeClr val="bg1">
                    <a:lumMod val="50000"/>
                  </a:schemeClr>
                </a:solidFill>
              </a:rPr>
              <a:t> </a:t>
            </a:r>
            <a:r>
              <a:rPr lang="en-US" sz="1400" baseline="0" dirty="0" err="1" smtClean="0">
                <a:solidFill>
                  <a:schemeClr val="bg1">
                    <a:lumMod val="50000"/>
                  </a:schemeClr>
                </a:solidFill>
              </a:rPr>
              <a:t>Marchevsky</a:t>
            </a:r>
            <a:endParaRPr lang="en-US" sz="1400" dirty="0">
              <a:solidFill>
                <a:schemeClr val="bg1">
                  <a:lumMod val="50000"/>
                </a:schemeClr>
              </a:solidFill>
            </a:endParaRPr>
          </a:p>
        </p:txBody>
      </p:sp>
    </p:spTree>
    <p:extLst>
      <p:ext uri="{BB962C8B-B14F-4D97-AF65-F5344CB8AC3E}">
        <p14:creationId xmlns:p14="http://schemas.microsoft.com/office/powerpoint/2010/main" val="218831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A99894-DCE8-449C-AF20-9EEF67A0C5E9}"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393938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A99894-DCE8-449C-AF20-9EEF67A0C5E9}"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B1261-1A2D-413A-90BE-C62F99EF1F2F}" type="slidenum">
              <a:rPr lang="en-US" smtClean="0"/>
              <a:t>‹#›</a:t>
            </a:fld>
            <a:endParaRPr lang="en-US"/>
          </a:p>
        </p:txBody>
      </p:sp>
    </p:spTree>
    <p:extLst>
      <p:ext uri="{BB962C8B-B14F-4D97-AF65-F5344CB8AC3E}">
        <p14:creationId xmlns:p14="http://schemas.microsoft.com/office/powerpoint/2010/main" val="113085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99894-DCE8-449C-AF20-9EEF67A0C5E9}" type="datetimeFigureOut">
              <a:rPr lang="en-US" smtClean="0"/>
              <a:t>4/25/2018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B1261-1A2D-413A-90BE-C62F99EF1F2F}" type="slidenum">
              <a:rPr lang="en-US" smtClean="0"/>
              <a:t>‹#›</a:t>
            </a:fld>
            <a:endParaRPr lang="en-US"/>
          </a:p>
        </p:txBody>
      </p:sp>
    </p:spTree>
    <p:extLst>
      <p:ext uri="{BB962C8B-B14F-4D97-AF65-F5344CB8AC3E}">
        <p14:creationId xmlns:p14="http://schemas.microsoft.com/office/powerpoint/2010/main" val="3861685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Hipot</a:t>
            </a:r>
            <a:r>
              <a:rPr lang="en-US" dirty="0" smtClean="0"/>
              <a:t> test units in LAPR</a:t>
            </a: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11201" t="32251" r="5357" b="19264"/>
          <a:stretch/>
        </p:blipFill>
        <p:spPr>
          <a:xfrm rot="5400000">
            <a:off x="2563584" y="2589139"/>
            <a:ext cx="2797632" cy="1219201"/>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8929" t="5655" r="14062" b="2976"/>
          <a:stretch/>
        </p:blipFill>
        <p:spPr>
          <a:xfrm>
            <a:off x="4953000" y="1799922"/>
            <a:ext cx="3143922" cy="2797634"/>
          </a:xfrm>
          <a:prstGeom prst="rect">
            <a:avLst/>
          </a:prstGeom>
        </p:spPr>
      </p:pic>
      <p:sp>
        <p:nvSpPr>
          <p:cNvPr id="5" name="TextBox 4"/>
          <p:cNvSpPr txBox="1"/>
          <p:nvPr/>
        </p:nvSpPr>
        <p:spPr>
          <a:xfrm>
            <a:off x="3627212" y="4598752"/>
            <a:ext cx="670376" cy="369332"/>
          </a:xfrm>
          <a:prstGeom prst="rect">
            <a:avLst/>
          </a:prstGeom>
          <a:noFill/>
        </p:spPr>
        <p:txBody>
          <a:bodyPr wrap="none" rtlCol="0">
            <a:spAutoFit/>
          </a:bodyPr>
          <a:lstStyle/>
          <a:p>
            <a:r>
              <a:rPr lang="en-US" dirty="0" smtClean="0"/>
              <a:t>FNAL</a:t>
            </a:r>
            <a:endParaRPr lang="en-US" dirty="0"/>
          </a:p>
        </p:txBody>
      </p:sp>
      <p:sp>
        <p:nvSpPr>
          <p:cNvPr id="6" name="TextBox 5"/>
          <p:cNvSpPr txBox="1"/>
          <p:nvPr/>
        </p:nvSpPr>
        <p:spPr>
          <a:xfrm>
            <a:off x="6246679" y="4612350"/>
            <a:ext cx="556563" cy="369332"/>
          </a:xfrm>
          <a:prstGeom prst="rect">
            <a:avLst/>
          </a:prstGeom>
          <a:noFill/>
        </p:spPr>
        <p:txBody>
          <a:bodyPr wrap="none" rtlCol="0">
            <a:spAutoFit/>
          </a:bodyPr>
          <a:lstStyle/>
          <a:p>
            <a:r>
              <a:rPr lang="en-US" dirty="0" smtClean="0"/>
              <a:t>BNL</a:t>
            </a:r>
            <a:endParaRPr lang="en-US" dirty="0"/>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3333" t="3333" b="18578"/>
          <a:stretch/>
        </p:blipFill>
        <p:spPr>
          <a:xfrm rot="5400000">
            <a:off x="576429" y="2366494"/>
            <a:ext cx="2875025" cy="1741883"/>
          </a:xfrm>
          <a:prstGeom prst="rect">
            <a:avLst/>
          </a:prstGeom>
        </p:spPr>
      </p:pic>
      <p:sp>
        <p:nvSpPr>
          <p:cNvPr id="9" name="TextBox 8"/>
          <p:cNvSpPr txBox="1"/>
          <p:nvPr/>
        </p:nvSpPr>
        <p:spPr>
          <a:xfrm>
            <a:off x="1686768" y="4642291"/>
            <a:ext cx="654346" cy="369332"/>
          </a:xfrm>
          <a:prstGeom prst="rect">
            <a:avLst/>
          </a:prstGeom>
          <a:noFill/>
        </p:spPr>
        <p:txBody>
          <a:bodyPr wrap="none" rtlCol="0">
            <a:spAutoFit/>
          </a:bodyPr>
          <a:lstStyle/>
          <a:p>
            <a:r>
              <a:rPr lang="en-US" dirty="0" smtClean="0"/>
              <a:t>LBNL</a:t>
            </a:r>
            <a:endParaRPr lang="en-US" dirty="0"/>
          </a:p>
        </p:txBody>
      </p:sp>
      <p:sp>
        <p:nvSpPr>
          <p:cNvPr id="10" name="TextBox 9"/>
          <p:cNvSpPr txBox="1"/>
          <p:nvPr/>
        </p:nvSpPr>
        <p:spPr>
          <a:xfrm>
            <a:off x="655865" y="5221069"/>
            <a:ext cx="7726135" cy="646331"/>
          </a:xfrm>
          <a:prstGeom prst="rect">
            <a:avLst/>
          </a:prstGeom>
          <a:noFill/>
        </p:spPr>
        <p:txBody>
          <a:bodyPr wrap="square" rtlCol="0">
            <a:spAutoFit/>
          </a:bodyPr>
          <a:lstStyle/>
          <a:p>
            <a:r>
              <a:rPr lang="en-US" dirty="0" smtClean="0"/>
              <a:t>An upgrade for a newer automated </a:t>
            </a:r>
            <a:r>
              <a:rPr lang="en-US" dirty="0" err="1" smtClean="0"/>
              <a:t>hipot</a:t>
            </a:r>
            <a:r>
              <a:rPr lang="en-US" dirty="0" smtClean="0"/>
              <a:t> system of same type, to be used by all labs may be desirable</a:t>
            </a:r>
            <a:endParaRPr lang="en-US" dirty="0"/>
          </a:p>
        </p:txBody>
      </p:sp>
      <p:sp>
        <p:nvSpPr>
          <p:cNvPr id="11" name="TextBox 10"/>
          <p:cNvSpPr txBox="1"/>
          <p:nvPr/>
        </p:nvSpPr>
        <p:spPr>
          <a:xfrm>
            <a:off x="1143000" y="1219200"/>
            <a:ext cx="6657400" cy="369332"/>
          </a:xfrm>
          <a:prstGeom prst="rect">
            <a:avLst/>
          </a:prstGeom>
          <a:noFill/>
        </p:spPr>
        <p:txBody>
          <a:bodyPr wrap="none" rtlCol="0">
            <a:spAutoFit/>
          </a:bodyPr>
          <a:lstStyle/>
          <a:p>
            <a:r>
              <a:rPr lang="en-US" dirty="0" smtClean="0"/>
              <a:t>Manually-operated units with possibility of the analog remote control</a:t>
            </a:r>
            <a:endParaRPr lang="en-US" dirty="0"/>
          </a:p>
        </p:txBody>
      </p:sp>
    </p:spTree>
    <p:extLst>
      <p:ext uri="{BB962C8B-B14F-4D97-AF65-F5344CB8AC3E}">
        <p14:creationId xmlns:p14="http://schemas.microsoft.com/office/powerpoint/2010/main" val="1496594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Hipot</a:t>
            </a:r>
            <a:r>
              <a:rPr lang="en-US" dirty="0" smtClean="0"/>
              <a:t> </a:t>
            </a:r>
            <a:r>
              <a:rPr lang="en-US" dirty="0" smtClean="0"/>
              <a:t>hardware at </a:t>
            </a:r>
            <a:r>
              <a:rPr lang="en-US" dirty="0" smtClean="0"/>
              <a:t>LBNL</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676400"/>
            <a:ext cx="384148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705600" y="1524000"/>
            <a:ext cx="2133600" cy="2800767"/>
          </a:xfrm>
          <a:prstGeom prst="rect">
            <a:avLst/>
          </a:prstGeom>
          <a:noFill/>
        </p:spPr>
        <p:txBody>
          <a:bodyPr wrap="square">
            <a:spAutoFit/>
          </a:bodyPr>
          <a:lstStyle/>
          <a:p>
            <a:pPr marL="285750" indent="-285750" algn="just" fontAlgn="auto">
              <a:spcBef>
                <a:spcPts val="0"/>
              </a:spcBef>
              <a:spcAft>
                <a:spcPts val="0"/>
              </a:spcAft>
              <a:buFont typeface="Arial" pitchFamily="34" charset="0"/>
              <a:buChar char="•"/>
              <a:defRPr/>
            </a:pPr>
            <a:r>
              <a:rPr lang="en-US" sz="1600" dirty="0" smtClean="0">
                <a:solidFill>
                  <a:schemeClr val="tx2">
                    <a:lumMod val="75000"/>
                  </a:schemeClr>
                </a:solidFill>
              </a:rPr>
              <a:t>Controls </a:t>
            </a:r>
            <a:r>
              <a:rPr lang="en-US" sz="1600" dirty="0">
                <a:solidFill>
                  <a:schemeClr val="tx2">
                    <a:lumMod val="75000"/>
                  </a:schemeClr>
                </a:solidFill>
              </a:rPr>
              <a:t>voltage step, ramp rate and number of averages </a:t>
            </a:r>
          </a:p>
          <a:p>
            <a:pPr marL="285750" indent="-285750" algn="just" fontAlgn="auto">
              <a:spcBef>
                <a:spcPts val="0"/>
              </a:spcBef>
              <a:spcAft>
                <a:spcPts val="0"/>
              </a:spcAft>
              <a:buFont typeface="Arial" pitchFamily="34" charset="0"/>
              <a:buChar char="•"/>
              <a:defRPr/>
            </a:pPr>
            <a:r>
              <a:rPr lang="en-US" sz="1600" dirty="0" smtClean="0">
                <a:solidFill>
                  <a:schemeClr val="tx2">
                    <a:lumMod val="75000"/>
                  </a:schemeClr>
                </a:solidFill>
              </a:rPr>
              <a:t>Stores </a:t>
            </a:r>
            <a:r>
              <a:rPr lang="en-US" sz="1600" dirty="0">
                <a:solidFill>
                  <a:schemeClr val="tx2">
                    <a:lumMod val="75000"/>
                  </a:schemeClr>
                </a:solidFill>
              </a:rPr>
              <a:t>I-V </a:t>
            </a:r>
            <a:r>
              <a:rPr lang="en-US" sz="1600" dirty="0" smtClean="0">
                <a:solidFill>
                  <a:schemeClr val="tx2">
                    <a:lumMod val="75000"/>
                  </a:schemeClr>
                </a:solidFill>
              </a:rPr>
              <a:t>data (.CSV) </a:t>
            </a:r>
            <a:r>
              <a:rPr lang="en-US" sz="1600" dirty="0">
                <a:solidFill>
                  <a:schemeClr val="tx2">
                    <a:lumMod val="75000"/>
                  </a:schemeClr>
                </a:solidFill>
              </a:rPr>
              <a:t>and </a:t>
            </a:r>
            <a:r>
              <a:rPr lang="en-US" sz="1600" dirty="0" smtClean="0">
                <a:solidFill>
                  <a:schemeClr val="tx2">
                    <a:lumMod val="75000"/>
                  </a:schemeClr>
                </a:solidFill>
              </a:rPr>
              <a:t>graphs (JPG)</a:t>
            </a:r>
            <a:endParaRPr lang="en-US" sz="1600" dirty="0">
              <a:solidFill>
                <a:schemeClr val="tx2">
                  <a:lumMod val="75000"/>
                </a:schemeClr>
              </a:solidFill>
            </a:endParaRPr>
          </a:p>
          <a:p>
            <a:pPr marL="285750" indent="-285750" algn="just" fontAlgn="auto">
              <a:spcBef>
                <a:spcPts val="0"/>
              </a:spcBef>
              <a:spcAft>
                <a:spcPts val="0"/>
              </a:spcAft>
              <a:buFont typeface="Arial" pitchFamily="34" charset="0"/>
              <a:buChar char="•"/>
              <a:defRPr/>
            </a:pPr>
            <a:r>
              <a:rPr lang="en-US" sz="1600" dirty="0">
                <a:solidFill>
                  <a:schemeClr val="tx2">
                    <a:lumMod val="75000"/>
                  </a:schemeClr>
                </a:solidFill>
              </a:rPr>
              <a:t>Safely </a:t>
            </a:r>
            <a:r>
              <a:rPr lang="en-US" sz="1600" dirty="0" smtClean="0">
                <a:solidFill>
                  <a:schemeClr val="tx2">
                    <a:lumMod val="75000"/>
                  </a:schemeClr>
                </a:solidFill>
              </a:rPr>
              <a:t>interrupts </a:t>
            </a:r>
            <a:r>
              <a:rPr lang="en-US" sz="1600" dirty="0">
                <a:solidFill>
                  <a:schemeClr val="tx2">
                    <a:lumMod val="75000"/>
                  </a:schemeClr>
                </a:solidFill>
              </a:rPr>
              <a:t>voltage ramp,  manually or by auto-trip at </a:t>
            </a:r>
            <a:r>
              <a:rPr lang="en-US" sz="1600" dirty="0">
                <a:solidFill>
                  <a:schemeClr val="tx2">
                    <a:lumMod val="75000"/>
                  </a:schemeClr>
                </a:solidFill>
                <a:latin typeface="Symbol" panose="05050102010706020507" pitchFamily="18" charset="2"/>
                <a:cs typeface="Arial" charset="0"/>
              </a:rPr>
              <a:t>~</a:t>
            </a:r>
            <a:r>
              <a:rPr lang="en-US" sz="1600" dirty="0">
                <a:solidFill>
                  <a:schemeClr val="tx2">
                    <a:lumMod val="75000"/>
                  </a:schemeClr>
                </a:solidFill>
                <a:cs typeface="Arial" charset="0"/>
              </a:rPr>
              <a:t>80% of the current </a:t>
            </a:r>
            <a:r>
              <a:rPr lang="en-US" sz="1600" dirty="0" smtClean="0">
                <a:solidFill>
                  <a:schemeClr val="tx2">
                    <a:lumMod val="75000"/>
                  </a:schemeClr>
                </a:solidFill>
                <a:cs typeface="Arial" charset="0"/>
              </a:rPr>
              <a:t>range</a:t>
            </a:r>
          </a:p>
        </p:txBody>
      </p:sp>
      <p:sp>
        <p:nvSpPr>
          <p:cNvPr id="5" name="TextBox 8"/>
          <p:cNvSpPr txBox="1">
            <a:spLocks noChangeArrowheads="1"/>
          </p:cNvSpPr>
          <p:nvPr/>
        </p:nvSpPr>
        <p:spPr bwMode="auto">
          <a:xfrm>
            <a:off x="2590800" y="4495800"/>
            <a:ext cx="6019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hangingPunct="1">
              <a:buFont typeface="Wingdings" pitchFamily="2" charset="2"/>
              <a:buChar char="Ø"/>
            </a:pPr>
            <a:r>
              <a:rPr lang="en-US" altLang="en-US" sz="1600" dirty="0"/>
              <a:t>Typically we ramp up voltage at 1 V increments, at </a:t>
            </a:r>
            <a:r>
              <a:rPr lang="en-US" altLang="en-US" sz="1600" dirty="0" smtClean="0">
                <a:latin typeface="Symbol" panose="05050102010706020507" pitchFamily="18" charset="2"/>
              </a:rPr>
              <a:t>~</a:t>
            </a:r>
            <a:r>
              <a:rPr lang="en-US" altLang="en-US" sz="1600" dirty="0" smtClean="0"/>
              <a:t>4 </a:t>
            </a:r>
            <a:r>
              <a:rPr lang="en-US" altLang="en-US" sz="1600" dirty="0"/>
              <a:t>V/s. Optional stops can be </a:t>
            </a:r>
            <a:r>
              <a:rPr lang="en-US" altLang="en-US" sz="1600" dirty="0" smtClean="0"/>
              <a:t>made </a:t>
            </a:r>
            <a:r>
              <a:rPr lang="en-US" altLang="en-US" sz="1600" dirty="0"/>
              <a:t>at pre-set voltages</a:t>
            </a:r>
          </a:p>
          <a:p>
            <a:pPr algn="just" eaLnBrk="1" hangingPunct="1">
              <a:buFont typeface="Wingdings" pitchFamily="2" charset="2"/>
              <a:buChar char="Ø"/>
            </a:pPr>
            <a:r>
              <a:rPr lang="en-US" altLang="en-US" sz="1600" dirty="0"/>
              <a:t>We normally choose current range of 1 </a:t>
            </a:r>
            <a:r>
              <a:rPr lang="en-US" altLang="en-US" sz="1600" dirty="0">
                <a:latin typeface="Symbol" pitchFamily="18" charset="2"/>
              </a:rPr>
              <a:t>m</a:t>
            </a:r>
            <a:r>
              <a:rPr lang="en-US" altLang="en-US" sz="1600" dirty="0"/>
              <a:t>A; power supply </a:t>
            </a:r>
            <a:r>
              <a:rPr lang="en-US" altLang="en-US" sz="1600" dirty="0" smtClean="0"/>
              <a:t>then automatically </a:t>
            </a:r>
            <a:r>
              <a:rPr lang="en-US" altLang="en-US" sz="1600" dirty="0"/>
              <a:t>“trips” at 0.8 </a:t>
            </a:r>
            <a:r>
              <a:rPr lang="en-US" altLang="en-US" sz="1600" dirty="0">
                <a:latin typeface="Symbol" pitchFamily="18" charset="2"/>
              </a:rPr>
              <a:t>m</a:t>
            </a:r>
            <a:r>
              <a:rPr lang="en-US" altLang="en-US" sz="1600" dirty="0"/>
              <a:t>A</a:t>
            </a:r>
          </a:p>
          <a:p>
            <a:pPr algn="just" eaLnBrk="1" hangingPunct="1">
              <a:buFont typeface="Wingdings" pitchFamily="2" charset="2"/>
              <a:buChar char="Ø"/>
            </a:pPr>
            <a:r>
              <a:rPr lang="en-US" altLang="en-US" sz="1600" dirty="0"/>
              <a:t>10 M</a:t>
            </a:r>
            <a:r>
              <a:rPr lang="en-US" altLang="en-US" sz="1600" dirty="0">
                <a:latin typeface="Symbol" pitchFamily="18" charset="2"/>
              </a:rPr>
              <a:t>W</a:t>
            </a:r>
            <a:r>
              <a:rPr lang="en-US" altLang="en-US" sz="1600" dirty="0"/>
              <a:t> resistor is installed in series with the tested pair, to limit the current</a:t>
            </a:r>
          </a:p>
        </p:txBody>
      </p:sp>
      <p:sp>
        <p:nvSpPr>
          <p:cNvPr id="6" name="TextBox 9"/>
          <p:cNvSpPr txBox="1">
            <a:spLocks noChangeArrowheads="1"/>
          </p:cNvSpPr>
          <p:nvPr/>
        </p:nvSpPr>
        <p:spPr bwMode="auto">
          <a:xfrm>
            <a:off x="304800" y="990600"/>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hangingPunct="1"/>
            <a:r>
              <a:rPr lang="en-US" altLang="en-US" sz="1600" dirty="0"/>
              <a:t>We </a:t>
            </a:r>
            <a:r>
              <a:rPr lang="en-US" altLang="en-US" sz="1600" dirty="0" smtClean="0"/>
              <a:t>use </a:t>
            </a:r>
            <a:r>
              <a:rPr lang="en-US" altLang="en-US" sz="1600" dirty="0" err="1" smtClean="0"/>
              <a:t>Bertan</a:t>
            </a:r>
            <a:r>
              <a:rPr lang="en-US" altLang="en-US" sz="1600" dirty="0" smtClean="0"/>
              <a:t> 375X </a:t>
            </a:r>
            <a:r>
              <a:rPr lang="en-US" altLang="en-US" sz="1600" dirty="0"/>
              <a:t>5 kV power supply interfaced with NI DAQ / </a:t>
            </a:r>
            <a:r>
              <a:rPr lang="en-US" altLang="en-US" sz="1600" dirty="0" err="1"/>
              <a:t>Labview</a:t>
            </a:r>
            <a:r>
              <a:rPr lang="en-US" altLang="en-US" sz="1600" dirty="0"/>
              <a:t> control to ramp up voltage and measure leakage current. The setup allows to:</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3333" t="3333" b="18578"/>
          <a:stretch/>
        </p:blipFill>
        <p:spPr>
          <a:xfrm rot="5400000">
            <a:off x="-477174" y="2382174"/>
            <a:ext cx="3581401" cy="2169853"/>
          </a:xfrm>
          <a:prstGeom prst="rect">
            <a:avLst/>
          </a:prstGeom>
        </p:spPr>
      </p:pic>
    </p:spTree>
    <p:extLst>
      <p:ext uri="{BB962C8B-B14F-4D97-AF65-F5344CB8AC3E}">
        <p14:creationId xmlns:p14="http://schemas.microsoft.com/office/powerpoint/2010/main" val="1906133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Hipot</a:t>
            </a:r>
            <a:r>
              <a:rPr lang="en-US" dirty="0"/>
              <a:t> test table</a:t>
            </a:r>
          </a:p>
        </p:txBody>
      </p:sp>
      <p:graphicFrame>
        <p:nvGraphicFramePr>
          <p:cNvPr id="3" name="Table 2"/>
          <p:cNvGraphicFramePr>
            <a:graphicFrameLocks noGrp="1"/>
          </p:cNvGraphicFramePr>
          <p:nvPr>
            <p:extLst>
              <p:ext uri="{D42A27DB-BD31-4B8C-83A1-F6EECF244321}">
                <p14:modId xmlns:p14="http://schemas.microsoft.com/office/powerpoint/2010/main" val="128479640"/>
              </p:ext>
            </p:extLst>
          </p:nvPr>
        </p:nvGraphicFramePr>
        <p:xfrm>
          <a:off x="538970" y="1676401"/>
          <a:ext cx="1981200" cy="3733800"/>
        </p:xfrm>
        <a:graphic>
          <a:graphicData uri="http://schemas.openxmlformats.org/drawingml/2006/table">
            <a:tbl>
              <a:tblPr firstRow="1" bandRow="1">
                <a:tableStyleId>{5C22544A-7EE6-4342-B048-85BDC9FD1C3A}</a:tableStyleId>
              </a:tblPr>
              <a:tblGrid>
                <a:gridCol w="1219200"/>
                <a:gridCol w="762000"/>
              </a:tblGrid>
              <a:tr h="377967">
                <a:tc>
                  <a:txBody>
                    <a:bodyPr/>
                    <a:lstStyle/>
                    <a:p>
                      <a:pPr algn="ctr"/>
                      <a:r>
                        <a:rPr lang="en-US" sz="1400" dirty="0" smtClean="0"/>
                        <a:t>Pairs</a:t>
                      </a:r>
                      <a:endParaRPr lang="en-US" sz="1400" dirty="0"/>
                    </a:p>
                  </a:txBody>
                  <a:tcPr/>
                </a:tc>
                <a:tc>
                  <a:txBody>
                    <a:bodyPr/>
                    <a:lstStyle/>
                    <a:p>
                      <a:pPr algn="ctr"/>
                      <a:r>
                        <a:rPr lang="en-US" sz="1400" dirty="0" err="1" smtClean="0"/>
                        <a:t>V</a:t>
                      </a:r>
                      <a:r>
                        <a:rPr lang="en-US" sz="1400" baseline="-25000" dirty="0" err="1" smtClean="0"/>
                        <a:t>limit</a:t>
                      </a:r>
                      <a:endParaRPr lang="en-US" sz="1400" baseline="-25000" dirty="0"/>
                    </a:p>
                  </a:txBody>
                  <a:tcPr/>
                </a:tc>
              </a:tr>
              <a:tr h="623644">
                <a:tc>
                  <a:txBody>
                    <a:bodyPr/>
                    <a:lstStyle/>
                    <a:p>
                      <a:pPr algn="ctr"/>
                      <a:r>
                        <a:rPr lang="en-US" sz="1400" b="1" dirty="0" smtClean="0"/>
                        <a:t>Coil –&gt;</a:t>
                      </a:r>
                      <a:r>
                        <a:rPr lang="en-US" sz="1400" b="1" baseline="0" dirty="0" smtClean="0"/>
                        <a:t> </a:t>
                      </a:r>
                      <a:r>
                        <a:rPr lang="en-US" sz="1400" b="1" dirty="0" smtClean="0"/>
                        <a:t>Heaters</a:t>
                      </a:r>
                      <a:endParaRPr lang="en-US" sz="1400" b="1" dirty="0"/>
                    </a:p>
                  </a:txBody>
                  <a:tcPr>
                    <a:solidFill>
                      <a:schemeClr val="accent4">
                        <a:lumMod val="40000"/>
                        <a:lumOff val="60000"/>
                      </a:schemeClr>
                    </a:solidFill>
                  </a:tcPr>
                </a:tc>
                <a:tc>
                  <a:txBody>
                    <a:bodyPr/>
                    <a:lstStyle/>
                    <a:p>
                      <a:pPr algn="ctr"/>
                      <a:endParaRPr lang="en-US" sz="1400" b="1" dirty="0" smtClean="0"/>
                    </a:p>
                    <a:p>
                      <a:pPr algn="ctr"/>
                      <a:r>
                        <a:rPr lang="en-US" sz="1400" b="1" dirty="0" smtClean="0"/>
                        <a:t>1000</a:t>
                      </a:r>
                      <a:endParaRPr lang="en-US" sz="1400" b="1" dirty="0"/>
                    </a:p>
                  </a:txBody>
                  <a:tcPr>
                    <a:solidFill>
                      <a:schemeClr val="bg1">
                        <a:lumMod val="95000"/>
                      </a:schemeClr>
                    </a:solidFill>
                  </a:tcPr>
                </a:tc>
              </a:tr>
              <a:tr h="623644">
                <a:tc>
                  <a:txBody>
                    <a:bodyPr/>
                    <a:lstStyle/>
                    <a:p>
                      <a:pPr algn="ctr"/>
                      <a:r>
                        <a:rPr lang="en-US" sz="1400" b="1" dirty="0" smtClean="0"/>
                        <a:t>Coil –&gt; </a:t>
                      </a:r>
                      <a:r>
                        <a:rPr lang="en-US" sz="1400" b="1" dirty="0" err="1" smtClean="0"/>
                        <a:t>Endshoes</a:t>
                      </a:r>
                      <a:endParaRPr lang="en-US" sz="1400" b="1" dirty="0" smtClean="0"/>
                    </a:p>
                  </a:txBody>
                  <a:tcPr>
                    <a:solidFill>
                      <a:schemeClr val="accent4">
                        <a:lumMod val="40000"/>
                        <a:lumOff val="60000"/>
                      </a:schemeClr>
                    </a:solidFill>
                  </a:tcPr>
                </a:tc>
                <a:tc>
                  <a:txBody>
                    <a:bodyPr/>
                    <a:lstStyle/>
                    <a:p>
                      <a:pPr algn="ctr"/>
                      <a:endParaRPr lang="en-US" sz="1400" b="1" dirty="0" smtClean="0"/>
                    </a:p>
                    <a:p>
                      <a:pPr algn="ctr"/>
                      <a:r>
                        <a:rPr lang="en-US" sz="1400" b="1" dirty="0" smtClean="0"/>
                        <a:t>1000</a:t>
                      </a:r>
                      <a:endParaRPr lang="en-US" sz="1400" b="1" dirty="0"/>
                    </a:p>
                  </a:txBody>
                  <a:tcPr>
                    <a:solidFill>
                      <a:schemeClr val="bg1">
                        <a:lumMod val="95000"/>
                      </a:schemeClr>
                    </a:solidFill>
                  </a:tcPr>
                </a:tc>
              </a:tr>
              <a:tr h="628961">
                <a:tc>
                  <a:txBody>
                    <a:bodyPr/>
                    <a:lstStyle/>
                    <a:p>
                      <a:pPr algn="ctr"/>
                      <a:r>
                        <a:rPr lang="en-US" sz="1400" b="1" dirty="0" smtClean="0"/>
                        <a:t>Coil –&gt;</a:t>
                      </a:r>
                      <a:r>
                        <a:rPr lang="en-US" sz="1400" b="1" baseline="0" dirty="0" smtClean="0"/>
                        <a:t> </a:t>
                      </a:r>
                      <a:r>
                        <a:rPr lang="en-US" sz="1400" b="1" dirty="0" smtClean="0"/>
                        <a:t>Central Island</a:t>
                      </a:r>
                    </a:p>
                  </a:txBody>
                  <a:tcPr>
                    <a:solidFill>
                      <a:schemeClr val="accent4">
                        <a:lumMod val="40000"/>
                        <a:lumOff val="60000"/>
                      </a:schemeClr>
                    </a:solidFill>
                  </a:tcPr>
                </a:tc>
                <a:tc>
                  <a:txBody>
                    <a:bodyPr/>
                    <a:lstStyle/>
                    <a:p>
                      <a:pPr algn="ctr"/>
                      <a:endParaRPr lang="en-US" sz="1400" b="1" dirty="0" smtClean="0"/>
                    </a:p>
                    <a:p>
                      <a:pPr algn="ctr"/>
                      <a:r>
                        <a:rPr lang="en-US" sz="1400" b="1" dirty="0" smtClean="0"/>
                        <a:t>500</a:t>
                      </a:r>
                      <a:endParaRPr lang="en-US" sz="1400" b="1" dirty="0"/>
                    </a:p>
                  </a:txBody>
                  <a:tcPr>
                    <a:solidFill>
                      <a:schemeClr val="bg1">
                        <a:lumMod val="95000"/>
                      </a:schemeClr>
                    </a:solidFill>
                  </a:tcPr>
                </a:tc>
              </a:tr>
              <a:tr h="588665">
                <a:tc>
                  <a:txBody>
                    <a:bodyPr/>
                    <a:lstStyle/>
                    <a:p>
                      <a:pPr algn="ctr"/>
                      <a:r>
                        <a:rPr lang="en-US" sz="1400" b="1" dirty="0" smtClean="0"/>
                        <a:t>Heaters –&gt; </a:t>
                      </a:r>
                      <a:r>
                        <a:rPr lang="en-US" sz="1400" b="1" dirty="0" err="1" smtClean="0"/>
                        <a:t>Endshoes</a:t>
                      </a:r>
                      <a:endParaRPr lang="en-US" sz="1400" b="1" dirty="0" smtClean="0"/>
                    </a:p>
                  </a:txBody>
                  <a:tcPr>
                    <a:solidFill>
                      <a:schemeClr val="accent4">
                        <a:lumMod val="40000"/>
                        <a:lumOff val="60000"/>
                      </a:schemeClr>
                    </a:solidFill>
                  </a:tcPr>
                </a:tc>
                <a:tc>
                  <a:txBody>
                    <a:bodyPr/>
                    <a:lstStyle/>
                    <a:p>
                      <a:pPr algn="ctr"/>
                      <a:endParaRPr lang="en-US" sz="1400" b="1" dirty="0" smtClean="0"/>
                    </a:p>
                    <a:p>
                      <a:pPr algn="ctr"/>
                      <a:r>
                        <a:rPr lang="en-US" sz="1400" b="1" dirty="0" smtClean="0"/>
                        <a:t>500</a:t>
                      </a:r>
                      <a:endParaRPr lang="en-US" sz="1400" b="1" dirty="0"/>
                    </a:p>
                  </a:txBody>
                  <a:tcPr>
                    <a:solidFill>
                      <a:schemeClr val="bg1">
                        <a:lumMod val="95000"/>
                      </a:schemeClr>
                    </a:solidFill>
                  </a:tcPr>
                </a:tc>
              </a:tr>
              <a:tr h="890919">
                <a:tc>
                  <a:txBody>
                    <a:bodyPr/>
                    <a:lstStyle/>
                    <a:p>
                      <a:pPr algn="ctr"/>
                      <a:r>
                        <a:rPr lang="en-US" sz="1400" b="1" dirty="0" err="1" smtClean="0"/>
                        <a:t>Endshoe</a:t>
                      </a:r>
                      <a:r>
                        <a:rPr lang="en-US" sz="1400" b="1" dirty="0" smtClean="0"/>
                        <a:t> –&gt; </a:t>
                      </a:r>
                      <a:r>
                        <a:rPr lang="en-US" sz="1400" b="1" dirty="0" err="1" smtClean="0"/>
                        <a:t>Endshoe</a:t>
                      </a:r>
                      <a:endParaRPr lang="en-US" sz="1400" b="1" dirty="0"/>
                    </a:p>
                  </a:txBody>
                  <a:tcPr>
                    <a:solidFill>
                      <a:schemeClr val="accent4">
                        <a:lumMod val="40000"/>
                        <a:lumOff val="60000"/>
                      </a:schemeClr>
                    </a:solidFill>
                  </a:tcPr>
                </a:tc>
                <a:tc>
                  <a:txBody>
                    <a:bodyPr/>
                    <a:lstStyle/>
                    <a:p>
                      <a:pPr algn="ctr"/>
                      <a:endParaRPr lang="en-US" sz="1400" b="1" dirty="0" smtClean="0"/>
                    </a:p>
                    <a:p>
                      <a:pPr algn="ctr"/>
                      <a:r>
                        <a:rPr lang="en-US" sz="1400" b="1" dirty="0" smtClean="0"/>
                        <a:t>500</a:t>
                      </a:r>
                      <a:endParaRPr lang="en-US" sz="1400" b="1" dirty="0"/>
                    </a:p>
                  </a:txBody>
                  <a:tcPr>
                    <a:solidFill>
                      <a:schemeClr val="bg1">
                        <a:lumMod val="95000"/>
                      </a:schemeClr>
                    </a:solidFill>
                  </a:tcPr>
                </a:tc>
              </a:tr>
            </a:tbl>
          </a:graphicData>
        </a:graphic>
      </p:graphicFrame>
      <p:pic>
        <p:nvPicPr>
          <p:cNvPr id="4" name="Picture 3"/>
          <p:cNvPicPr>
            <a:picLocks noChangeAspect="1" noChangeArrowheads="1"/>
          </p:cNvPicPr>
          <p:nvPr/>
        </p:nvPicPr>
        <p:blipFill>
          <a:blip r:embed="rId2"/>
          <a:srcRect/>
          <a:stretch>
            <a:fillRect/>
          </a:stretch>
        </p:blipFill>
        <p:spPr bwMode="auto">
          <a:xfrm>
            <a:off x="3053570" y="1676400"/>
            <a:ext cx="5633230" cy="3815977"/>
          </a:xfrm>
          <a:prstGeom prst="rect">
            <a:avLst/>
          </a:prstGeom>
          <a:noFill/>
          <a:ln w="9525">
            <a:noFill/>
            <a:miter lim="800000"/>
            <a:headEnd/>
            <a:tailEnd/>
          </a:ln>
          <a:effectLst/>
        </p:spPr>
      </p:pic>
      <p:sp>
        <p:nvSpPr>
          <p:cNvPr id="5" name="TextBox 4"/>
          <p:cNvSpPr txBox="1"/>
          <p:nvPr/>
        </p:nvSpPr>
        <p:spPr>
          <a:xfrm>
            <a:off x="6482570" y="1522511"/>
            <a:ext cx="1975630" cy="307777"/>
          </a:xfrm>
          <a:prstGeom prst="rect">
            <a:avLst/>
          </a:prstGeom>
          <a:noFill/>
        </p:spPr>
        <p:txBody>
          <a:bodyPr wrap="square" rtlCol="0">
            <a:spAutoFit/>
          </a:bodyPr>
          <a:lstStyle/>
          <a:p>
            <a:r>
              <a:rPr lang="en-US" sz="1400" dirty="0" smtClean="0"/>
              <a:t>Current trip limit: 1 </a:t>
            </a:r>
            <a:r>
              <a:rPr lang="en-US" sz="1400" dirty="0" smtClean="0">
                <a:latin typeface="Symbol" panose="05050102010706020507" pitchFamily="18" charset="2"/>
              </a:rPr>
              <a:t>m</a:t>
            </a:r>
            <a:r>
              <a:rPr lang="en-US" sz="1400" dirty="0" smtClean="0"/>
              <a:t>A</a:t>
            </a:r>
            <a:endParaRPr lang="en-US" sz="1400" dirty="0"/>
          </a:p>
        </p:txBody>
      </p:sp>
      <p:sp>
        <p:nvSpPr>
          <p:cNvPr id="6" name="TextBox 5"/>
          <p:cNvSpPr txBox="1"/>
          <p:nvPr/>
        </p:nvSpPr>
        <p:spPr>
          <a:xfrm rot="16200000">
            <a:off x="1972707" y="3524836"/>
            <a:ext cx="1901825" cy="338554"/>
          </a:xfrm>
          <a:prstGeom prst="rect">
            <a:avLst/>
          </a:prstGeom>
          <a:noFill/>
        </p:spPr>
        <p:txBody>
          <a:bodyPr wrap="square">
            <a:spAutoFit/>
          </a:bodyPr>
          <a:lstStyle/>
          <a:p>
            <a:pPr>
              <a:defRPr/>
            </a:pPr>
            <a:r>
              <a:rPr lang="en-US" sz="1600" b="1" dirty="0">
                <a:solidFill>
                  <a:schemeClr val="tx2">
                    <a:lumMod val="60000"/>
                    <a:lumOff val="40000"/>
                  </a:schemeClr>
                </a:solidFill>
              </a:rPr>
              <a:t>Negative electrode</a:t>
            </a:r>
          </a:p>
        </p:txBody>
      </p:sp>
      <p:sp>
        <p:nvSpPr>
          <p:cNvPr id="7" name="TextBox 6"/>
          <p:cNvSpPr txBox="1"/>
          <p:nvPr/>
        </p:nvSpPr>
        <p:spPr>
          <a:xfrm>
            <a:off x="6128768" y="2133600"/>
            <a:ext cx="1704569" cy="338554"/>
          </a:xfrm>
          <a:prstGeom prst="rect">
            <a:avLst/>
          </a:prstGeom>
          <a:noFill/>
        </p:spPr>
        <p:txBody>
          <a:bodyPr wrap="none">
            <a:spAutoFit/>
          </a:bodyPr>
          <a:lstStyle/>
          <a:p>
            <a:pPr>
              <a:defRPr/>
            </a:pPr>
            <a:r>
              <a:rPr lang="en-US" sz="1600" b="1" dirty="0">
                <a:solidFill>
                  <a:schemeClr val="accent6">
                    <a:lumMod val="75000"/>
                  </a:schemeClr>
                </a:solidFill>
              </a:rPr>
              <a:t>Positive electrode</a:t>
            </a:r>
          </a:p>
        </p:txBody>
      </p:sp>
      <p:sp>
        <p:nvSpPr>
          <p:cNvPr id="8" name="TextBox 7"/>
          <p:cNvSpPr txBox="1"/>
          <p:nvPr/>
        </p:nvSpPr>
        <p:spPr>
          <a:xfrm>
            <a:off x="3053570" y="1388486"/>
            <a:ext cx="954107" cy="307777"/>
          </a:xfrm>
          <a:prstGeom prst="rect">
            <a:avLst/>
          </a:prstGeom>
          <a:noFill/>
        </p:spPr>
        <p:txBody>
          <a:bodyPr wrap="none" rtlCol="0">
            <a:spAutoFit/>
          </a:bodyPr>
          <a:lstStyle/>
          <a:p>
            <a:r>
              <a:rPr lang="en-US" sz="1400" dirty="0" smtClean="0"/>
              <a:t>HQ Coil 20</a:t>
            </a:r>
            <a:endParaRPr lang="en-US" sz="1400" dirty="0"/>
          </a:p>
        </p:txBody>
      </p:sp>
    </p:spTree>
    <p:extLst>
      <p:ext uri="{BB962C8B-B14F-4D97-AF65-F5344CB8AC3E}">
        <p14:creationId xmlns:p14="http://schemas.microsoft.com/office/powerpoint/2010/main" val="342507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on </a:t>
            </a:r>
            <a:r>
              <a:rPr lang="en-US" dirty="0" err="1" smtClean="0"/>
              <a:t>hipot</a:t>
            </a:r>
            <a:r>
              <a:rPr lang="en-US" dirty="0" smtClean="0"/>
              <a:t> testing</a:t>
            </a:r>
            <a:endParaRPr lang="en-US" dirty="0"/>
          </a:p>
        </p:txBody>
      </p:sp>
      <p:sp>
        <p:nvSpPr>
          <p:cNvPr id="3" name="Rectangle 2"/>
          <p:cNvSpPr/>
          <p:nvPr/>
        </p:nvSpPr>
        <p:spPr>
          <a:xfrm>
            <a:off x="381000" y="1295400"/>
            <a:ext cx="8382000" cy="4876800"/>
          </a:xfrm>
          <a:prstGeom prst="rect">
            <a:avLst/>
          </a:prstGeom>
        </p:spPr>
        <p:txBody>
          <a:bodyPr wrap="square">
            <a:spAutoFit/>
          </a:bodyPr>
          <a:lstStyle/>
          <a:p>
            <a:pPr algn="just">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smtClean="0">
                <a:latin typeface="Calibri" panose="020F0502020204030204" pitchFamily="34" charset="0"/>
                <a:ea typeface="Calibri" panose="020F0502020204030204" pitchFamily="34" charset="0"/>
                <a:cs typeface="Times New Roman" panose="02020603050405020304" pitchFamily="18" charset="0"/>
              </a:rPr>
              <a:t>-&gt; Note </a:t>
            </a:r>
            <a:r>
              <a:rPr lang="en-US" sz="1600" dirty="0">
                <a:latin typeface="Calibri" panose="020F0502020204030204" pitchFamily="34" charset="0"/>
                <a:ea typeface="Calibri" panose="020F0502020204030204" pitchFamily="34" charset="0"/>
                <a:cs typeface="Times New Roman" panose="02020603050405020304" pitchFamily="18" charset="0"/>
              </a:rPr>
              <a:t>that the measured current </a:t>
            </a:r>
            <a:r>
              <a:rPr lang="en-US" sz="1600" i="1" dirty="0" err="1">
                <a:latin typeface="Calibri" panose="020F0502020204030204" pitchFamily="34" charset="0"/>
                <a:ea typeface="Calibri" panose="020F0502020204030204" pitchFamily="34" charset="0"/>
                <a:cs typeface="Times New Roman" panose="02020603050405020304" pitchFamily="18" charset="0"/>
              </a:rPr>
              <a:t>I</a:t>
            </a:r>
            <a:r>
              <a:rPr lang="en-US" sz="1600" i="1" baseline="-25000" dirty="0" err="1">
                <a:latin typeface="Calibri" panose="020F0502020204030204" pitchFamily="34" charset="0"/>
                <a:ea typeface="Calibri" panose="020F0502020204030204" pitchFamily="34" charset="0"/>
                <a:cs typeface="Times New Roman" panose="02020603050405020304" pitchFamily="18" charset="0"/>
              </a:rPr>
              <a:t>leak</a:t>
            </a:r>
            <a:r>
              <a:rPr lang="en-US" sz="1600" i="1" dirty="0">
                <a:latin typeface="Calibri" panose="020F0502020204030204" pitchFamily="34" charset="0"/>
                <a:ea typeface="Calibri" panose="020F0502020204030204" pitchFamily="34" charset="0"/>
                <a:cs typeface="Times New Roman" panose="02020603050405020304" pitchFamily="18" charset="0"/>
              </a:rPr>
              <a:t> = C*</a:t>
            </a:r>
            <a:r>
              <a:rPr lang="en-US" sz="1600" i="1" dirty="0" err="1">
                <a:latin typeface="Calibri" panose="020F0502020204030204" pitchFamily="34" charset="0"/>
                <a:ea typeface="Calibri" panose="020F0502020204030204" pitchFamily="34" charset="0"/>
                <a:cs typeface="Times New Roman" panose="02020603050405020304" pitchFamily="18" charset="0"/>
              </a:rPr>
              <a:t>dV</a:t>
            </a:r>
            <a:r>
              <a:rPr lang="en-US" sz="1600" i="1" dirty="0">
                <a:latin typeface="Calibri" panose="020F0502020204030204" pitchFamily="34" charset="0"/>
                <a:ea typeface="Calibri" panose="020F0502020204030204" pitchFamily="34" charset="0"/>
                <a:cs typeface="Times New Roman" panose="02020603050405020304" pitchFamily="18" charset="0"/>
              </a:rPr>
              <a:t>/</a:t>
            </a:r>
            <a:r>
              <a:rPr lang="en-US" sz="1600" i="1" dirty="0" err="1">
                <a:latin typeface="Calibri" panose="020F0502020204030204" pitchFamily="34" charset="0"/>
                <a:ea typeface="Calibri" panose="020F0502020204030204" pitchFamily="34" charset="0"/>
                <a:cs typeface="Times New Roman" panose="02020603050405020304" pitchFamily="18" charset="0"/>
              </a:rPr>
              <a:t>dt</a:t>
            </a:r>
            <a:r>
              <a:rPr lang="en-US" sz="1600" i="1" dirty="0">
                <a:latin typeface="Calibri" panose="020F0502020204030204" pitchFamily="34" charset="0"/>
                <a:ea typeface="Calibri" panose="020F0502020204030204" pitchFamily="34" charset="0"/>
                <a:cs typeface="Times New Roman" panose="02020603050405020304" pitchFamily="18" charset="0"/>
              </a:rPr>
              <a:t> + V/R</a:t>
            </a:r>
            <a:r>
              <a:rPr lang="en-US" sz="1600" dirty="0">
                <a:latin typeface="Calibri" panose="020F0502020204030204" pitchFamily="34" charset="0"/>
                <a:ea typeface="Calibri" panose="020F0502020204030204" pitchFamily="34" charset="0"/>
                <a:cs typeface="Times New Roman" panose="02020603050405020304" pitchFamily="18" charset="0"/>
              </a:rPr>
              <a:t>. The first term can be large if ether capacitance </a:t>
            </a:r>
            <a:r>
              <a:rPr lang="en-US" sz="1600" i="1" dirty="0">
                <a:latin typeface="Calibri" panose="020F0502020204030204" pitchFamily="34" charset="0"/>
                <a:ea typeface="Calibri" panose="020F0502020204030204" pitchFamily="34" charset="0"/>
                <a:cs typeface="Times New Roman" panose="02020603050405020304" pitchFamily="18" charset="0"/>
              </a:rPr>
              <a:t>C</a:t>
            </a:r>
            <a:r>
              <a:rPr lang="en-US" sz="1600" dirty="0">
                <a:latin typeface="Calibri" panose="020F0502020204030204" pitchFamily="34" charset="0"/>
                <a:ea typeface="Calibri" panose="020F0502020204030204" pitchFamily="34" charset="0"/>
                <a:cs typeface="Times New Roman" panose="02020603050405020304" pitchFamily="18" charset="0"/>
              </a:rPr>
              <a:t> of the tested pair or ramp rate </a:t>
            </a:r>
            <a:r>
              <a:rPr lang="en-US" sz="1600" i="1" dirty="0" err="1">
                <a:latin typeface="Calibri" panose="020F0502020204030204" pitchFamily="34" charset="0"/>
                <a:ea typeface="Calibri" panose="020F0502020204030204" pitchFamily="34" charset="0"/>
                <a:cs typeface="Times New Roman" panose="02020603050405020304" pitchFamily="18" charset="0"/>
              </a:rPr>
              <a:t>dV</a:t>
            </a:r>
            <a:r>
              <a:rPr lang="en-US" sz="1600" i="1" dirty="0">
                <a:latin typeface="Calibri" panose="020F0502020204030204" pitchFamily="34" charset="0"/>
                <a:ea typeface="Calibri" panose="020F0502020204030204" pitchFamily="34" charset="0"/>
                <a:cs typeface="Times New Roman" panose="02020603050405020304" pitchFamily="18" charset="0"/>
              </a:rPr>
              <a:t>/</a:t>
            </a:r>
            <a:r>
              <a:rPr lang="en-US" sz="1600" i="1" dirty="0" err="1">
                <a:latin typeface="Calibri" panose="020F0502020204030204" pitchFamily="34" charset="0"/>
                <a:ea typeface="Calibri" panose="020F0502020204030204" pitchFamily="34" charset="0"/>
                <a:cs typeface="Times New Roman" panose="02020603050405020304" pitchFamily="18" charset="0"/>
              </a:rPr>
              <a:t>dt</a:t>
            </a:r>
            <a:r>
              <a:rPr lang="en-US" sz="1600" dirty="0">
                <a:latin typeface="Calibri" panose="020F0502020204030204" pitchFamily="34" charset="0"/>
                <a:ea typeface="Calibri" panose="020F0502020204030204" pitchFamily="34" charset="0"/>
                <a:cs typeface="Times New Roman" panose="02020603050405020304" pitchFamily="18" charset="0"/>
              </a:rPr>
              <a:t> is large. The former generally increases with coil dimensions; the latter is typically set to </a:t>
            </a:r>
            <a:r>
              <a:rPr lang="en-US" sz="1600" dirty="0">
                <a:latin typeface="Symbol" panose="05050102010706020507" pitchFamily="18" charset="2"/>
                <a:ea typeface="Calibri" panose="020F0502020204030204" pitchFamily="34" charset="0"/>
                <a:cs typeface="Times New Roman" panose="02020603050405020304" pitchFamily="18" charset="0"/>
              </a:rPr>
              <a:t>~</a:t>
            </a:r>
            <a:r>
              <a:rPr lang="en-US" sz="1600" dirty="0">
                <a:latin typeface="Calibri" panose="020F0502020204030204" pitchFamily="34" charset="0"/>
                <a:ea typeface="Calibri" panose="020F0502020204030204" pitchFamily="34" charset="0"/>
                <a:cs typeface="Times New Roman" panose="02020603050405020304" pitchFamily="18" charset="0"/>
              </a:rPr>
              <a:t>4 V/s by choosing 1 V voltage increment step in the program. Ramp rate can be increased if the capacitance of the tested pair allows it, but voltage steps larger than 5 V are not recommended. It is a good idea to keep the capacitive contribution to </a:t>
            </a:r>
            <a:r>
              <a:rPr lang="en-US" sz="1600" i="1" dirty="0" err="1">
                <a:latin typeface="Calibri" panose="020F0502020204030204" pitchFamily="34" charset="0"/>
                <a:ea typeface="Calibri" panose="020F0502020204030204" pitchFamily="34" charset="0"/>
                <a:cs typeface="Times New Roman" panose="02020603050405020304" pitchFamily="18" charset="0"/>
              </a:rPr>
              <a:t>I</a:t>
            </a:r>
            <a:r>
              <a:rPr lang="en-US" sz="1600" i="1" baseline="-25000" dirty="0" err="1">
                <a:latin typeface="Calibri" panose="020F0502020204030204" pitchFamily="34" charset="0"/>
                <a:ea typeface="Calibri" panose="020F0502020204030204" pitchFamily="34" charset="0"/>
                <a:cs typeface="Times New Roman" panose="02020603050405020304" pitchFamily="18" charset="0"/>
              </a:rPr>
              <a:t>leak</a:t>
            </a:r>
            <a:r>
              <a:rPr lang="en-US" sz="1600" baseline="-25000" dirty="0">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below 0.2 </a:t>
            </a:r>
            <a:r>
              <a:rPr lang="en-US" sz="1600" dirty="0">
                <a:latin typeface="Symbol" panose="05050102010706020507" pitchFamily="18" charset="2"/>
                <a:ea typeface="Calibri" panose="020F0502020204030204" pitchFamily="34" charset="0"/>
                <a:cs typeface="Times New Roman" panose="02020603050405020304" pitchFamily="18" charset="0"/>
              </a:rPr>
              <a:t>m</a:t>
            </a:r>
            <a:r>
              <a:rPr lang="en-US" sz="1600" dirty="0">
                <a:latin typeface="Calibri" panose="020F0502020204030204" pitchFamily="34" charset="0"/>
                <a:ea typeface="Calibri" panose="020F0502020204030204" pitchFamily="34" charset="0"/>
                <a:cs typeface="Times New Roman" panose="02020603050405020304" pitchFamily="18" charset="0"/>
              </a:rPr>
              <a:t>A. </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dirty="0" smtClean="0">
                <a:latin typeface="Calibri" panose="020F0502020204030204" pitchFamily="34" charset="0"/>
                <a:ea typeface="Calibri" panose="020F0502020204030204" pitchFamily="34" charset="0"/>
                <a:cs typeface="Times New Roman" panose="02020603050405020304" pitchFamily="18" charset="0"/>
              </a:rPr>
              <a:t>-&gt; One </a:t>
            </a:r>
            <a:r>
              <a:rPr lang="en-US" sz="1600" dirty="0">
                <a:latin typeface="Calibri" panose="020F0502020204030204" pitchFamily="34" charset="0"/>
                <a:ea typeface="Calibri" panose="020F0502020204030204" pitchFamily="34" charset="0"/>
                <a:cs typeface="Times New Roman" panose="02020603050405020304" pitchFamily="18" charset="0"/>
              </a:rPr>
              <a:t>should watch the I-V curve plotted during test. If the slope is positive and </a:t>
            </a:r>
            <a:r>
              <a:rPr lang="en-US" sz="1600" b="1" dirty="0">
                <a:latin typeface="Calibri" panose="020F0502020204030204" pitchFamily="34" charset="0"/>
                <a:ea typeface="Calibri" panose="020F0502020204030204" pitchFamily="34" charset="0"/>
                <a:cs typeface="Times New Roman" panose="02020603050405020304" pitchFamily="18" charset="0"/>
              </a:rPr>
              <a:t>constant</a:t>
            </a:r>
            <a:r>
              <a:rPr lang="en-US" sz="1600" dirty="0">
                <a:latin typeface="Calibri" panose="020F0502020204030204" pitchFamily="34" charset="0"/>
                <a:ea typeface="Calibri" panose="020F0502020204030204" pitchFamily="34" charset="0"/>
                <a:cs typeface="Times New Roman" panose="02020603050405020304" pitchFamily="18" charset="0"/>
              </a:rPr>
              <a:t>, it means that resistive leakage is prevalent; this often happens due to excessive air humidity.  A non-linear and/or jumpy I-V curve may be indicating an ongoing breakdown(s). Only if the PS trips on a </a:t>
            </a:r>
            <a:r>
              <a:rPr lang="en-US" sz="1600" b="1" dirty="0">
                <a:latin typeface="Calibri" panose="020F0502020204030204" pitchFamily="34" charset="0"/>
                <a:ea typeface="Calibri" panose="020F0502020204030204" pitchFamily="34" charset="0"/>
                <a:cs typeface="Times New Roman" panose="02020603050405020304" pitchFamily="18" charset="0"/>
              </a:rPr>
              <a:t>linearly</a:t>
            </a:r>
            <a:r>
              <a:rPr lang="en-US" sz="1600" dirty="0">
                <a:latin typeface="Calibri" panose="020F0502020204030204" pitchFamily="34" charset="0"/>
                <a:ea typeface="Calibri" panose="020F0502020204030204" pitchFamily="34" charset="0"/>
                <a:cs typeface="Times New Roman" panose="02020603050405020304" pitchFamily="18" charset="0"/>
              </a:rPr>
              <a:t> rising voltage, one can choose the 10 </a:t>
            </a:r>
            <a:r>
              <a:rPr lang="en-US" sz="1600" dirty="0">
                <a:latin typeface="Symbol" panose="05050102010706020507" pitchFamily="18" charset="2"/>
                <a:ea typeface="Calibri" panose="020F0502020204030204" pitchFamily="34" charset="0"/>
                <a:cs typeface="Times New Roman" panose="02020603050405020304" pitchFamily="18" charset="0"/>
              </a:rPr>
              <a:t>m</a:t>
            </a:r>
            <a:r>
              <a:rPr lang="en-US" sz="1600" dirty="0">
                <a:latin typeface="Calibri" panose="020F0502020204030204" pitchFamily="34" charset="0"/>
                <a:ea typeface="Calibri" panose="020F0502020204030204" pitchFamily="34" charset="0"/>
                <a:cs typeface="Times New Roman" panose="02020603050405020304" pitchFamily="18" charset="0"/>
              </a:rPr>
              <a:t>A range and repeat the test; otherwise </a:t>
            </a:r>
            <a:r>
              <a:rPr lang="en-US" sz="1600" dirty="0" err="1">
                <a:latin typeface="Calibri" panose="020F0502020204030204" pitchFamily="34" charset="0"/>
                <a:ea typeface="Calibri" panose="020F0502020204030204" pitchFamily="34" charset="0"/>
                <a:cs typeface="Times New Roman" panose="02020603050405020304" pitchFamily="18" charset="0"/>
              </a:rPr>
              <a:t>hipot</a:t>
            </a:r>
            <a:r>
              <a:rPr lang="en-US" sz="1600" dirty="0">
                <a:latin typeface="Calibri" panose="020F0502020204030204" pitchFamily="34" charset="0"/>
                <a:ea typeface="Calibri" panose="020F0502020204030204" pitchFamily="34" charset="0"/>
                <a:cs typeface="Times New Roman" panose="02020603050405020304" pitchFamily="18" charset="0"/>
              </a:rPr>
              <a:t> failure is normally </a:t>
            </a:r>
            <a:r>
              <a:rPr lang="en-US" sz="1600" dirty="0" smtClean="0">
                <a:latin typeface="Calibri" panose="020F0502020204030204" pitchFamily="34" charset="0"/>
                <a:ea typeface="Calibri" panose="020F0502020204030204" pitchFamily="34" charset="0"/>
                <a:cs typeface="Times New Roman" panose="02020603050405020304" pitchFamily="18" charset="0"/>
              </a:rPr>
              <a:t>recorded.</a:t>
            </a:r>
          </a:p>
          <a:p>
            <a:pPr algn="just">
              <a:lnSpc>
                <a:spcPct val="107000"/>
              </a:lnSpc>
              <a:spcAft>
                <a:spcPts val="800"/>
              </a:spcAft>
            </a:pPr>
            <a:r>
              <a:rPr lang="en-US" sz="1600" dirty="0" smtClean="0">
                <a:latin typeface="Calibri" panose="020F0502020204030204" pitchFamily="34" charset="0"/>
                <a:ea typeface="Calibri" panose="020F0502020204030204" pitchFamily="34" charset="0"/>
                <a:cs typeface="Times New Roman" panose="02020603050405020304" pitchFamily="18" charset="0"/>
              </a:rPr>
              <a:t>-&gt; </a:t>
            </a:r>
            <a:r>
              <a:rPr lang="en-US" sz="1600" dirty="0" err="1" smtClean="0">
                <a:latin typeface="Calibri" panose="020F0502020204030204" pitchFamily="34" charset="0"/>
                <a:ea typeface="Calibri" panose="020F0502020204030204" pitchFamily="34" charset="0"/>
                <a:cs typeface="Times New Roman" panose="02020603050405020304" pitchFamily="18" charset="0"/>
              </a:rPr>
              <a:t>Hipot</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testing may be potentially destructive to the coil, as conductive carbon channel can form along the breakdown path. The probability of this happening seems proportional to the stored energy of the junction that is </a:t>
            </a:r>
            <a:r>
              <a:rPr lang="en-US" sz="1600" i="1" dirty="0">
                <a:latin typeface="Calibri" panose="020F0502020204030204" pitchFamily="34" charset="0"/>
                <a:ea typeface="Calibri" panose="020F0502020204030204" pitchFamily="34" charset="0"/>
                <a:cs typeface="Times New Roman" panose="02020603050405020304" pitchFamily="18" charset="0"/>
              </a:rPr>
              <a:t>CU</a:t>
            </a:r>
            <a:r>
              <a:rPr lang="en-US" sz="1600" i="1" baseline="30000" dirty="0">
                <a:latin typeface="Calibri" panose="020F0502020204030204" pitchFamily="34" charset="0"/>
                <a:ea typeface="Calibri" panose="020F0502020204030204" pitchFamily="34" charset="0"/>
                <a:cs typeface="Times New Roman" panose="02020603050405020304" pitchFamily="18" charset="0"/>
              </a:rPr>
              <a:t>2</a:t>
            </a:r>
            <a:r>
              <a:rPr lang="en-US" sz="1600" i="1" dirty="0">
                <a:latin typeface="Calibri" panose="020F0502020204030204" pitchFamily="34" charset="0"/>
                <a:ea typeface="Calibri" panose="020F0502020204030204" pitchFamily="34" charset="0"/>
                <a:cs typeface="Times New Roman" panose="02020603050405020304" pitchFamily="18" charset="0"/>
              </a:rPr>
              <a:t>/2</a:t>
            </a:r>
            <a:r>
              <a:rPr lang="en-US" sz="1600" dirty="0">
                <a:latin typeface="Calibri" panose="020F0502020204030204" pitchFamily="34" charset="0"/>
                <a:ea typeface="Calibri" panose="020F0502020204030204" pitchFamily="34" charset="0"/>
                <a:cs typeface="Times New Roman" panose="02020603050405020304" pitchFamily="18" charset="0"/>
              </a:rPr>
              <a:t>. Thus repeated testing of high-capacitance junctions (or high voltage stress) should be avoided when not absolutely necessary. Also, pairing several junctions together to speed up testing should be done carefully, to avoid building up excessive capacitance. Again, having &lt; 0.2 </a:t>
            </a:r>
            <a:r>
              <a:rPr lang="en-US" sz="1600" dirty="0">
                <a:latin typeface="Symbol" panose="05050102010706020507" pitchFamily="18" charset="2"/>
                <a:ea typeface="Calibri" panose="020F0502020204030204" pitchFamily="34" charset="0"/>
                <a:cs typeface="Times New Roman" panose="02020603050405020304" pitchFamily="18" charset="0"/>
              </a:rPr>
              <a:t>m</a:t>
            </a:r>
            <a:r>
              <a:rPr lang="en-US" sz="1600" dirty="0">
                <a:latin typeface="Calibri" panose="020F0502020204030204" pitchFamily="34" charset="0"/>
                <a:ea typeface="Calibri" panose="020F0502020204030204" pitchFamily="34" charset="0"/>
                <a:cs typeface="Times New Roman" panose="02020603050405020304" pitchFamily="18" charset="0"/>
              </a:rPr>
              <a:t>A of capacitive current at nominal </a:t>
            </a:r>
            <a:r>
              <a:rPr lang="en-US" sz="1600" dirty="0">
                <a:latin typeface="Symbol" panose="05050102010706020507" pitchFamily="18" charset="2"/>
                <a:ea typeface="Calibri" panose="020F0502020204030204" pitchFamily="34" charset="0"/>
                <a:cs typeface="Times New Roman" panose="02020603050405020304" pitchFamily="18" charset="0"/>
              </a:rPr>
              <a:t>~</a:t>
            </a:r>
            <a:r>
              <a:rPr lang="en-US" sz="1600" dirty="0">
                <a:latin typeface="Calibri" panose="020F0502020204030204" pitchFamily="34" charset="0"/>
                <a:ea typeface="Calibri" panose="020F0502020204030204" pitchFamily="34" charset="0"/>
                <a:cs typeface="Times New Roman" panose="02020603050405020304" pitchFamily="18" charset="0"/>
              </a:rPr>
              <a:t>4 V/s ramp rate is a good starting criterion</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endParaRPr lang="en-US" sz="1600" dirty="0"/>
          </a:p>
        </p:txBody>
      </p:sp>
      <p:sp>
        <p:nvSpPr>
          <p:cNvPr id="4" name="Rectangle 3"/>
          <p:cNvSpPr/>
          <p:nvPr/>
        </p:nvSpPr>
        <p:spPr>
          <a:xfrm>
            <a:off x="670965" y="838200"/>
            <a:ext cx="8244436" cy="388696"/>
          </a:xfrm>
          <a:prstGeom prst="rect">
            <a:avLst/>
          </a:prstGeom>
        </p:spPr>
        <p:txBody>
          <a:bodyPr wrap="square">
            <a:spAutoFit/>
          </a:bodyPr>
          <a:lstStyle/>
          <a:p>
            <a:pPr>
              <a:lnSpc>
                <a:spcPct val="107000"/>
              </a:lnSpc>
              <a:spcBef>
                <a:spcPts val="200"/>
              </a:spcBef>
            </a:pPr>
            <a:r>
              <a:rPr lang="en-US" b="1" dirty="0" smtClean="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From  the “ Electrical </a:t>
            </a:r>
            <a:r>
              <a:rPr lang="en-US" b="1"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QA guidelines for magnet assembly and </a:t>
            </a:r>
            <a:r>
              <a:rPr lang="en-US" b="1" dirty="0" smtClean="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test” document (5/2014):</a:t>
            </a:r>
            <a:endParaRPr lang="en-US"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41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8618</TotalTime>
  <Words>309</Words>
  <Application>Microsoft Office PowerPoint</Application>
  <PresentationFormat>On-screen Show (4:3)</PresentationFormat>
  <Paragraphs>41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Symbol</vt:lpstr>
      <vt:lpstr>Times New Roman</vt:lpstr>
      <vt:lpstr>Wingdings</vt:lpstr>
      <vt:lpstr>Office Theme</vt:lpstr>
      <vt:lpstr>Hipot test units in LAPR</vt:lpstr>
      <vt:lpstr>Hipot hardware at LBNL</vt:lpstr>
      <vt:lpstr>Hipot test table</vt:lpstr>
      <vt:lpstr>Recommendations on hipot testing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Maxim Martchevskii</dc:creator>
  <cp:lastModifiedBy>Maxim Martchevskii</cp:lastModifiedBy>
  <cp:revision>140</cp:revision>
  <dcterms:created xsi:type="dcterms:W3CDTF">2014-04-30T17:02:48Z</dcterms:created>
  <dcterms:modified xsi:type="dcterms:W3CDTF">2018-04-26T06:05:33Z</dcterms:modified>
</cp:coreProperties>
</file>