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_rels/presentation.xml.rels" ContentType="application/vnd.openxmlformats-package.relationships+xml"/>
  <Override PartName="/ppt/media/image16.png" ContentType="image/png"/>
  <Override PartName="/ppt/media/image15.png" ContentType="image/png"/>
  <Override PartName="/ppt/media/image14.png" ContentType="image/png"/>
  <Override PartName="/ppt/media/image13.png" ContentType="image/png"/>
  <Override PartName="/ppt/media/image12.png" ContentType="image/png"/>
  <Override PartName="/ppt/media/image11.png" ContentType="image/png"/>
  <Override PartName="/ppt/media/image4.png" ContentType="image/png"/>
  <Override PartName="/ppt/media/image3.png" ContentType="image/png"/>
  <Override PartName="/ppt/media/image2.png" ContentType="image/png"/>
  <Override PartName="/ppt/media/image6.tif" ContentType="image/tiff"/>
  <Override PartName="/ppt/media/image1.png" ContentType="image/png"/>
  <Override PartName="/ppt/media/image5.jpeg" ContentType="image/jpe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3367440" y="1825560"/>
            <a:ext cx="5456160" cy="435096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3367440" y="1825560"/>
            <a:ext cx="5456160" cy="43509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6" name="" descr=""/>
          <p:cNvPicPr/>
          <p:nvPr/>
        </p:nvPicPr>
        <p:blipFill>
          <a:blip r:embed="rId2"/>
          <a:stretch/>
        </p:blipFill>
        <p:spPr>
          <a:xfrm>
            <a:off x="3367440" y="1825560"/>
            <a:ext cx="5456160" cy="435096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3367440" y="1825560"/>
            <a:ext cx="5456160" cy="43509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Click to edit Master title style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4/27/18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79351C1E-4FCF-4ED7-8E3D-20584FC21319}" type="slidenum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Click to edit Master title style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LevelEdit Master text styles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6002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0574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4/27/18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F56EF1E9-83ED-4358-8946-0C42806C2BDC}" type="slidenum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tif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APA5 installation and cold test results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-795240" y="-155880"/>
            <a:ext cx="10515240" cy="14234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APA5 CE installation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CustomShape 2"/>
          <p:cNvSpPr/>
          <p:nvPr/>
        </p:nvSpPr>
        <p:spPr>
          <a:xfrm>
            <a:off x="196920" y="1004400"/>
            <a:ext cx="7351920" cy="301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(as usual) All 20 CE boxes have been tested before and after installation on APA5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The link connection between CE boxes and WIBs has been tested after the Cold Box flange cabling  -&gt; All FEMB were alive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1" name="Picture 3" descr=""/>
          <p:cNvPicPr/>
          <p:nvPr/>
        </p:nvPicPr>
        <p:blipFill>
          <a:blip r:embed="rId1"/>
          <a:stretch/>
        </p:blipFill>
        <p:spPr>
          <a:xfrm>
            <a:off x="8798400" y="1206720"/>
            <a:ext cx="3066840" cy="5452560"/>
          </a:xfrm>
          <a:prstGeom prst="rect">
            <a:avLst/>
          </a:prstGeom>
          <a:ln>
            <a:noFill/>
          </a:ln>
        </p:spPr>
      </p:pic>
      <p:sp>
        <p:nvSpPr>
          <p:cNvPr id="82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96403AF-F693-4E90-AB34-FEF1D06029A3}" type="slidenum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83" name="Picture 2" descr=""/>
          <p:cNvPicPr/>
          <p:nvPr/>
        </p:nvPicPr>
        <p:blipFill>
          <a:blip r:embed="rId2"/>
          <a:stretch/>
        </p:blipFill>
        <p:spPr>
          <a:xfrm>
            <a:off x="8016480" y="4409640"/>
            <a:ext cx="2512800" cy="1884600"/>
          </a:xfrm>
          <a:prstGeom prst="rect">
            <a:avLst/>
          </a:prstGeom>
          <a:ln>
            <a:noFill/>
          </a:ln>
        </p:spPr>
      </p:pic>
      <p:pic>
        <p:nvPicPr>
          <p:cNvPr id="84" name="Picture 6" descr=""/>
          <p:cNvPicPr/>
          <p:nvPr/>
        </p:nvPicPr>
        <p:blipFill>
          <a:blip r:embed="rId3"/>
          <a:srcRect l="0" t="0" r="0" b="27463"/>
          <a:stretch/>
        </p:blipFill>
        <p:spPr>
          <a:xfrm>
            <a:off x="351000" y="3501360"/>
            <a:ext cx="7319160" cy="2989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581040" y="235440"/>
            <a:ext cx="10515240" cy="4957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(APA5) Overall Noise at Cold (~170K)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" name="TextShape 2"/>
          <p:cNvSpPr txBox="1"/>
          <p:nvPr/>
        </p:nvSpPr>
        <p:spPr>
          <a:xfrm>
            <a:off x="609480" y="787320"/>
            <a:ext cx="10972440" cy="5287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FE ASIC: 500pA leakage current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9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7" name="TextShape 3"/>
          <p:cNvSpPr txBox="1"/>
          <p:nvPr/>
        </p:nvSpPr>
        <p:spPr>
          <a:xfrm>
            <a:off x="8610480" y="6512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023578C-23A9-479D-A033-A15694853AEF}" type="slidenum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88" name="Picture 2" descr=""/>
          <p:cNvPicPr/>
          <p:nvPr/>
        </p:nvPicPr>
        <p:blipFill>
          <a:blip r:embed="rId1"/>
          <a:srcRect l="0" t="6114" r="48819" b="0"/>
          <a:stretch/>
        </p:blipFill>
        <p:spPr>
          <a:xfrm>
            <a:off x="714600" y="1553040"/>
            <a:ext cx="4872960" cy="5026680"/>
          </a:xfrm>
          <a:prstGeom prst="rect">
            <a:avLst/>
          </a:prstGeom>
          <a:ln>
            <a:noFill/>
          </a:ln>
        </p:spPr>
      </p:pic>
      <p:pic>
        <p:nvPicPr>
          <p:cNvPr id="89" name="Picture 3" descr=""/>
          <p:cNvPicPr/>
          <p:nvPr/>
        </p:nvPicPr>
        <p:blipFill>
          <a:blip r:embed="rId2"/>
          <a:srcRect l="0" t="5700" r="49024" b="0"/>
          <a:stretch/>
        </p:blipFill>
        <p:spPr>
          <a:xfrm>
            <a:off x="6119280" y="1583640"/>
            <a:ext cx="4853160" cy="5049000"/>
          </a:xfrm>
          <a:prstGeom prst="rect">
            <a:avLst/>
          </a:prstGeom>
          <a:ln>
            <a:noFill/>
          </a:ln>
        </p:spPr>
      </p:pic>
      <p:sp>
        <p:nvSpPr>
          <p:cNvPr id="90" name="CustomShape 4"/>
          <p:cNvSpPr/>
          <p:nvPr/>
        </p:nvSpPr>
        <p:spPr>
          <a:xfrm>
            <a:off x="2426760" y="6334200"/>
            <a:ext cx="1091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bias off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CustomShape 5"/>
          <p:cNvSpPr/>
          <p:nvPr/>
        </p:nvSpPr>
        <p:spPr>
          <a:xfrm>
            <a:off x="7911000" y="6334200"/>
            <a:ext cx="1144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bias ON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CustomShape 6"/>
          <p:cNvSpPr/>
          <p:nvPr/>
        </p:nvSpPr>
        <p:spPr>
          <a:xfrm>
            <a:off x="1137600" y="4702680"/>
            <a:ext cx="1686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After filtering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CustomShape 7"/>
          <p:cNvSpPr/>
          <p:nvPr/>
        </p:nvSpPr>
        <p:spPr>
          <a:xfrm>
            <a:off x="6503400" y="4702680"/>
            <a:ext cx="1686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After filtering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838080" y="-13680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(APA5) Before the cool down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95" name="Picture 8" descr=""/>
          <p:cNvPicPr/>
          <p:nvPr/>
        </p:nvPicPr>
        <p:blipFill>
          <a:blip r:embed="rId1"/>
          <a:srcRect l="0" t="0" r="0" b="27828"/>
          <a:stretch/>
        </p:blipFill>
        <p:spPr>
          <a:xfrm>
            <a:off x="2340000" y="3601800"/>
            <a:ext cx="7963200" cy="3236040"/>
          </a:xfrm>
          <a:prstGeom prst="rect">
            <a:avLst/>
          </a:prstGeom>
          <a:ln>
            <a:noFill/>
          </a:ln>
        </p:spPr>
      </p:pic>
      <p:sp>
        <p:nvSpPr>
          <p:cNvPr id="96" name="CustomShape 2"/>
          <p:cNvSpPr/>
          <p:nvPr/>
        </p:nvSpPr>
        <p:spPr>
          <a:xfrm>
            <a:off x="400680" y="1115280"/>
            <a:ext cx="11791080" cy="435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 FEMB were dead before starting the cool down: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WIB0FEMB0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No power supply (WIB0 has been confirmed good at WIEC position 1) -&gt; problem on the flange connector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WIB0FEMB1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2 high speed links are broken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WIB0FEMB3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100MHz clock is missing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WIB1FEMB0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No power supply -&gt; to be investigated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WIB2FEMB1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100MHz clock is missing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2627280" y="6152400"/>
            <a:ext cx="26683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Noise at RT,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 gas flow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242A097-6A03-41EC-86FB-C8EC17280A1F}" type="slidenum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" descr=""/>
          <p:cNvPicPr/>
          <p:nvPr/>
        </p:nvPicPr>
        <p:blipFill>
          <a:blip r:embed="rId1"/>
          <a:srcRect l="0" t="0" r="0" b="27828"/>
          <a:stretch/>
        </p:blipFill>
        <p:spPr>
          <a:xfrm>
            <a:off x="5340240" y="2287800"/>
            <a:ext cx="5761440" cy="2341080"/>
          </a:xfrm>
          <a:prstGeom prst="rect">
            <a:avLst/>
          </a:prstGeom>
          <a:ln>
            <a:noFill/>
          </a:ln>
        </p:spPr>
      </p:pic>
      <p:pic>
        <p:nvPicPr>
          <p:cNvPr id="100" name="Picture 7" descr=""/>
          <p:cNvPicPr/>
          <p:nvPr/>
        </p:nvPicPr>
        <p:blipFill>
          <a:blip r:embed="rId2"/>
          <a:srcRect l="0" t="0" r="0" b="27798"/>
          <a:stretch/>
        </p:blipFill>
        <p:spPr>
          <a:xfrm>
            <a:off x="5334120" y="4449960"/>
            <a:ext cx="5761440" cy="2341800"/>
          </a:xfrm>
          <a:prstGeom prst="rect">
            <a:avLst/>
          </a:prstGeom>
          <a:ln>
            <a:noFill/>
          </a:ln>
        </p:spPr>
      </p:pic>
      <p:pic>
        <p:nvPicPr>
          <p:cNvPr id="101" name="Picture 6" descr=""/>
          <p:cNvPicPr/>
          <p:nvPr/>
        </p:nvPicPr>
        <p:blipFill>
          <a:blip r:embed="rId3"/>
          <a:srcRect l="0" t="0" r="0" b="27463"/>
          <a:stretch/>
        </p:blipFill>
        <p:spPr>
          <a:xfrm>
            <a:off x="5344560" y="199800"/>
            <a:ext cx="5756760" cy="2350800"/>
          </a:xfrm>
          <a:prstGeom prst="rect">
            <a:avLst/>
          </a:prstGeom>
          <a:ln>
            <a:noFill/>
          </a:ln>
        </p:spPr>
      </p:pic>
      <p:sp>
        <p:nvSpPr>
          <p:cNvPr id="102" name="TextShape 1"/>
          <p:cNvSpPr txBox="1"/>
          <p:nvPr/>
        </p:nvSpPr>
        <p:spPr>
          <a:xfrm>
            <a:off x="204480" y="109080"/>
            <a:ext cx="4745520" cy="5310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Bias Off (Noise study APA5)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3" name="TextShape 2"/>
          <p:cNvSpPr txBox="1"/>
          <p:nvPr/>
        </p:nvSpPr>
        <p:spPr>
          <a:xfrm>
            <a:off x="974880" y="809280"/>
            <a:ext cx="3580920" cy="3309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Bias OFF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X=0V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U=0V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V=0V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SHV cables connected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 wires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Y axis: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Noise (range: 0~2000 e</a:t>
            </a:r>
            <a:r>
              <a:rPr b="0" lang="en-US" sz="20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X axis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APA Channel Number (range: 1~800)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4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82BCF587-2379-4D13-B25F-0BC09161185B}" type="slidenum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5" name="CustomShape 4"/>
          <p:cNvSpPr/>
          <p:nvPr/>
        </p:nvSpPr>
        <p:spPr>
          <a:xfrm>
            <a:off x="9677520" y="2021760"/>
            <a:ext cx="966240" cy="4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12run09rms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CustomShape 5"/>
          <p:cNvSpPr/>
          <p:nvPr/>
        </p:nvSpPr>
        <p:spPr>
          <a:xfrm>
            <a:off x="9696600" y="6307200"/>
            <a:ext cx="966240" cy="4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18run02rms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CustomShape 6"/>
          <p:cNvSpPr/>
          <p:nvPr/>
        </p:nvSpPr>
        <p:spPr>
          <a:xfrm>
            <a:off x="9677520" y="4188600"/>
            <a:ext cx="966240" cy="4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17run02rms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CustomShape 7"/>
          <p:cNvSpPr/>
          <p:nvPr/>
        </p:nvSpPr>
        <p:spPr>
          <a:xfrm>
            <a:off x="5638680" y="2048040"/>
            <a:ext cx="238824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Noise at RT,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 gas flow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CustomShape 8"/>
          <p:cNvSpPr/>
          <p:nvPr/>
        </p:nvSpPr>
        <p:spPr>
          <a:xfrm>
            <a:off x="5618160" y="6300000"/>
            <a:ext cx="268056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Noise at Cold,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cold gas flow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CustomShape 9"/>
          <p:cNvSpPr/>
          <p:nvPr/>
        </p:nvSpPr>
        <p:spPr>
          <a:xfrm>
            <a:off x="5583960" y="4105440"/>
            <a:ext cx="267372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Noise at RT,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warm gas flow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111" name="Table 10"/>
          <p:cNvGraphicFramePr/>
          <p:nvPr/>
        </p:nvGraphicFramePr>
        <p:xfrm>
          <a:off x="875520" y="4161960"/>
          <a:ext cx="3675960" cy="1854000"/>
        </p:xfrm>
        <a:graphic>
          <a:graphicData uri="http://schemas.openxmlformats.org/drawingml/2006/table">
            <a:tbl>
              <a:tblPr/>
              <a:tblGrid>
                <a:gridCol w="1999800"/>
                <a:gridCol w="1676160"/>
              </a:tblGrid>
              <a:tr h="82188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Configuration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Channels affected by bias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</a:tr>
              <a:tr h="33516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RT, no gas flow 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0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</a:tr>
              <a:tr h="82188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Before cooldown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RT, warm gas flow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0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</a:tr>
              <a:tr h="57852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Cold, cold gas flow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</a:tr>
              <a:tr h="82188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After warmup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250K, warm gas low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0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9" descr=""/>
          <p:cNvPicPr/>
          <p:nvPr/>
        </p:nvPicPr>
        <p:blipFill>
          <a:blip r:embed="rId1"/>
          <a:srcRect l="0" t="0" r="0" b="28143"/>
          <a:stretch/>
        </p:blipFill>
        <p:spPr>
          <a:xfrm>
            <a:off x="5478480" y="4489200"/>
            <a:ext cx="5713560" cy="2311560"/>
          </a:xfrm>
          <a:prstGeom prst="rect">
            <a:avLst/>
          </a:prstGeom>
          <a:ln>
            <a:noFill/>
          </a:ln>
        </p:spPr>
      </p:pic>
      <p:pic>
        <p:nvPicPr>
          <p:cNvPr id="113" name="Picture 8" descr=""/>
          <p:cNvPicPr/>
          <p:nvPr/>
        </p:nvPicPr>
        <p:blipFill>
          <a:blip r:embed="rId2"/>
          <a:srcRect l="0" t="0" r="0" b="27828"/>
          <a:stretch/>
        </p:blipFill>
        <p:spPr>
          <a:xfrm>
            <a:off x="5533560" y="2340360"/>
            <a:ext cx="5713560" cy="2321640"/>
          </a:xfrm>
          <a:prstGeom prst="rect">
            <a:avLst/>
          </a:prstGeom>
          <a:ln>
            <a:noFill/>
          </a:ln>
        </p:spPr>
      </p:pic>
      <p:pic>
        <p:nvPicPr>
          <p:cNvPr id="114" name="Picture 7" descr=""/>
          <p:cNvPicPr/>
          <p:nvPr/>
        </p:nvPicPr>
        <p:blipFill>
          <a:blip r:embed="rId3"/>
          <a:srcRect l="0" t="0" r="0" b="28143"/>
          <a:stretch/>
        </p:blipFill>
        <p:spPr>
          <a:xfrm>
            <a:off x="5533560" y="250200"/>
            <a:ext cx="5713560" cy="2311560"/>
          </a:xfrm>
          <a:prstGeom prst="rect">
            <a:avLst/>
          </a:prstGeom>
          <a:ln>
            <a:noFill/>
          </a:ln>
        </p:spPr>
      </p:pic>
      <p:sp>
        <p:nvSpPr>
          <p:cNvPr id="115" name="TextShape 1"/>
          <p:cNvSpPr txBox="1"/>
          <p:nvPr/>
        </p:nvSpPr>
        <p:spPr>
          <a:xfrm>
            <a:off x="251280" y="178920"/>
            <a:ext cx="5963760" cy="4870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Bias On (noise study APA5)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6" name="TextShape 2"/>
          <p:cNvSpPr txBox="1"/>
          <p:nvPr/>
        </p:nvSpPr>
        <p:spPr>
          <a:xfrm>
            <a:off x="953640" y="811800"/>
            <a:ext cx="3580920" cy="34286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Bias ON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X=820V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G=-665V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U=-370V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 wires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Y axis: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Noise (range: 0~2000 e</a:t>
            </a:r>
            <a:r>
              <a:rPr b="0" lang="en-US" sz="20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X axis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APA Channel Number (range: 1~800)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7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38BDC79-1172-47BB-AFD1-9CFEFA7588CC}" type="slidenum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8" name="CustomShape 4"/>
          <p:cNvSpPr/>
          <p:nvPr/>
        </p:nvSpPr>
        <p:spPr>
          <a:xfrm>
            <a:off x="5933520" y="2050200"/>
            <a:ext cx="236808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Noise at RT,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 gas flow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CustomShape 5"/>
          <p:cNvSpPr/>
          <p:nvPr/>
        </p:nvSpPr>
        <p:spPr>
          <a:xfrm>
            <a:off x="9828360" y="2112480"/>
            <a:ext cx="958320" cy="4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12run05rms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CustomShape 6"/>
          <p:cNvSpPr/>
          <p:nvPr/>
        </p:nvSpPr>
        <p:spPr>
          <a:xfrm>
            <a:off x="5817960" y="6282360"/>
            <a:ext cx="265824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Noise at Cold,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cold gas flow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CustomShape 7"/>
          <p:cNvSpPr/>
          <p:nvPr/>
        </p:nvSpPr>
        <p:spPr>
          <a:xfrm>
            <a:off x="9801000" y="6346440"/>
            <a:ext cx="958320" cy="4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18run03rms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8"/>
          <p:cNvSpPr/>
          <p:nvPr/>
        </p:nvSpPr>
        <p:spPr>
          <a:xfrm>
            <a:off x="5783760" y="4087440"/>
            <a:ext cx="265176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Noise at RT,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warm gas flow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CustomShape 9"/>
          <p:cNvSpPr/>
          <p:nvPr/>
        </p:nvSpPr>
        <p:spPr>
          <a:xfrm>
            <a:off x="9876960" y="4170600"/>
            <a:ext cx="958320" cy="4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17run03rms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124" name="Table 10"/>
          <p:cNvGraphicFramePr/>
          <p:nvPr/>
        </p:nvGraphicFramePr>
        <p:xfrm>
          <a:off x="854280" y="4088520"/>
          <a:ext cx="3675960" cy="1854000"/>
        </p:xfrm>
        <a:graphic>
          <a:graphicData uri="http://schemas.openxmlformats.org/drawingml/2006/table">
            <a:tbl>
              <a:tblPr/>
              <a:tblGrid>
                <a:gridCol w="1999800"/>
                <a:gridCol w="1676160"/>
              </a:tblGrid>
              <a:tr h="82188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Configuration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Channels affected by bias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</a:tr>
              <a:tr h="33516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RT, no gas flow 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0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</a:tr>
              <a:tr h="82188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Before cooldown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RT, warm gas flow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ff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278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(15FEMBs)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</a:tr>
              <a:tr h="57852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Cold, cold gas flow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ff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301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(15FEMBs)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</a:tr>
              <a:tr h="82188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After warmup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250K, warm gas low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ff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444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(15FEMBs)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440" marR="9144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838080" y="194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Summary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838080" y="1550160"/>
            <a:ext cx="10515240" cy="52045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15 CE boxes on APA5 were good during the cold test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 CE boxes were dead before cooldown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Just 3 CE boxes have been replaced, the other 2 boxes were good (connection problem)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Low frequency noise is related to the bias voltages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If bias voltages increase, more channels suffer serious low frequency noise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If bias voltages increase, low frequency noise becomes larger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Averaging FFT indicates that bias introduces coherent noise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~30Hz, 65Hz and 140Hz spikes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However,  these spikes only contribute a little amount of low frequency noise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Low frequency noise is (probably) related to the gas flow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Indicates that the low frequency noise is very possible caused by wire vibration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7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5A03E8A-806D-4C9E-8846-0207C2BD7551}" type="slidenum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Application>LibreOffice/5.1.6.2$Linux_X86_64 LibreOffice_project/10m0$Build-2</Application>
  <Words>475</Words>
  <Paragraphs>105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2018-04-25T12:19:59Z</dcterms:created>
  <dc:creator>Microsoft Office User</dc:creator>
  <dc:description/>
  <dc:language>en-US</dc:language>
  <cp:lastModifiedBy>Microsoft Office User</cp:lastModifiedBy>
  <dcterms:modified xsi:type="dcterms:W3CDTF">2018-04-26T13:19:35Z</dcterms:modified>
  <cp:revision>10</cp:revision>
  <dc:subject/>
  <dc:title>APA5 installation and cold test results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16.0012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7</vt:i4>
  </property>
</Properties>
</file>