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73" r:id="rId3"/>
    <p:sldId id="257" r:id="rId4"/>
    <p:sldId id="274" r:id="rId5"/>
    <p:sldId id="271" r:id="rId6"/>
    <p:sldId id="272" r:id="rId7"/>
    <p:sldId id="275" r:id="rId8"/>
    <p:sldId id="276" r:id="rId9"/>
    <p:sldId id="277" r:id="rId10"/>
    <p:sldId id="258" r:id="rId11"/>
    <p:sldId id="259" r:id="rId12"/>
    <p:sldId id="260" r:id="rId13"/>
    <p:sldId id="261" r:id="rId14"/>
    <p:sldId id="262" r:id="rId15"/>
    <p:sldId id="263" r:id="rId16"/>
    <p:sldId id="264" r:id="rId17"/>
    <p:sldId id="265" r:id="rId18"/>
    <p:sldId id="266" r:id="rId19"/>
    <p:sldId id="267"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690"/>
    <p:restoredTop sz="94780"/>
  </p:normalViewPr>
  <p:slideViewPr>
    <p:cSldViewPr snapToGrid="0" snapToObjects="1">
      <p:cViewPr varScale="1">
        <p:scale>
          <a:sx n="105" d="100"/>
          <a:sy n="105" d="100"/>
        </p:scale>
        <p:origin x="208" y="5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C9A159-45D4-6E43-A87E-2D5B26D9D7FA}" type="datetimeFigureOut">
              <a:rPr lang="en-US" smtClean="0"/>
              <a:t>2/28/18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8442D0-BFD9-0E45-ABAE-F25F15E64AE8}" type="slidenum">
              <a:rPr lang="en-US" smtClean="0"/>
              <a:t>‹#›</a:t>
            </a:fld>
            <a:endParaRPr lang="en-US"/>
          </a:p>
        </p:txBody>
      </p:sp>
    </p:spTree>
    <p:extLst>
      <p:ext uri="{BB962C8B-B14F-4D97-AF65-F5344CB8AC3E}">
        <p14:creationId xmlns:p14="http://schemas.microsoft.com/office/powerpoint/2010/main" val="183725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8442D0-BFD9-0E45-ABAE-F25F15E64AE8}" type="slidenum">
              <a:rPr lang="en-US" smtClean="0"/>
              <a:t>4</a:t>
            </a:fld>
            <a:endParaRPr lang="en-US"/>
          </a:p>
        </p:txBody>
      </p:sp>
    </p:spTree>
    <p:extLst>
      <p:ext uri="{BB962C8B-B14F-4D97-AF65-F5344CB8AC3E}">
        <p14:creationId xmlns:p14="http://schemas.microsoft.com/office/powerpoint/2010/main" val="1337168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8442D0-BFD9-0E45-ABAE-F25F15E64AE8}" type="slidenum">
              <a:rPr lang="en-US" smtClean="0"/>
              <a:t>8</a:t>
            </a:fld>
            <a:endParaRPr lang="en-US"/>
          </a:p>
        </p:txBody>
      </p:sp>
    </p:spTree>
    <p:extLst>
      <p:ext uri="{BB962C8B-B14F-4D97-AF65-F5344CB8AC3E}">
        <p14:creationId xmlns:p14="http://schemas.microsoft.com/office/powerpoint/2010/main" val="2362878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8442D0-BFD9-0E45-ABAE-F25F15E64AE8}" type="slidenum">
              <a:rPr lang="en-US" smtClean="0"/>
              <a:t>10</a:t>
            </a:fld>
            <a:endParaRPr lang="en-US"/>
          </a:p>
        </p:txBody>
      </p:sp>
    </p:spTree>
    <p:extLst>
      <p:ext uri="{BB962C8B-B14F-4D97-AF65-F5344CB8AC3E}">
        <p14:creationId xmlns:p14="http://schemas.microsoft.com/office/powerpoint/2010/main" val="3653707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46E0C1C3-610D-F045-B6C8-3407C999E19D}" type="datetime1">
              <a:rPr lang="en-US" smtClean="0"/>
              <a:t>2/28/18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305062-91DE-2F4D-A22A-84D975338285}" type="datetime1">
              <a:rPr lang="en-US" smtClean="0"/>
              <a:t>2/28/18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46BF4C-640C-174B-83B7-D4A391EF31B4}" type="datetime1">
              <a:rPr lang="en-US" smtClean="0"/>
              <a:t>2/28/18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B2EAF9F-9440-1D42-AA08-150A77DA0A64}" type="datetime1">
              <a:rPr lang="en-US" smtClean="0"/>
              <a:t>2/28/18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36C505-EC9D-4948-9415-CF263FC45777}" type="datetime1">
              <a:rPr lang="en-US" smtClean="0"/>
              <a:t>2/28/18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0F7438D-4F90-F94B-A42A-1E6CC2505C7A}" type="datetime1">
              <a:rPr lang="en-US" smtClean="0"/>
              <a:t>2/28/18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E0F0A82-F9DC-3447-AB12-FA578403976B}" type="datetime1">
              <a:rPr lang="en-US" smtClean="0"/>
              <a:t>2/28/18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5F2115-5B1F-FF4D-AB59-D0801F827C65}" type="datetime1">
              <a:rPr lang="en-US" smtClean="0"/>
              <a:t>2/28/18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89D3C1-C55F-424D-B1A7-43505B41C320}" type="datetime1">
              <a:rPr lang="en-US" smtClean="0"/>
              <a:t>2/28/18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661808-B93B-9841-9D13-621BA875F531}" type="datetime1">
              <a:rPr lang="en-US" smtClean="0"/>
              <a:t>2/28/18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2C553E7-F6AD-764A-8924-29C809002876}" type="datetime1">
              <a:rPr lang="en-US" smtClean="0"/>
              <a:t>2/28/18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1F6E49-9AE7-A540-89B7-C064C2FB11C8}" type="datetime1">
              <a:rPr lang="en-US" smtClean="0"/>
              <a:t>2/28/18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397E3F-1B68-3941-A63A-9C5F2D042587}" type="datetime1">
              <a:rPr lang="en-US" smtClean="0"/>
              <a:t>2/28/18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C61B38-A697-BF4A-8169-FCFADC5930A5}" type="datetime1">
              <a:rPr lang="en-US" smtClean="0"/>
              <a:t>2/28/18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1630D-2CDC-2B44-841A-3E4CD950584E}" type="datetime1">
              <a:rPr lang="en-US" smtClean="0"/>
              <a:t>2/28/18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D0E8D3-AA6B-1F44-8D55-F5E3D798B412}" type="datetime1">
              <a:rPr lang="en-US" smtClean="0"/>
              <a:t>2/28/18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22747-9FE2-064B-9894-2D865E8B8907}" type="datetime1">
              <a:rPr lang="en-US" smtClean="0"/>
              <a:t>2/28/18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9619A3F-08A2-B34D-837C-9A4C01B0D7DE}" type="datetime1">
              <a:rPr lang="en-US" smtClean="0"/>
              <a:t>2/28/18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hdr="0" ftr="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6173" y="2232738"/>
            <a:ext cx="7885386" cy="2213137"/>
          </a:xfrm>
        </p:spPr>
        <p:txBody>
          <a:bodyPr>
            <a:normAutofit fontScale="90000"/>
          </a:bodyPr>
          <a:lstStyle/>
          <a:p>
            <a:pPr algn="ctr"/>
            <a:r>
              <a:rPr lang="en-US" sz="7300" dirty="0"/>
              <a:t>Passive Ganging </a:t>
            </a:r>
            <a:br>
              <a:rPr lang="en-US" sz="7300" dirty="0"/>
            </a:br>
            <a:r>
              <a:rPr lang="en-US" sz="7300" dirty="0"/>
              <a:t>of Hamamatsu  </a:t>
            </a:r>
            <a:r>
              <a:rPr lang="en-US" sz="7300" dirty="0" err="1"/>
              <a:t>SiPMs</a:t>
            </a:r>
            <a:br>
              <a:rPr lang="en-US" sz="7300" dirty="0"/>
            </a:br>
            <a:endParaRPr lang="en-US" sz="6000" dirty="0"/>
          </a:p>
        </p:txBody>
      </p:sp>
      <p:sp>
        <p:nvSpPr>
          <p:cNvPr id="3" name="Subtitle 2"/>
          <p:cNvSpPr>
            <a:spLocks noGrp="1"/>
          </p:cNvSpPr>
          <p:nvPr>
            <p:ph type="subTitle" idx="1"/>
          </p:nvPr>
        </p:nvSpPr>
        <p:spPr>
          <a:xfrm>
            <a:off x="1066799" y="5073595"/>
            <a:ext cx="9144000" cy="754025"/>
          </a:xfrm>
        </p:spPr>
        <p:txBody>
          <a:bodyPr>
            <a:normAutofit fontScale="77500" lnSpcReduction="20000"/>
          </a:bodyPr>
          <a:lstStyle/>
          <a:p>
            <a:r>
              <a:rPr lang="en-US" dirty="0"/>
              <a:t>Adam Para, Dante </a:t>
            </a:r>
            <a:r>
              <a:rPr lang="en-US" dirty="0" err="1"/>
              <a:t>Totani</a:t>
            </a:r>
            <a:endParaRPr lang="en-US" dirty="0"/>
          </a:p>
          <a:p>
            <a:r>
              <a:rPr lang="en-US" dirty="0"/>
              <a:t>March 1, 2018</a:t>
            </a:r>
          </a:p>
        </p:txBody>
      </p:sp>
      <p:sp>
        <p:nvSpPr>
          <p:cNvPr id="4" name="Date Placeholder 3"/>
          <p:cNvSpPr>
            <a:spLocks noGrp="1"/>
          </p:cNvSpPr>
          <p:nvPr>
            <p:ph type="dt" sz="half" idx="10"/>
          </p:nvPr>
        </p:nvSpPr>
        <p:spPr/>
        <p:txBody>
          <a:bodyPr/>
          <a:lstStyle/>
          <a:p>
            <a:fld id="{5F43E8D3-D579-FD4F-ABD2-EE21D9325B24}" type="datetime1">
              <a:rPr lang="en-US" smtClean="0"/>
              <a:t>2/28/18</a:t>
            </a:fld>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1</a:t>
            </a:fld>
            <a:endParaRPr lang="en-US" dirty="0"/>
          </a:p>
        </p:txBody>
      </p:sp>
    </p:spTree>
    <p:extLst>
      <p:ext uri="{BB962C8B-B14F-4D97-AF65-F5344CB8AC3E}">
        <p14:creationId xmlns:p14="http://schemas.microsoft.com/office/powerpoint/2010/main" val="1978730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Menlo" charset="0"/>
              </a:rPr>
              <a:t>1sipm_board_x1 </a:t>
            </a:r>
            <a:br>
              <a:rPr lang="en-US" dirty="0">
                <a:latin typeface="Menlo" charset="0"/>
              </a:rPr>
            </a:b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905244" y="1083161"/>
            <a:ext cx="3803904" cy="2852928"/>
          </a:xfrm>
        </p:spPr>
      </p:pic>
      <p:sp>
        <p:nvSpPr>
          <p:cNvPr id="4" name="Date Placeholder 3"/>
          <p:cNvSpPr>
            <a:spLocks noGrp="1"/>
          </p:cNvSpPr>
          <p:nvPr>
            <p:ph type="dt" sz="half" idx="10"/>
          </p:nvPr>
        </p:nvSpPr>
        <p:spPr/>
        <p:txBody>
          <a:bodyPr/>
          <a:lstStyle/>
          <a:p>
            <a:fld id="{BF661808-B93B-9841-9D13-621BA875F531}" type="datetime1">
              <a:rPr lang="en-US" smtClean="0"/>
              <a:t>2/28/18</a:t>
            </a:fld>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10</a:t>
            </a:fld>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2405" y="3975845"/>
            <a:ext cx="3803904" cy="285292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5244" y="3975845"/>
            <a:ext cx="3803904" cy="2852928"/>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2405" y="1083161"/>
            <a:ext cx="3803904" cy="2852928"/>
          </a:xfrm>
          <a:prstGeom prst="rect">
            <a:avLst/>
          </a:prstGeom>
        </p:spPr>
      </p:pic>
    </p:spTree>
    <p:extLst>
      <p:ext uri="{BB962C8B-B14F-4D97-AF65-F5344CB8AC3E}">
        <p14:creationId xmlns:p14="http://schemas.microsoft.com/office/powerpoint/2010/main" val="1153286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enlo" charset="0"/>
              </a:rPr>
              <a:t>1sipm_board_x1</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41239" y="1556406"/>
            <a:ext cx="3547110" cy="2555875"/>
          </a:xfrm>
        </p:spPr>
      </p:pic>
      <p:sp>
        <p:nvSpPr>
          <p:cNvPr id="4" name="Date Placeholder 3"/>
          <p:cNvSpPr>
            <a:spLocks noGrp="1"/>
          </p:cNvSpPr>
          <p:nvPr>
            <p:ph type="dt" sz="half" idx="10"/>
          </p:nvPr>
        </p:nvSpPr>
        <p:spPr/>
        <p:txBody>
          <a:bodyPr/>
          <a:lstStyle/>
          <a:p>
            <a:fld id="{BF661808-B93B-9841-9D13-621BA875F531}" type="datetime1">
              <a:rPr lang="en-US" smtClean="0"/>
              <a:t>2/28/18</a:t>
            </a:fld>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11</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1387" y="1556407"/>
            <a:ext cx="3547110" cy="255587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1239" y="4165600"/>
            <a:ext cx="3547110" cy="255587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1387" y="4165600"/>
            <a:ext cx="3547110" cy="2555875"/>
          </a:xfrm>
          <a:prstGeom prst="rect">
            <a:avLst/>
          </a:prstGeom>
        </p:spPr>
      </p:pic>
    </p:spTree>
    <p:extLst>
      <p:ext uri="{BB962C8B-B14F-4D97-AF65-F5344CB8AC3E}">
        <p14:creationId xmlns:p14="http://schemas.microsoft.com/office/powerpoint/2010/main" val="1736044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479"/>
            <a:ext cx="10515600" cy="1325563"/>
          </a:xfrm>
        </p:spPr>
        <p:txBody>
          <a:bodyPr/>
          <a:lstStyle/>
          <a:p>
            <a:r>
              <a:rPr lang="en-US" dirty="0">
                <a:latin typeface="Menlo" charset="0"/>
              </a:rPr>
              <a:t>2sipm_board_x2</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0072" y="1015619"/>
            <a:ext cx="3803904" cy="2852928"/>
          </a:xfrm>
        </p:spPr>
      </p:pic>
      <p:sp>
        <p:nvSpPr>
          <p:cNvPr id="4" name="Date Placeholder 3"/>
          <p:cNvSpPr>
            <a:spLocks noGrp="1"/>
          </p:cNvSpPr>
          <p:nvPr>
            <p:ph type="dt" sz="half" idx="10"/>
          </p:nvPr>
        </p:nvSpPr>
        <p:spPr/>
        <p:txBody>
          <a:bodyPr/>
          <a:lstStyle/>
          <a:p>
            <a:fld id="{BF661808-B93B-9841-9D13-621BA875F531}" type="datetime1">
              <a:rPr lang="en-US" smtClean="0"/>
              <a:t>2/28/18</a:t>
            </a:fld>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12</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8648" y="1015619"/>
            <a:ext cx="3803904" cy="285292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0072" y="3978568"/>
            <a:ext cx="3803904" cy="2852928"/>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5335" y="3978568"/>
            <a:ext cx="3803904" cy="2852928"/>
          </a:xfrm>
          <a:prstGeom prst="rect">
            <a:avLst/>
          </a:prstGeom>
        </p:spPr>
      </p:pic>
    </p:spTree>
    <p:extLst>
      <p:ext uri="{BB962C8B-B14F-4D97-AF65-F5344CB8AC3E}">
        <p14:creationId xmlns:p14="http://schemas.microsoft.com/office/powerpoint/2010/main" val="1533504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5206"/>
            <a:ext cx="10515600" cy="1325563"/>
          </a:xfrm>
        </p:spPr>
        <p:txBody>
          <a:bodyPr/>
          <a:lstStyle/>
          <a:p>
            <a:r>
              <a:rPr lang="en-US">
                <a:latin typeface="Menlo" charset="0"/>
              </a:rPr>
              <a:t>2sipm_board_x2</a:t>
            </a:r>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7845" y="964235"/>
            <a:ext cx="3547110" cy="2555875"/>
          </a:xfrm>
        </p:spPr>
      </p:pic>
      <p:sp>
        <p:nvSpPr>
          <p:cNvPr id="4" name="Date Placeholder 3"/>
          <p:cNvSpPr>
            <a:spLocks noGrp="1"/>
          </p:cNvSpPr>
          <p:nvPr>
            <p:ph type="dt" sz="half" idx="10"/>
          </p:nvPr>
        </p:nvSpPr>
        <p:spPr/>
        <p:txBody>
          <a:bodyPr/>
          <a:lstStyle/>
          <a:p>
            <a:fld id="{BF661808-B93B-9841-9D13-621BA875F531}" type="datetime1">
              <a:rPr lang="en-US" smtClean="0"/>
              <a:t>2/28/18</a:t>
            </a:fld>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13</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5090" y="964234"/>
            <a:ext cx="3547110" cy="255587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7845" y="3800475"/>
            <a:ext cx="3547110" cy="255587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5090" y="3800475"/>
            <a:ext cx="3547110" cy="2555875"/>
          </a:xfrm>
          <a:prstGeom prst="rect">
            <a:avLst/>
          </a:prstGeom>
        </p:spPr>
      </p:pic>
    </p:spTree>
    <p:extLst>
      <p:ext uri="{BB962C8B-B14F-4D97-AF65-F5344CB8AC3E}">
        <p14:creationId xmlns:p14="http://schemas.microsoft.com/office/powerpoint/2010/main" val="535673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9838"/>
            <a:ext cx="10515600" cy="1325563"/>
          </a:xfrm>
        </p:spPr>
        <p:txBody>
          <a:bodyPr>
            <a:normAutofit fontScale="90000"/>
          </a:bodyPr>
          <a:lstStyle/>
          <a:p>
            <a:r>
              <a:rPr lang="en-US" dirty="0">
                <a:latin typeface="Menlo" charset="0"/>
              </a:rPr>
              <a:t>4sipm_board_x4</a:t>
            </a:r>
            <a:br>
              <a:rPr lang="en-US" dirty="0">
                <a:latin typeface="Menlo" charset="0"/>
              </a:rPr>
            </a:b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3158" y="968865"/>
            <a:ext cx="3803904" cy="2852928"/>
          </a:xfrm>
        </p:spPr>
      </p:pic>
      <p:sp>
        <p:nvSpPr>
          <p:cNvPr id="4" name="Date Placeholder 3"/>
          <p:cNvSpPr>
            <a:spLocks noGrp="1"/>
          </p:cNvSpPr>
          <p:nvPr>
            <p:ph type="dt" sz="half" idx="10"/>
          </p:nvPr>
        </p:nvSpPr>
        <p:spPr/>
        <p:txBody>
          <a:bodyPr/>
          <a:lstStyle/>
          <a:p>
            <a:fld id="{BF661808-B93B-9841-9D13-621BA875F531}" type="datetime1">
              <a:rPr lang="en-US" smtClean="0"/>
              <a:t>2/28/18</a:t>
            </a:fld>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14</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3128" y="968865"/>
            <a:ext cx="3803904" cy="285292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3158" y="3868547"/>
            <a:ext cx="3803904" cy="2852928"/>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43128" y="3868547"/>
            <a:ext cx="3803904" cy="2852928"/>
          </a:xfrm>
          <a:prstGeom prst="rect">
            <a:avLst/>
          </a:prstGeom>
        </p:spPr>
      </p:pic>
    </p:spTree>
    <p:extLst>
      <p:ext uri="{BB962C8B-B14F-4D97-AF65-F5344CB8AC3E}">
        <p14:creationId xmlns:p14="http://schemas.microsoft.com/office/powerpoint/2010/main" val="535156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enlo" charset="0"/>
              </a:rPr>
              <a:t>4sipm_board_x4</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9800" y="1467643"/>
            <a:ext cx="3547110" cy="2555875"/>
          </a:xfrm>
        </p:spPr>
      </p:pic>
      <p:sp>
        <p:nvSpPr>
          <p:cNvPr id="4" name="Date Placeholder 3"/>
          <p:cNvSpPr>
            <a:spLocks noGrp="1"/>
          </p:cNvSpPr>
          <p:nvPr>
            <p:ph type="dt" sz="half" idx="10"/>
          </p:nvPr>
        </p:nvSpPr>
        <p:spPr/>
        <p:txBody>
          <a:bodyPr/>
          <a:lstStyle/>
          <a:p>
            <a:fld id="{BF661808-B93B-9841-9D13-621BA875F531}" type="datetime1">
              <a:rPr lang="en-US" smtClean="0"/>
              <a:t>2/28/18</a:t>
            </a:fld>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15</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467642"/>
            <a:ext cx="3547110" cy="255587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800" y="4165600"/>
            <a:ext cx="3547110" cy="255587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4165600"/>
            <a:ext cx="3547110" cy="2555875"/>
          </a:xfrm>
          <a:prstGeom prst="rect">
            <a:avLst/>
          </a:prstGeom>
        </p:spPr>
      </p:pic>
    </p:spTree>
    <p:extLst>
      <p:ext uri="{BB962C8B-B14F-4D97-AF65-F5344CB8AC3E}">
        <p14:creationId xmlns:p14="http://schemas.microsoft.com/office/powerpoint/2010/main" val="1669068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2237"/>
            <a:ext cx="10515600" cy="1325563"/>
          </a:xfrm>
        </p:spPr>
        <p:txBody>
          <a:bodyPr>
            <a:normAutofit fontScale="90000"/>
          </a:bodyPr>
          <a:lstStyle/>
          <a:p>
            <a:r>
              <a:rPr lang="en-US" dirty="0">
                <a:latin typeface="Menlo" charset="0"/>
              </a:rPr>
              <a:t>8sipm</a:t>
            </a:r>
            <a:br>
              <a:rPr lang="en-US" dirty="0">
                <a:latin typeface="Menlo" charset="0"/>
              </a:rPr>
            </a:b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9032" y="911225"/>
            <a:ext cx="3803904" cy="2852928"/>
          </a:xfrm>
        </p:spPr>
      </p:pic>
      <p:sp>
        <p:nvSpPr>
          <p:cNvPr id="4" name="Date Placeholder 3"/>
          <p:cNvSpPr>
            <a:spLocks noGrp="1"/>
          </p:cNvSpPr>
          <p:nvPr>
            <p:ph type="dt" sz="half" idx="10"/>
          </p:nvPr>
        </p:nvSpPr>
        <p:spPr/>
        <p:txBody>
          <a:bodyPr/>
          <a:lstStyle/>
          <a:p>
            <a:fld id="{BF661808-B93B-9841-9D13-621BA875F531}" type="datetime1">
              <a:rPr lang="en-US" smtClean="0"/>
              <a:t>2/28/18</a:t>
            </a:fld>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16</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1187" y="911225"/>
            <a:ext cx="3803904" cy="285292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9032" y="3868547"/>
            <a:ext cx="3803904" cy="2852928"/>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1187" y="3868547"/>
            <a:ext cx="3803904" cy="2852928"/>
          </a:xfrm>
          <a:prstGeom prst="rect">
            <a:avLst/>
          </a:prstGeom>
        </p:spPr>
      </p:pic>
    </p:spTree>
    <p:extLst>
      <p:ext uri="{BB962C8B-B14F-4D97-AF65-F5344CB8AC3E}">
        <p14:creationId xmlns:p14="http://schemas.microsoft.com/office/powerpoint/2010/main" val="1394819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enlo" charset="0"/>
              </a:rPr>
              <a:t>8sipm</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7845" y="1467643"/>
            <a:ext cx="3547110" cy="2555875"/>
          </a:xfrm>
        </p:spPr>
      </p:pic>
      <p:sp>
        <p:nvSpPr>
          <p:cNvPr id="4" name="Date Placeholder 3"/>
          <p:cNvSpPr>
            <a:spLocks noGrp="1"/>
          </p:cNvSpPr>
          <p:nvPr>
            <p:ph type="dt" sz="half" idx="10"/>
          </p:nvPr>
        </p:nvSpPr>
        <p:spPr/>
        <p:txBody>
          <a:bodyPr/>
          <a:lstStyle/>
          <a:p>
            <a:fld id="{BF661808-B93B-9841-9D13-621BA875F531}" type="datetime1">
              <a:rPr lang="en-US" smtClean="0"/>
              <a:t>2/28/18</a:t>
            </a:fld>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17</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1467642"/>
            <a:ext cx="3547110" cy="255587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7845" y="4165600"/>
            <a:ext cx="3547110" cy="255587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1200" y="4165599"/>
            <a:ext cx="3547110" cy="2555875"/>
          </a:xfrm>
          <a:prstGeom prst="rect">
            <a:avLst/>
          </a:prstGeom>
        </p:spPr>
      </p:pic>
    </p:spTree>
    <p:extLst>
      <p:ext uri="{BB962C8B-B14F-4D97-AF65-F5344CB8AC3E}">
        <p14:creationId xmlns:p14="http://schemas.microsoft.com/office/powerpoint/2010/main" val="1497095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0813"/>
            <a:ext cx="10515600" cy="1325563"/>
          </a:xfrm>
        </p:spPr>
        <p:txBody>
          <a:bodyPr>
            <a:normAutofit fontScale="90000"/>
          </a:bodyPr>
          <a:lstStyle/>
          <a:p>
            <a:r>
              <a:rPr lang="en-US" dirty="0">
                <a:latin typeface="Menlo" charset="0"/>
              </a:rPr>
              <a:t>4+8sipm </a:t>
            </a:r>
            <a:br>
              <a:rPr lang="en-US" dirty="0">
                <a:latin typeface="Menlo" charset="0"/>
              </a:rPr>
            </a:b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4745" y="954088"/>
            <a:ext cx="3803904" cy="2852928"/>
          </a:xfrm>
        </p:spPr>
      </p:pic>
      <p:sp>
        <p:nvSpPr>
          <p:cNvPr id="4" name="Date Placeholder 3"/>
          <p:cNvSpPr>
            <a:spLocks noGrp="1"/>
          </p:cNvSpPr>
          <p:nvPr>
            <p:ph type="dt" sz="half" idx="10"/>
          </p:nvPr>
        </p:nvSpPr>
        <p:spPr/>
        <p:txBody>
          <a:bodyPr/>
          <a:lstStyle/>
          <a:p>
            <a:fld id="{BF661808-B93B-9841-9D13-621BA875F531}" type="datetime1">
              <a:rPr lang="en-US" smtClean="0"/>
              <a:t>2/28/18</a:t>
            </a:fld>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18</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5463" y="954088"/>
            <a:ext cx="3803904" cy="285292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4745" y="3868547"/>
            <a:ext cx="3803904" cy="2852928"/>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5463" y="3868547"/>
            <a:ext cx="3803904" cy="2852928"/>
          </a:xfrm>
          <a:prstGeom prst="rect">
            <a:avLst/>
          </a:prstGeom>
        </p:spPr>
      </p:pic>
    </p:spTree>
    <p:extLst>
      <p:ext uri="{BB962C8B-B14F-4D97-AF65-F5344CB8AC3E}">
        <p14:creationId xmlns:p14="http://schemas.microsoft.com/office/powerpoint/2010/main" val="666583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enlo" charset="0"/>
              </a:rPr>
              <a:t>4+8sipm</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7845" y="1590675"/>
            <a:ext cx="3547110" cy="2555875"/>
          </a:xfrm>
        </p:spPr>
      </p:pic>
      <p:sp>
        <p:nvSpPr>
          <p:cNvPr id="4" name="Date Placeholder 3"/>
          <p:cNvSpPr>
            <a:spLocks noGrp="1"/>
          </p:cNvSpPr>
          <p:nvPr>
            <p:ph type="dt" sz="half" idx="10"/>
          </p:nvPr>
        </p:nvSpPr>
        <p:spPr/>
        <p:txBody>
          <a:bodyPr/>
          <a:lstStyle/>
          <a:p>
            <a:fld id="{BF661808-B93B-9841-9D13-621BA875F531}" type="datetime1">
              <a:rPr lang="en-US" smtClean="0"/>
              <a:t>2/28/18</a:t>
            </a:fld>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19</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8325" y="1590675"/>
            <a:ext cx="3547110" cy="255587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7845" y="4208464"/>
            <a:ext cx="3547110" cy="255587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8325" y="4208464"/>
            <a:ext cx="3547110" cy="2555875"/>
          </a:xfrm>
          <a:prstGeom prst="rect">
            <a:avLst/>
          </a:prstGeom>
        </p:spPr>
      </p:pic>
    </p:spTree>
    <p:extLst>
      <p:ext uri="{BB962C8B-B14F-4D97-AF65-F5344CB8AC3E}">
        <p14:creationId xmlns:p14="http://schemas.microsoft.com/office/powerpoint/2010/main" val="693199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Ganging Boards and Setup </a:t>
            </a:r>
          </a:p>
        </p:txBody>
      </p:sp>
      <p:pic>
        <p:nvPicPr>
          <p:cNvPr id="6" name="Content Placeholder 5"/>
          <p:cNvPicPr>
            <a:picLocks noGrp="1" noChangeAspect="1"/>
          </p:cNvPicPr>
          <p:nvPr>
            <p:ph idx="1"/>
          </p:nvPr>
        </p:nvPicPr>
        <p:blipFill>
          <a:blip r:embed="rId2"/>
          <a:stretch>
            <a:fillRect/>
          </a:stretch>
        </p:blipFill>
        <p:spPr>
          <a:xfrm>
            <a:off x="183443" y="1990725"/>
            <a:ext cx="5884334" cy="3309938"/>
          </a:xfrm>
          <a:prstGeom prst="rect">
            <a:avLst/>
          </a:prstGeom>
        </p:spPr>
      </p:pic>
      <p:sp>
        <p:nvSpPr>
          <p:cNvPr id="4" name="Date Placeholder 3"/>
          <p:cNvSpPr>
            <a:spLocks noGrp="1"/>
          </p:cNvSpPr>
          <p:nvPr>
            <p:ph type="dt" sz="half" idx="10"/>
          </p:nvPr>
        </p:nvSpPr>
        <p:spPr/>
        <p:txBody>
          <a:bodyPr/>
          <a:lstStyle/>
          <a:p>
            <a:fld id="{BF661808-B93B-9841-9D13-621BA875F531}" type="datetime1">
              <a:rPr lang="en-US" smtClean="0"/>
              <a:t>2/28/18</a:t>
            </a:fld>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2</a:t>
            </a:fld>
            <a:endParaRPr lang="en-US" dirty="0"/>
          </a:p>
        </p:txBody>
      </p:sp>
      <p:sp>
        <p:nvSpPr>
          <p:cNvPr id="3" name="TextBox 2"/>
          <p:cNvSpPr txBox="1"/>
          <p:nvPr/>
        </p:nvSpPr>
        <p:spPr>
          <a:xfrm>
            <a:off x="6529388" y="1990725"/>
            <a:ext cx="4824412" cy="3416320"/>
          </a:xfrm>
          <a:prstGeom prst="rect">
            <a:avLst/>
          </a:prstGeom>
          <a:noFill/>
        </p:spPr>
        <p:txBody>
          <a:bodyPr wrap="square" rtlCol="0">
            <a:spAutoFit/>
          </a:bodyPr>
          <a:lstStyle/>
          <a:p>
            <a:pPr marL="285750" indent="-285750">
              <a:buFont typeface="Arial" charset="0"/>
              <a:buChar char="•"/>
            </a:pPr>
            <a:r>
              <a:rPr lang="en-US" dirty="0"/>
              <a:t>Boards designed and operated by Dante </a:t>
            </a:r>
            <a:r>
              <a:rPr lang="en-US" dirty="0" err="1"/>
              <a:t>Totani</a:t>
            </a:r>
            <a:endParaRPr lang="en-US" dirty="0"/>
          </a:p>
          <a:p>
            <a:pPr marL="285750" indent="-285750">
              <a:buFont typeface="Arial" charset="0"/>
              <a:buChar char="•"/>
            </a:pPr>
            <a:r>
              <a:rPr lang="en-US" dirty="0"/>
              <a:t>Two board designs, allowing for  mounting up to 12 or up to 8 </a:t>
            </a:r>
            <a:r>
              <a:rPr lang="en-US" dirty="0" err="1"/>
              <a:t>SiPMs</a:t>
            </a:r>
            <a:r>
              <a:rPr lang="en-US" dirty="0"/>
              <a:t> per board</a:t>
            </a:r>
          </a:p>
          <a:p>
            <a:pPr marL="285750" indent="-285750">
              <a:buFont typeface="Arial" charset="0"/>
              <a:buChar char="•"/>
            </a:pPr>
            <a:r>
              <a:rPr lang="en-US" dirty="0"/>
              <a:t>The actual </a:t>
            </a:r>
            <a:r>
              <a:rPr lang="en-US" dirty="0" err="1"/>
              <a:t>SiPMs</a:t>
            </a:r>
            <a:r>
              <a:rPr lang="en-US" dirty="0"/>
              <a:t> included in read out can be (de)</a:t>
            </a:r>
            <a:r>
              <a:rPr lang="en-US" dirty="0" err="1"/>
              <a:t>selcted</a:t>
            </a:r>
            <a:r>
              <a:rPr lang="en-US" dirty="0"/>
              <a:t> by removing the resistor connecting the </a:t>
            </a:r>
            <a:r>
              <a:rPr lang="en-US" dirty="0" err="1"/>
              <a:t>SiPM</a:t>
            </a:r>
            <a:endParaRPr lang="en-US" dirty="0"/>
          </a:p>
          <a:p>
            <a:pPr marL="285750" indent="-285750">
              <a:buFont typeface="Arial" charset="0"/>
              <a:buChar char="•"/>
            </a:pPr>
            <a:r>
              <a:rPr lang="en-US" dirty="0" err="1"/>
              <a:t>SiPM’s</a:t>
            </a:r>
            <a:r>
              <a:rPr lang="en-US" dirty="0"/>
              <a:t> illuminated with low </a:t>
            </a:r>
            <a:r>
              <a:rPr lang="en-US" dirty="0" err="1"/>
              <a:t>intensityLED</a:t>
            </a:r>
            <a:r>
              <a:rPr lang="en-US" dirty="0"/>
              <a:t> light </a:t>
            </a:r>
          </a:p>
          <a:p>
            <a:pPr marL="285750" indent="-285750">
              <a:buFont typeface="Arial" charset="0"/>
              <a:buChar char="•"/>
            </a:pPr>
            <a:r>
              <a:rPr lang="en-US" dirty="0" err="1"/>
              <a:t>SiPM</a:t>
            </a:r>
            <a:r>
              <a:rPr lang="en-US" dirty="0"/>
              <a:t> s read out with a modified SSP with external trigger (LED </a:t>
            </a:r>
            <a:r>
              <a:rPr lang="en-US" dirty="0" err="1"/>
              <a:t>pulser</a:t>
            </a:r>
            <a:r>
              <a:rPr lang="en-US" dirty="0"/>
              <a:t>)</a:t>
            </a:r>
          </a:p>
          <a:p>
            <a:pPr marL="285750" indent="-285750">
              <a:buFont typeface="Arial" charset="0"/>
              <a:buChar char="•"/>
            </a:pPr>
            <a:r>
              <a:rPr lang="en-US" dirty="0" err="1"/>
              <a:t>SiPMs</a:t>
            </a:r>
            <a:r>
              <a:rPr lang="en-US" dirty="0"/>
              <a:t> placed inside an environmental chamber and operated at -70C</a:t>
            </a:r>
          </a:p>
        </p:txBody>
      </p:sp>
    </p:spTree>
    <p:extLst>
      <p:ext uri="{BB962C8B-B14F-4D97-AF65-F5344CB8AC3E}">
        <p14:creationId xmlns:p14="http://schemas.microsoft.com/office/powerpoint/2010/main" val="1486884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Sets</a:t>
            </a:r>
          </a:p>
        </p:txBody>
      </p:sp>
      <p:sp>
        <p:nvSpPr>
          <p:cNvPr id="3" name="Content Placeholder 2"/>
          <p:cNvSpPr>
            <a:spLocks noGrp="1"/>
          </p:cNvSpPr>
          <p:nvPr>
            <p:ph idx="1"/>
          </p:nvPr>
        </p:nvSpPr>
        <p:spPr>
          <a:xfrm>
            <a:off x="10364012" y="327025"/>
            <a:ext cx="1708925" cy="1068388"/>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4" name="Date Placeholder 3"/>
          <p:cNvSpPr>
            <a:spLocks noGrp="1"/>
          </p:cNvSpPr>
          <p:nvPr>
            <p:ph type="dt" sz="half" idx="10"/>
          </p:nvPr>
        </p:nvSpPr>
        <p:spPr>
          <a:xfrm>
            <a:off x="147640" y="6356350"/>
            <a:ext cx="2743200" cy="365125"/>
          </a:xfrm>
        </p:spPr>
        <p:txBody>
          <a:bodyPr/>
          <a:lstStyle/>
          <a:p>
            <a:fld id="{BF661808-B93B-9841-9D13-621BA875F531}" type="datetime1">
              <a:rPr lang="en-US" smtClean="0"/>
              <a:t>2/28/18</a:t>
            </a:fld>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3</a:t>
            </a:fld>
            <a:endParaRPr lang="en-US" dirty="0"/>
          </a:p>
        </p:txBody>
      </p:sp>
      <p:sp>
        <p:nvSpPr>
          <p:cNvPr id="6" name="Rectangle 5"/>
          <p:cNvSpPr/>
          <p:nvPr/>
        </p:nvSpPr>
        <p:spPr>
          <a:xfrm>
            <a:off x="704851" y="1676837"/>
            <a:ext cx="4167188" cy="4795401"/>
          </a:xfrm>
          <a:prstGeom prst="rect">
            <a:avLst/>
          </a:prstGeom>
        </p:spPr>
        <p:txBody>
          <a:bodyPr wrap="square">
            <a:spAutoFit/>
          </a:bodyPr>
          <a:lstStyle/>
          <a:p>
            <a:r>
              <a:rPr lang="en-US" dirty="0">
                <a:latin typeface="Menlo" charset="0"/>
              </a:rPr>
              <a:t>1sipm_board_x1 </a:t>
            </a:r>
          </a:p>
          <a:p>
            <a:r>
              <a:rPr lang="en-US" dirty="0">
                <a:latin typeface="Menlo" charset="0"/>
              </a:rPr>
              <a:t>2sipm_board_x2</a:t>
            </a:r>
          </a:p>
          <a:p>
            <a:r>
              <a:rPr lang="en-US" dirty="0">
                <a:latin typeface="Menlo" charset="0"/>
              </a:rPr>
              <a:t>4sipm_board_x4</a:t>
            </a:r>
          </a:p>
          <a:p>
            <a:r>
              <a:rPr lang="en-US" dirty="0">
                <a:latin typeface="Menlo" charset="0"/>
              </a:rPr>
              <a:t>8sipm</a:t>
            </a:r>
          </a:p>
          <a:p>
            <a:r>
              <a:rPr lang="en-US" dirty="0">
                <a:latin typeface="Menlo" charset="0"/>
              </a:rPr>
              <a:t>4+8sipm </a:t>
            </a:r>
          </a:p>
          <a:p>
            <a:endParaRPr lang="en-US" dirty="0">
              <a:latin typeface="Menlo" charset="0"/>
            </a:endParaRPr>
          </a:p>
          <a:p>
            <a:r>
              <a:rPr lang="en-US" dirty="0">
                <a:latin typeface="Menlo" charset="0"/>
              </a:rPr>
              <a:t>4sipm </a:t>
            </a:r>
          </a:p>
          <a:p>
            <a:r>
              <a:rPr lang="en-US" dirty="0">
                <a:latin typeface="Menlo" charset="0"/>
              </a:rPr>
              <a:t>6sipm </a:t>
            </a:r>
          </a:p>
          <a:p>
            <a:r>
              <a:rPr lang="en-US" dirty="0">
                <a:latin typeface="Menlo" charset="0"/>
              </a:rPr>
              <a:t>2sipm_board_x4</a:t>
            </a:r>
          </a:p>
          <a:p>
            <a:endParaRPr lang="en-US" dirty="0">
              <a:latin typeface="Menlo" charset="0"/>
            </a:endParaRPr>
          </a:p>
          <a:p>
            <a:r>
              <a:rPr lang="en-US" dirty="0">
                <a:latin typeface="Menlo" charset="0"/>
              </a:rPr>
              <a:t>1sipm_light_board_x1</a:t>
            </a:r>
          </a:p>
          <a:p>
            <a:r>
              <a:rPr lang="en-US" dirty="0">
                <a:latin typeface="Menlo" charset="0"/>
              </a:rPr>
              <a:t>1sipm_light_5_in_board_x2</a:t>
            </a:r>
          </a:p>
          <a:p>
            <a:r>
              <a:rPr lang="en-US" dirty="0">
                <a:latin typeface="Menlo" charset="0"/>
              </a:rPr>
              <a:t>1sipm_light_5_in_board_x4 1sipm_light_5_in_board_x8</a:t>
            </a:r>
          </a:p>
          <a:p>
            <a:endParaRPr lang="en-US" dirty="0">
              <a:latin typeface="Menlo" charset="0"/>
            </a:endParaRPr>
          </a:p>
          <a:p>
            <a:r>
              <a:rPr lang="en-US" dirty="0">
                <a:latin typeface="Menlo" charset="0"/>
              </a:rPr>
              <a:t>light5_board_x8_shortcable</a:t>
            </a:r>
          </a:p>
          <a:p>
            <a:r>
              <a:rPr lang="en-US" dirty="0">
                <a:latin typeface="Menlo" charset="0"/>
              </a:rPr>
              <a:t>light5_board_x8_longcable</a:t>
            </a:r>
            <a:endParaRPr lang="en-US" dirty="0">
              <a:effectLst/>
              <a:latin typeface="Menlo" charset="0"/>
            </a:endParaRPr>
          </a:p>
        </p:txBody>
      </p:sp>
      <p:sp>
        <p:nvSpPr>
          <p:cNvPr id="7" name="TextBox 6"/>
          <p:cNvSpPr txBox="1"/>
          <p:nvPr/>
        </p:nvSpPr>
        <p:spPr>
          <a:xfrm>
            <a:off x="5068120" y="1716088"/>
            <a:ext cx="5904688" cy="1323439"/>
          </a:xfrm>
          <a:prstGeom prst="rect">
            <a:avLst/>
          </a:prstGeom>
          <a:noFill/>
        </p:spPr>
        <p:txBody>
          <a:bodyPr wrap="square" rtlCol="0">
            <a:spAutoFit/>
          </a:bodyPr>
          <a:lstStyle/>
          <a:p>
            <a:r>
              <a:rPr lang="en-US" sz="2000" dirty="0">
                <a:solidFill>
                  <a:srgbClr val="FFFF00"/>
                </a:solidFill>
              </a:rPr>
              <a:t>Test performance of </a:t>
            </a:r>
            <a:r>
              <a:rPr lang="en-US" sz="2000" dirty="0" err="1">
                <a:solidFill>
                  <a:srgbClr val="FFFF00"/>
                </a:solidFill>
              </a:rPr>
              <a:t>SiPMs</a:t>
            </a:r>
            <a:r>
              <a:rPr lang="en-US" sz="2000" dirty="0">
                <a:solidFill>
                  <a:srgbClr val="FFFF00"/>
                </a:solidFill>
              </a:rPr>
              <a:t> as a function of the ganging level. 1,2,4 and 8 </a:t>
            </a:r>
            <a:r>
              <a:rPr lang="en-US" sz="2000" dirty="0" err="1">
                <a:solidFill>
                  <a:srgbClr val="FFFF00"/>
                </a:solidFill>
              </a:rPr>
              <a:t>SiPM,s</a:t>
            </a:r>
            <a:r>
              <a:rPr lang="en-US" sz="2000" dirty="0">
                <a:solidFill>
                  <a:srgbClr val="FFFF00"/>
                </a:solidFill>
              </a:rPr>
              <a:t> ganged onto one readout channels. 4 and 8 </a:t>
            </a:r>
            <a:r>
              <a:rPr lang="en-US" sz="2000" dirty="0" err="1">
                <a:solidFill>
                  <a:srgbClr val="FFFF00"/>
                </a:solidFill>
              </a:rPr>
              <a:t>SiPMs</a:t>
            </a:r>
            <a:r>
              <a:rPr lang="en-US" sz="2000" dirty="0">
                <a:solidFill>
                  <a:srgbClr val="FFFF00"/>
                </a:solidFill>
              </a:rPr>
              <a:t> boards connected in parallel to investigate x12 ganging</a:t>
            </a:r>
          </a:p>
        </p:txBody>
      </p:sp>
      <p:sp>
        <p:nvSpPr>
          <p:cNvPr id="8" name="TextBox 7"/>
          <p:cNvSpPr txBox="1"/>
          <p:nvPr/>
        </p:nvSpPr>
        <p:spPr>
          <a:xfrm>
            <a:off x="5068120" y="3377187"/>
            <a:ext cx="5000625" cy="646331"/>
          </a:xfrm>
          <a:prstGeom prst="rect">
            <a:avLst/>
          </a:prstGeom>
          <a:noFill/>
        </p:spPr>
        <p:txBody>
          <a:bodyPr wrap="square" rtlCol="0">
            <a:spAutoFit/>
          </a:bodyPr>
          <a:lstStyle/>
          <a:p>
            <a:r>
              <a:rPr lang="en-US" dirty="0">
                <a:solidFill>
                  <a:srgbClr val="FFFF00"/>
                </a:solidFill>
              </a:rPr>
              <a:t>Select subset of </a:t>
            </a:r>
            <a:r>
              <a:rPr lang="en-US" dirty="0" err="1">
                <a:solidFill>
                  <a:srgbClr val="FFFF00"/>
                </a:solidFill>
              </a:rPr>
              <a:t>SiPMs</a:t>
            </a:r>
            <a:r>
              <a:rPr lang="en-US" dirty="0">
                <a:solidFill>
                  <a:srgbClr val="FFFF00"/>
                </a:solidFill>
              </a:rPr>
              <a:t> by disconnecting 2 and 4 </a:t>
            </a:r>
            <a:r>
              <a:rPr lang="en-US" dirty="0" err="1">
                <a:solidFill>
                  <a:srgbClr val="FFFF00"/>
                </a:solidFill>
              </a:rPr>
              <a:t>SiPMs</a:t>
            </a:r>
            <a:r>
              <a:rPr lang="en-US" dirty="0">
                <a:solidFill>
                  <a:srgbClr val="FFFF00"/>
                </a:solidFill>
              </a:rPr>
              <a:t> on x8 board and 2 </a:t>
            </a:r>
            <a:r>
              <a:rPr lang="en-US" dirty="0" err="1">
                <a:solidFill>
                  <a:srgbClr val="FFFF00"/>
                </a:solidFill>
              </a:rPr>
              <a:t>SiPMs</a:t>
            </a:r>
            <a:r>
              <a:rPr lang="en-US" dirty="0">
                <a:solidFill>
                  <a:srgbClr val="FFFF00"/>
                </a:solidFill>
              </a:rPr>
              <a:t> on x4 board.  </a:t>
            </a:r>
          </a:p>
        </p:txBody>
      </p:sp>
      <p:sp>
        <p:nvSpPr>
          <p:cNvPr id="9" name="TextBox 8"/>
          <p:cNvSpPr txBox="1"/>
          <p:nvPr/>
        </p:nvSpPr>
        <p:spPr>
          <a:xfrm>
            <a:off x="5068120" y="4714875"/>
            <a:ext cx="2486025" cy="707886"/>
          </a:xfrm>
          <a:prstGeom prst="rect">
            <a:avLst/>
          </a:prstGeom>
          <a:noFill/>
        </p:spPr>
        <p:txBody>
          <a:bodyPr wrap="square" rtlCol="0">
            <a:spAutoFit/>
          </a:bodyPr>
          <a:lstStyle/>
          <a:p>
            <a:r>
              <a:rPr lang="en-US" sz="2000" dirty="0">
                <a:solidFill>
                  <a:srgbClr val="FFFF00"/>
                </a:solidFill>
              </a:rPr>
              <a:t>Illuminate only one </a:t>
            </a:r>
            <a:r>
              <a:rPr lang="en-US" sz="2000" dirty="0" err="1">
                <a:solidFill>
                  <a:srgbClr val="FFFF00"/>
                </a:solidFill>
              </a:rPr>
              <a:t>SiPM</a:t>
            </a:r>
            <a:r>
              <a:rPr lang="en-US" sz="2000" dirty="0">
                <a:solidFill>
                  <a:srgbClr val="FFFF00"/>
                </a:solidFill>
              </a:rPr>
              <a:t> on a board</a:t>
            </a:r>
          </a:p>
        </p:txBody>
      </p:sp>
      <p:sp>
        <p:nvSpPr>
          <p:cNvPr id="10" name="TextBox 9"/>
          <p:cNvSpPr txBox="1"/>
          <p:nvPr/>
        </p:nvSpPr>
        <p:spPr>
          <a:xfrm>
            <a:off x="5068119" y="5857871"/>
            <a:ext cx="3818705" cy="707886"/>
          </a:xfrm>
          <a:prstGeom prst="rect">
            <a:avLst/>
          </a:prstGeom>
          <a:noFill/>
        </p:spPr>
        <p:txBody>
          <a:bodyPr wrap="square" rtlCol="0">
            <a:spAutoFit/>
          </a:bodyPr>
          <a:lstStyle/>
          <a:p>
            <a:r>
              <a:rPr lang="en-US" sz="2000" dirty="0">
                <a:solidFill>
                  <a:srgbClr val="FFFF00"/>
                </a:solidFill>
              </a:rPr>
              <a:t>Test a potential impact of long cables (30 m GORE)</a:t>
            </a:r>
          </a:p>
        </p:txBody>
      </p:sp>
    </p:spTree>
    <p:extLst>
      <p:ext uri="{BB962C8B-B14F-4D97-AF65-F5344CB8AC3E}">
        <p14:creationId xmlns:p14="http://schemas.microsoft.com/office/powerpoint/2010/main" val="977200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Analysis</a:t>
            </a:r>
          </a:p>
        </p:txBody>
      </p:sp>
      <p:sp>
        <p:nvSpPr>
          <p:cNvPr id="4" name="Date Placeholder 3"/>
          <p:cNvSpPr>
            <a:spLocks noGrp="1"/>
          </p:cNvSpPr>
          <p:nvPr>
            <p:ph type="dt" sz="half" idx="10"/>
          </p:nvPr>
        </p:nvSpPr>
        <p:spPr/>
        <p:txBody>
          <a:bodyPr/>
          <a:lstStyle/>
          <a:p>
            <a:fld id="{BF661808-B93B-9841-9D13-621BA875F531}" type="datetime1">
              <a:rPr lang="en-US" smtClean="0"/>
              <a:t>2/28/18</a:t>
            </a:fld>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4</a:t>
            </a:fld>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72188" y="1027906"/>
            <a:ext cx="3614762" cy="2604622"/>
          </a:xfrm>
        </p:spPr>
      </p:pic>
      <p:pic>
        <p:nvPicPr>
          <p:cNvPr id="7" name="Content Placeholder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8296" y="3897411"/>
            <a:ext cx="3803904" cy="2852928"/>
          </a:xfrm>
          <a:prstGeom prst="rect">
            <a:avLst/>
          </a:prstGeom>
        </p:spPr>
      </p:pic>
      <p:sp>
        <p:nvSpPr>
          <p:cNvPr id="8" name="TextBox 7"/>
          <p:cNvSpPr txBox="1"/>
          <p:nvPr/>
        </p:nvSpPr>
        <p:spPr>
          <a:xfrm>
            <a:off x="257175" y="1690687"/>
            <a:ext cx="5557837" cy="4801314"/>
          </a:xfrm>
          <a:prstGeom prst="rect">
            <a:avLst/>
          </a:prstGeom>
          <a:noFill/>
        </p:spPr>
        <p:txBody>
          <a:bodyPr wrap="square" rtlCol="0">
            <a:spAutoFit/>
          </a:bodyPr>
          <a:lstStyle/>
          <a:p>
            <a:pPr marL="285750" indent="-285750">
              <a:buFont typeface="Arial" charset="0"/>
              <a:buChar char="•"/>
            </a:pPr>
            <a:r>
              <a:rPr lang="en-US" dirty="0"/>
              <a:t>For every detector configuration 2000 waveforms were recorded at different bias voltages </a:t>
            </a:r>
          </a:p>
          <a:p>
            <a:pPr marL="285750" indent="-285750">
              <a:buFont typeface="Arial" charset="0"/>
              <a:buChar char="•"/>
            </a:pPr>
            <a:r>
              <a:rPr lang="en-US" dirty="0"/>
              <a:t>Low pass filter (elimination to high frequency Fourier components + time-averaging ) was applied</a:t>
            </a:r>
          </a:p>
          <a:p>
            <a:pPr marL="285750" indent="-285750">
              <a:buFont typeface="Arial" charset="0"/>
              <a:buChar char="•"/>
            </a:pPr>
            <a:r>
              <a:rPr lang="en-US" dirty="0"/>
              <a:t>Histogram of the peak values: pedestal peak followed by a number of ‘</a:t>
            </a:r>
            <a:r>
              <a:rPr lang="en-US" dirty="0" err="1"/>
              <a:t>pe</a:t>
            </a:r>
            <a:r>
              <a:rPr lang="en-US" dirty="0"/>
              <a:t>’ peaks. Notice: the relative population of different </a:t>
            </a:r>
            <a:r>
              <a:rPr lang="en-US" dirty="0" err="1"/>
              <a:t>pe’s</a:t>
            </a:r>
            <a:r>
              <a:rPr lang="en-US" dirty="0"/>
              <a:t> reflects the light intensity and the PDE</a:t>
            </a:r>
          </a:p>
          <a:p>
            <a:pPr marL="285750" indent="-285750">
              <a:buFont typeface="Arial" charset="0"/>
              <a:buChar char="•"/>
            </a:pPr>
            <a:r>
              <a:rPr lang="en-US" dirty="0"/>
              <a:t>Position of ‘one </a:t>
            </a:r>
            <a:r>
              <a:rPr lang="en-US" dirty="0" err="1"/>
              <a:t>pe</a:t>
            </a:r>
            <a:r>
              <a:rPr lang="en-US" dirty="0"/>
              <a:t>’ peak (red points on a lower plot)  plotted as function of the bias voltage to determine the breakdown voltage (blue line).</a:t>
            </a:r>
          </a:p>
          <a:p>
            <a:pPr marL="285750" indent="-285750">
              <a:buFont typeface="Arial" charset="0"/>
              <a:buChar char="•"/>
            </a:pPr>
            <a:r>
              <a:rPr lang="en-US" dirty="0"/>
              <a:t>Green line is a ‘prediction’: 2x the fitted single </a:t>
            </a:r>
            <a:r>
              <a:rPr lang="en-US" dirty="0" err="1"/>
              <a:t>pe</a:t>
            </a:r>
            <a:r>
              <a:rPr lang="en-US" dirty="0"/>
              <a:t> compared with the actual peak position of the fitted peak. This is just a test of consistency of the data with the expectations.</a:t>
            </a:r>
          </a:p>
          <a:p>
            <a:pPr marL="285750" indent="-285750">
              <a:buFont typeface="Arial" charset="0"/>
              <a:buChar char="•"/>
            </a:pPr>
            <a:r>
              <a:rPr lang="en-US" dirty="0"/>
              <a:t>Figures of merit:  position of the 0ne </a:t>
            </a:r>
            <a:r>
              <a:rPr lang="en-US" dirty="0" err="1"/>
              <a:t>pe</a:t>
            </a:r>
            <a:r>
              <a:rPr lang="en-US" dirty="0"/>
              <a:t> peak (Signal) and RMS of the pedestal peak (Noise)</a:t>
            </a:r>
          </a:p>
        </p:txBody>
      </p:sp>
    </p:spTree>
    <p:extLst>
      <p:ext uri="{BB962C8B-B14F-4D97-AF65-F5344CB8AC3E}">
        <p14:creationId xmlns:p14="http://schemas.microsoft.com/office/powerpoint/2010/main" val="386492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Signal Evolution with Ganging</a:t>
            </a: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09708" y="1690688"/>
            <a:ext cx="5801784" cy="4351338"/>
          </a:xfrm>
        </p:spPr>
      </p:pic>
      <p:sp>
        <p:nvSpPr>
          <p:cNvPr id="4" name="Date Placeholder 3"/>
          <p:cNvSpPr>
            <a:spLocks noGrp="1"/>
          </p:cNvSpPr>
          <p:nvPr>
            <p:ph type="dt" sz="half" idx="10"/>
          </p:nvPr>
        </p:nvSpPr>
        <p:spPr/>
        <p:txBody>
          <a:bodyPr/>
          <a:lstStyle/>
          <a:p>
            <a:fld id="{BF661808-B93B-9841-9D13-621BA875F531}" type="datetime1">
              <a:rPr lang="en-US" smtClean="0"/>
              <a:t>2/28/18</a:t>
            </a:fld>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5</a:t>
            </a:fld>
            <a:endParaRPr lang="en-US" dirty="0"/>
          </a:p>
        </p:txBody>
      </p:sp>
      <p:sp>
        <p:nvSpPr>
          <p:cNvPr id="3" name="TextBox 2"/>
          <p:cNvSpPr txBox="1"/>
          <p:nvPr/>
        </p:nvSpPr>
        <p:spPr>
          <a:xfrm>
            <a:off x="614363" y="2014538"/>
            <a:ext cx="4743450" cy="3416320"/>
          </a:xfrm>
          <a:prstGeom prst="rect">
            <a:avLst/>
          </a:prstGeom>
          <a:noFill/>
        </p:spPr>
        <p:txBody>
          <a:bodyPr wrap="square" rtlCol="0">
            <a:spAutoFit/>
          </a:bodyPr>
          <a:lstStyle/>
          <a:p>
            <a:pPr marL="285750" indent="-285750">
              <a:buFont typeface="Arial" charset="0"/>
              <a:buChar char="•"/>
            </a:pPr>
            <a:r>
              <a:rPr lang="en-US" dirty="0"/>
              <a:t>Signal is proportional to overvoltage. Choose 5V as a typical operating point.</a:t>
            </a:r>
          </a:p>
          <a:p>
            <a:pPr marL="285750" indent="-285750">
              <a:buFont typeface="Arial" charset="0"/>
              <a:buChar char="•"/>
            </a:pPr>
            <a:r>
              <a:rPr lang="en-US" dirty="0"/>
              <a:t>Ganging of  </a:t>
            </a:r>
            <a:r>
              <a:rPr lang="en-US" dirty="0" err="1"/>
              <a:t>SiPMs</a:t>
            </a:r>
            <a:r>
              <a:rPr lang="en-US" dirty="0"/>
              <a:t> leads to an increase of the parasitic capacitance of the detector (the capacitance of the pixel, hence the produced charge, staying the same) therefore the observed amplitude of the signal is reduced, as expected  </a:t>
            </a:r>
          </a:p>
          <a:p>
            <a:pPr marL="285750" indent="-285750">
              <a:buFont typeface="Arial" charset="0"/>
              <a:buChar char="•"/>
            </a:pPr>
            <a:r>
              <a:rPr lang="en-US" dirty="0"/>
              <a:t>Consistency check: read point corresponds to one </a:t>
            </a:r>
            <a:r>
              <a:rPr lang="en-US" dirty="0" err="1"/>
              <a:t>SiPM</a:t>
            </a:r>
            <a:r>
              <a:rPr lang="en-US" dirty="0"/>
              <a:t> illuminated on the x8 board. The one </a:t>
            </a:r>
            <a:r>
              <a:rPr lang="en-US" dirty="0" err="1"/>
              <a:t>pe</a:t>
            </a:r>
            <a:r>
              <a:rPr lang="en-US" dirty="0"/>
              <a:t>  signal is the same as that in the case when the entire </a:t>
            </a:r>
            <a:r>
              <a:rPr lang="en-US" dirty="0" err="1"/>
              <a:t>SiPM</a:t>
            </a:r>
            <a:r>
              <a:rPr lang="en-US" dirty="0"/>
              <a:t> is illuminated</a:t>
            </a:r>
          </a:p>
        </p:txBody>
      </p:sp>
    </p:spTree>
    <p:extLst>
      <p:ext uri="{BB962C8B-B14F-4D97-AF65-F5344CB8AC3E}">
        <p14:creationId xmlns:p14="http://schemas.microsoft.com/office/powerpoint/2010/main" val="337990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Noise Evolution with Ganging</a:t>
            </a:r>
          </a:p>
        </p:txBody>
      </p:sp>
      <p:sp>
        <p:nvSpPr>
          <p:cNvPr id="4" name="Date Placeholder 3"/>
          <p:cNvSpPr>
            <a:spLocks noGrp="1"/>
          </p:cNvSpPr>
          <p:nvPr>
            <p:ph type="dt" sz="half" idx="10"/>
          </p:nvPr>
        </p:nvSpPr>
        <p:spPr/>
        <p:txBody>
          <a:bodyPr/>
          <a:lstStyle/>
          <a:p>
            <a:fld id="{BF661808-B93B-9841-9D13-621BA875F531}" type="datetime1">
              <a:rPr lang="en-US" smtClean="0"/>
              <a:t>2/28/18</a:t>
            </a:fld>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6</a:t>
            </a:fld>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52066" y="1847850"/>
            <a:ext cx="5801784" cy="4351338"/>
          </a:xfrm>
          <a:prstGeom prst="rect">
            <a:avLst/>
          </a:prstGeom>
        </p:spPr>
      </p:pic>
      <p:sp>
        <p:nvSpPr>
          <p:cNvPr id="3" name="TextBox 2"/>
          <p:cNvSpPr txBox="1"/>
          <p:nvPr/>
        </p:nvSpPr>
        <p:spPr>
          <a:xfrm>
            <a:off x="414339" y="1531988"/>
            <a:ext cx="5286374" cy="5078313"/>
          </a:xfrm>
          <a:prstGeom prst="rect">
            <a:avLst/>
          </a:prstGeom>
          <a:noFill/>
        </p:spPr>
        <p:txBody>
          <a:bodyPr wrap="square" rtlCol="0">
            <a:spAutoFit/>
          </a:bodyPr>
          <a:lstStyle/>
          <a:p>
            <a:pPr marL="285750" indent="-285750">
              <a:buFont typeface="Arial" charset="0"/>
              <a:buChar char="•"/>
            </a:pPr>
            <a:r>
              <a:rPr lang="en-US" dirty="0"/>
              <a:t>Noise has several components. In the present system the SSP contribution is likely to be dominant</a:t>
            </a:r>
          </a:p>
          <a:p>
            <a:pPr marL="285750" indent="-285750">
              <a:buFont typeface="Arial" charset="0"/>
              <a:buChar char="•"/>
            </a:pPr>
            <a:r>
              <a:rPr lang="en-US" dirty="0"/>
              <a:t>Noise (RMS of pedestal) strongly depends on the filtering/analysis procedure. Results presented here are likely to be far from optimal.</a:t>
            </a:r>
          </a:p>
          <a:p>
            <a:pPr marL="285750" indent="-285750">
              <a:buFont typeface="Arial" charset="0"/>
              <a:buChar char="•"/>
            </a:pPr>
            <a:r>
              <a:rPr lang="en-US" dirty="0"/>
              <a:t>Increased capacitance of the ganged </a:t>
            </a:r>
            <a:r>
              <a:rPr lang="en-US" dirty="0" err="1"/>
              <a:t>SiPMs</a:t>
            </a:r>
            <a:r>
              <a:rPr lang="en-US" dirty="0"/>
              <a:t>   is an additional source of the noise (0.4 -&gt; 0.6 for  12 SIPMs)</a:t>
            </a:r>
          </a:p>
          <a:p>
            <a:pPr marL="285750" indent="-285750">
              <a:buFont typeface="Arial" charset="0"/>
              <a:buChar char="•"/>
            </a:pPr>
            <a:r>
              <a:rPr lang="en-US" dirty="0"/>
              <a:t>Reading only one of the </a:t>
            </a:r>
            <a:r>
              <a:rPr lang="en-US" dirty="0" err="1"/>
              <a:t>SiPMs</a:t>
            </a:r>
            <a:r>
              <a:rPr lang="en-US" dirty="0"/>
              <a:t> on a ganged board of 8 (the red point at N=1) shows the noise consistent with the N=8. As expected.</a:t>
            </a:r>
          </a:p>
          <a:p>
            <a:pPr marL="285750" indent="-285750">
              <a:buFont typeface="Arial" charset="0"/>
              <a:buChar char="•"/>
            </a:pPr>
            <a:r>
              <a:rPr lang="en-US" dirty="0"/>
              <a:t>Long cables can be an additional source of noise). Results with 30m long GORE cable are somewhat surprising (lower point at N=8). The quality of the cables/connectors  likely  more  important than the length?</a:t>
            </a:r>
          </a:p>
          <a:p>
            <a:pPr marL="285750" indent="-285750">
              <a:buFont typeface="Arial" charset="0"/>
              <a:buChar char="•"/>
            </a:pPr>
            <a:endParaRPr lang="en-US" dirty="0"/>
          </a:p>
        </p:txBody>
      </p:sp>
    </p:spTree>
    <p:extLst>
      <p:ext uri="{BB962C8B-B14F-4D97-AF65-F5344CB8AC3E}">
        <p14:creationId xmlns:p14="http://schemas.microsoft.com/office/powerpoint/2010/main" val="1408404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of Merit</a:t>
            </a:r>
          </a:p>
        </p:txBody>
      </p:sp>
      <p:sp>
        <p:nvSpPr>
          <p:cNvPr id="3" name="Content Placeholder 2"/>
          <p:cNvSpPr>
            <a:spLocks noGrp="1"/>
          </p:cNvSpPr>
          <p:nvPr>
            <p:ph idx="1"/>
          </p:nvPr>
        </p:nvSpPr>
        <p:spPr>
          <a:xfrm>
            <a:off x="1120000" y="1825625"/>
            <a:ext cx="5352238" cy="4351338"/>
          </a:xfrm>
        </p:spPr>
        <p:txBody>
          <a:bodyPr/>
          <a:lstStyle/>
          <a:p>
            <a:r>
              <a:rPr lang="en-US" dirty="0"/>
              <a:t>The S (signal) is proportional to the overvoltage</a:t>
            </a:r>
          </a:p>
          <a:p>
            <a:r>
              <a:rPr lang="en-US" dirty="0"/>
              <a:t>The N (noise) is determined by the cables/environmental conditions and it is independent of the bias voltage</a:t>
            </a:r>
          </a:p>
          <a:p>
            <a:r>
              <a:rPr lang="en-US" dirty="0"/>
              <a:t>Operating conditions should be optimized for the overall performance of the experiment</a:t>
            </a:r>
          </a:p>
        </p:txBody>
      </p:sp>
      <p:sp>
        <p:nvSpPr>
          <p:cNvPr id="4" name="Date Placeholder 3"/>
          <p:cNvSpPr>
            <a:spLocks noGrp="1"/>
          </p:cNvSpPr>
          <p:nvPr>
            <p:ph type="dt" sz="half" idx="10"/>
          </p:nvPr>
        </p:nvSpPr>
        <p:spPr/>
        <p:txBody>
          <a:bodyPr/>
          <a:lstStyle/>
          <a:p>
            <a:fld id="{BF661808-B93B-9841-9D13-621BA875F531}" type="datetime1">
              <a:rPr lang="en-US" smtClean="0"/>
              <a:t>2/28/18</a:t>
            </a:fld>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7</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2207" y="1027906"/>
            <a:ext cx="3511296" cy="2633472"/>
          </a:xfrm>
          <a:prstGeom prst="rect">
            <a:avLst/>
          </a:prstGeom>
        </p:spPr>
      </p:pic>
      <p:pic>
        <p:nvPicPr>
          <p:cNvPr id="7"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2207" y="3722878"/>
            <a:ext cx="3511296" cy="2633472"/>
          </a:xfrm>
          <a:prstGeom prst="rect">
            <a:avLst/>
          </a:prstGeom>
        </p:spPr>
      </p:pic>
    </p:spTree>
    <p:extLst>
      <p:ext uri="{BB962C8B-B14F-4D97-AF65-F5344CB8AC3E}">
        <p14:creationId xmlns:p14="http://schemas.microsoft.com/office/powerpoint/2010/main" val="1214088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699" y="171438"/>
            <a:ext cx="10515600" cy="1325563"/>
          </a:xfrm>
        </p:spPr>
        <p:txBody>
          <a:bodyPr/>
          <a:lstStyle/>
          <a:p>
            <a:r>
              <a:rPr lang="en-US" dirty="0"/>
              <a:t>FOM = (One </a:t>
            </a:r>
            <a:r>
              <a:rPr lang="en-US" dirty="0" err="1"/>
              <a:t>pe</a:t>
            </a:r>
            <a:r>
              <a:rPr lang="en-US" dirty="0"/>
              <a:t>)/(RMS of pedestal)</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9944" y="1497001"/>
            <a:ext cx="3511296" cy="2633472"/>
          </a:xfrm>
        </p:spPr>
      </p:pic>
      <p:sp>
        <p:nvSpPr>
          <p:cNvPr id="4" name="Date Placeholder 3"/>
          <p:cNvSpPr>
            <a:spLocks noGrp="1"/>
          </p:cNvSpPr>
          <p:nvPr>
            <p:ph type="dt" sz="half" idx="10"/>
          </p:nvPr>
        </p:nvSpPr>
        <p:spPr>
          <a:xfrm>
            <a:off x="1295416" y="6441684"/>
            <a:ext cx="2743200" cy="365125"/>
          </a:xfrm>
        </p:spPr>
        <p:txBody>
          <a:bodyPr/>
          <a:lstStyle/>
          <a:p>
            <a:fld id="{BF661808-B93B-9841-9D13-621BA875F531}" type="datetime1">
              <a:rPr lang="en-US" smtClean="0"/>
              <a:t>2/28/18</a:t>
            </a:fld>
            <a:endParaRPr lang="en-US" dirty="0"/>
          </a:p>
        </p:txBody>
      </p:sp>
      <p:sp>
        <p:nvSpPr>
          <p:cNvPr id="5" name="Slide Number Placeholder 4"/>
          <p:cNvSpPr>
            <a:spLocks noGrp="1"/>
          </p:cNvSpPr>
          <p:nvPr>
            <p:ph type="sldNum" sz="quarter" idx="12"/>
          </p:nvPr>
        </p:nvSpPr>
        <p:spPr>
          <a:xfrm>
            <a:off x="8610600" y="6441684"/>
            <a:ext cx="2743200" cy="365125"/>
          </a:xfrm>
        </p:spPr>
        <p:txBody>
          <a:bodyPr/>
          <a:lstStyle/>
          <a:p>
            <a:fld id="{6D22F896-40B5-4ADD-8801-0D06FADFA095}" type="slidenum">
              <a:rPr lang="en-US" smtClean="0"/>
              <a:t>8</a:t>
            </a:fld>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5473" y="1497001"/>
            <a:ext cx="3511296" cy="263347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1003" y="1497001"/>
            <a:ext cx="3511296" cy="2633472"/>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65473" y="4173337"/>
            <a:ext cx="3511296" cy="2633472"/>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21003" y="4173337"/>
            <a:ext cx="3511296" cy="2633472"/>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9943" y="4173337"/>
            <a:ext cx="3511296" cy="2633472"/>
          </a:xfrm>
          <a:prstGeom prst="rect">
            <a:avLst/>
          </a:prstGeom>
        </p:spPr>
      </p:pic>
    </p:spTree>
    <p:extLst>
      <p:ext uri="{BB962C8B-B14F-4D97-AF65-F5344CB8AC3E}">
        <p14:creationId xmlns:p14="http://schemas.microsoft.com/office/powerpoint/2010/main" val="1949776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fontScale="92500" lnSpcReduction="10000"/>
          </a:bodyPr>
          <a:lstStyle/>
          <a:p>
            <a:r>
              <a:rPr lang="en-US" dirty="0"/>
              <a:t>Signal observed with the ganged </a:t>
            </a:r>
            <a:r>
              <a:rPr lang="en-US" dirty="0" err="1"/>
              <a:t>SiPMs</a:t>
            </a:r>
            <a:r>
              <a:rPr lang="en-US" dirty="0"/>
              <a:t> operated at 5V of overvoltage  decreases from ~25 ADC for N= 1 to ~ 5 for N=12</a:t>
            </a:r>
          </a:p>
          <a:p>
            <a:r>
              <a:rPr lang="en-US" dirty="0"/>
              <a:t>The overall noise level of the system depends critically on the details of the filtering and analysis. The results presented here were obtained with  very minimal optimization of the noise cancellation</a:t>
            </a:r>
          </a:p>
          <a:p>
            <a:r>
              <a:rPr lang="en-US" dirty="0"/>
              <a:t>Ganging of the </a:t>
            </a:r>
            <a:r>
              <a:rPr lang="en-US" dirty="0" err="1"/>
              <a:t>SiPMs</a:t>
            </a:r>
            <a:r>
              <a:rPr lang="en-US" dirty="0"/>
              <a:t> increases the overall noise from 0.4 ADC count at N=1 to 0.6 ADC count at N=12. </a:t>
            </a:r>
          </a:p>
          <a:p>
            <a:r>
              <a:rPr lang="en-US" dirty="0"/>
              <a:t>The noise level does not depend on the bias voltage </a:t>
            </a:r>
          </a:p>
          <a:p>
            <a:r>
              <a:rPr lang="en-US" dirty="0"/>
              <a:t>Backup includes detailed results for many configurations. They include: FOM, gain calibration, signal and noise RMS and different </a:t>
            </a:r>
            <a:r>
              <a:rPr lang="en-US" dirty="0" err="1"/>
              <a:t>overvoltages</a:t>
            </a:r>
            <a:r>
              <a:rPr lang="en-US" dirty="0"/>
              <a:t> and examples of the actual pulse height spectra at various bias voltages. </a:t>
            </a:r>
          </a:p>
        </p:txBody>
      </p:sp>
      <p:sp>
        <p:nvSpPr>
          <p:cNvPr id="4" name="Date Placeholder 3"/>
          <p:cNvSpPr>
            <a:spLocks noGrp="1"/>
          </p:cNvSpPr>
          <p:nvPr>
            <p:ph type="dt" sz="half" idx="10"/>
          </p:nvPr>
        </p:nvSpPr>
        <p:spPr/>
        <p:txBody>
          <a:bodyPr/>
          <a:lstStyle/>
          <a:p>
            <a:fld id="{BF661808-B93B-9841-9D13-621BA875F531}" type="datetime1">
              <a:rPr lang="en-US" smtClean="0"/>
              <a:t>2/28/18</a:t>
            </a:fld>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1470664823"/>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3913</TotalTime>
  <Words>896</Words>
  <Application>Microsoft Macintosh PowerPoint</Application>
  <PresentationFormat>Widescreen</PresentationFormat>
  <Paragraphs>110</Paragraphs>
  <Slides>19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Corbel</vt:lpstr>
      <vt:lpstr>Menlo</vt:lpstr>
      <vt:lpstr>Depth</vt:lpstr>
      <vt:lpstr>Passive Ganging  of Hamamatsu  SiPMs </vt:lpstr>
      <vt:lpstr>Ganging Boards and Setup </vt:lpstr>
      <vt:lpstr>Data Sets</vt:lpstr>
      <vt:lpstr>Data Analysis</vt:lpstr>
      <vt:lpstr>Signal Evolution with Ganging</vt:lpstr>
      <vt:lpstr>Noise Evolution with Ganging</vt:lpstr>
      <vt:lpstr>Figure of Merit</vt:lpstr>
      <vt:lpstr>FOM = (One pe)/(RMS of pedestal)</vt:lpstr>
      <vt:lpstr>Summary</vt:lpstr>
      <vt:lpstr>1sipm_board_x1  </vt:lpstr>
      <vt:lpstr>1sipm_board_x1</vt:lpstr>
      <vt:lpstr>2sipm_board_x2</vt:lpstr>
      <vt:lpstr>2sipm_board_x2</vt:lpstr>
      <vt:lpstr>4sipm_board_x4 </vt:lpstr>
      <vt:lpstr>4sipm_board_x4</vt:lpstr>
      <vt:lpstr>8sipm </vt:lpstr>
      <vt:lpstr>8sipm</vt:lpstr>
      <vt:lpstr>4+8sipm  </vt:lpstr>
      <vt:lpstr>4+8sipm</vt:lpstr>
    </vt:vector>
  </TitlesOfParts>
  <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Para</dc:creator>
  <cp:lastModifiedBy>Microsoft Office User</cp:lastModifiedBy>
  <cp:revision>74</cp:revision>
  <dcterms:created xsi:type="dcterms:W3CDTF">2017-01-30T20:50:09Z</dcterms:created>
  <dcterms:modified xsi:type="dcterms:W3CDTF">2018-03-01T19:43:12Z</dcterms:modified>
</cp:coreProperties>
</file>