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288" r:id="rId4"/>
    <p:sldId id="310" r:id="rId5"/>
    <p:sldId id="291" r:id="rId6"/>
    <p:sldId id="293" r:id="rId7"/>
    <p:sldId id="309" r:id="rId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9EAF1"/>
    <a:srgbClr val="003087"/>
    <a:srgbClr val="404040"/>
    <a:srgbClr val="505050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102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5" cy="465138"/>
          </a:xfrm>
          <a:prstGeom prst="rect">
            <a:avLst/>
          </a:prstGeom>
        </p:spPr>
        <p:txBody>
          <a:bodyPr vert="horz" lIns="93167" tIns="46585" rIns="93167" bIns="4658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5" cy="465138"/>
          </a:xfrm>
          <a:prstGeom prst="rect">
            <a:avLst/>
          </a:prstGeom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5/3/2018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67" tIns="46585" rIns="93167" bIns="4658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67" tIns="46585" rIns="93167" bIns="465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5" cy="465138"/>
          </a:xfrm>
          <a:prstGeom prst="rect">
            <a:avLst/>
          </a:prstGeom>
        </p:spPr>
        <p:txBody>
          <a:bodyPr vert="horz" lIns="93167" tIns="46585" rIns="93167" bIns="4658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2"/>
            <a:ext cx="3038475" cy="465138"/>
          </a:xfrm>
          <a:prstGeom prst="rect">
            <a:avLst/>
          </a:prstGeom>
        </p:spPr>
        <p:txBody>
          <a:bodyPr vert="horz" wrap="square" lIns="93167" tIns="46585" rIns="93167" bIns="465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5/3/2018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5" rIns="93167" bIns="4658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67" tIns="46585" rIns="93167" bIns="46585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67" tIns="46585" rIns="93167" bIns="4658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67" tIns="46585" rIns="93167" bIns="465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566" indent="-290481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509" indent="-231749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183" indent="-231749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268" indent="-231749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418" indent="-231749" defTabSz="45714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568" indent="-231749" defTabSz="45714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6716" indent="-231749" defTabSz="45714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3866" indent="-231749" defTabSz="45714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5/3/2018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Tom Kobilarcik | Accelerator Plans for E1039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5/3/2018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Tom Kobilarcik | Accelerator Plans for E1039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5/3/2018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Tom Kobilarcik | Accelerator Plans for E1039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5/3/2018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Tom Kobilarcik | Accelerator Plans for E1039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5/3/2018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Tom Kobilarcik | Accelerator Plans for E1039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5/3/2018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Tom Kobilarcik | Accelerator Plans for E1039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5/3/2018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Tom Kobilarcik | Accelerator Plans for E1039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5/3/2018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Tom Kobilarcik | Accelerator Plans for E1039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5/3/2018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Tom Kobilarcik | Accelerator Plans for E1039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5/3/2018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Tom Kobilarcik | Accelerator Plans for E1039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Proton PMG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Tom Kobilarcik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Accelerator Plans for E1039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3 May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A120-E674-45B0-B250-E222E3AAC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</a:t>
            </a:r>
            <a:r>
              <a:rPr lang="en-US"/>
              <a:t>AD Plan for E1039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1C5BE-C2AF-4FE0-AAC6-9FB806F01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Week of April 30:  Nigel grants stage 2 approval; codes open for charging.</a:t>
            </a:r>
          </a:p>
          <a:p>
            <a:r>
              <a:rPr lang="en-US" dirty="0"/>
              <a:t>May and June:  fabrication and installation.</a:t>
            </a:r>
          </a:p>
          <a:p>
            <a:r>
              <a:rPr lang="en-US" dirty="0"/>
              <a:t>July and August:  summer shutdown – AD resources unavailable for E1039 work.</a:t>
            </a:r>
          </a:p>
          <a:p>
            <a:r>
              <a:rPr lang="en-US" dirty="0"/>
              <a:t>September:  complete installation.</a:t>
            </a:r>
          </a:p>
          <a:p>
            <a:r>
              <a:rPr lang="en-US" dirty="0"/>
              <a:t>October - December:  initial commissioning.</a:t>
            </a:r>
          </a:p>
          <a:p>
            <a:r>
              <a:rPr lang="en-US" dirty="0"/>
              <a:t>January 2019 – March 2019:  further commissioning in conjunction with experiment.</a:t>
            </a:r>
          </a:p>
          <a:p>
            <a:r>
              <a:rPr lang="en-US" dirty="0"/>
              <a:t>April 2019 – July 2022:  provide beam to experiment (assumes two years of running and one year of contingency).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F0295-A25A-4A26-BF4E-249788057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83EA2-DFB1-412E-82C0-E87775FB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Tom Kobilarcik | Accelerator Plans for E1039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03DD2-DDD8-4008-A986-1DB47E7E9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123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736C6-61CE-4CC5-B8B1-4F2CE3DE2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Modification </a:t>
            </a:r>
            <a:r>
              <a:rPr lang="en-US"/>
              <a:t>to Beamline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D1D5-185B-4E34-A3A6-D9237A16C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EF41E-CD4E-4D7F-850B-6C9496AE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Tom Kobilarcik | Accelerator Plans for E1039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65A75-BD04-400D-B09E-9268AF9DC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3C0FF8-B735-4C62-84E7-AAF5E1F336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2" y="938370"/>
            <a:ext cx="5082635" cy="51186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E8AC3B2-9044-439B-A27A-FA02F0EA17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0346" y="938373"/>
            <a:ext cx="3507867" cy="48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70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707B7-74C1-40D5-9345-6E675312F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 Installation Schedule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BABB5-091F-4395-A5C3-B4F8665F5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84404-DB5C-4F28-9117-87064B222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Tom Kobilarcik | Accelerator Plans for E1039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02DCD-2E78-4FE1-9D05-8BBD76064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54C7C5-4EC4-4842-B6DA-D4F0555160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863851"/>
            <a:ext cx="8650224" cy="490975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3BEA2FD-603D-4169-931E-687FA432F802}"/>
              </a:ext>
            </a:extLst>
          </p:cNvPr>
          <p:cNvSpPr txBox="1"/>
          <p:nvPr/>
        </p:nvSpPr>
        <p:spPr>
          <a:xfrm>
            <a:off x="228600" y="5773608"/>
            <a:ext cx="297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>Jesse Batko, lead AD engineer</a:t>
            </a:r>
          </a:p>
        </p:txBody>
      </p:sp>
    </p:spTree>
    <p:extLst>
      <p:ext uri="{BB962C8B-B14F-4D97-AF65-F5344CB8AC3E}">
        <p14:creationId xmlns:p14="http://schemas.microsoft.com/office/powerpoint/2010/main" val="342742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E18F-9E65-475E-BBA1-583B9BDD6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 Resources for E1039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72A59-8A1E-4C6C-A6D3-3695BC225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Commissioning:</a:t>
            </a:r>
          </a:p>
          <a:p>
            <a:pPr lvl="1"/>
            <a:r>
              <a:rPr lang="en-US" sz="1800" dirty="0"/>
              <a:t>AD Accelerator Systems:  2 FTE</a:t>
            </a:r>
          </a:p>
          <a:p>
            <a:pPr lvl="1"/>
            <a:r>
              <a:rPr lang="en-US" sz="1800" dirty="0"/>
              <a:t>AD Engineering &amp; Support:  0.75</a:t>
            </a:r>
          </a:p>
          <a:p>
            <a:pPr lvl="1"/>
            <a:r>
              <a:rPr lang="en-US" sz="1800" dirty="0"/>
              <a:t>Large error bars on these numbers</a:t>
            </a:r>
            <a:endParaRPr lang="en-US" sz="2000" dirty="0"/>
          </a:p>
          <a:p>
            <a:r>
              <a:rPr lang="en-US" sz="2000" dirty="0"/>
              <a:t>Annual operating:</a:t>
            </a:r>
          </a:p>
          <a:p>
            <a:pPr lvl="1"/>
            <a:r>
              <a:rPr lang="en-US" sz="1800" dirty="0"/>
              <a:t>AD Accelerator Systems:  1 FTE</a:t>
            </a:r>
          </a:p>
          <a:p>
            <a:pPr lvl="1"/>
            <a:r>
              <a:rPr lang="en-US" sz="1800" dirty="0"/>
              <a:t>AD Engineering &amp; Support:  0.5 FTE (80% technician and 20% engineering is typical)</a:t>
            </a:r>
          </a:p>
          <a:p>
            <a:pPr lvl="1"/>
            <a:r>
              <a:rPr lang="en-US" sz="1800" dirty="0"/>
              <a:t>AD M&amp;S:  $30k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249CD-4B49-478B-8FEB-A9E994358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2BFDD-33EA-4389-88E9-C566E1A45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Tom Kobilarcik | Accelerator Plans for E1039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9B207-AE60-43C6-B678-44D626C64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417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E18F-9E65-475E-BBA1-583B9BDD6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 AD Plans for E1039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72A59-8A1E-4C6C-A6D3-3695BC225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1800" dirty="0"/>
              <a:t>Accelerator Division is ready to begin installation when funds area available.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The existing installation, commissioning, and operating resources have been identified.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Accelerator Division plans for E1039 are aligned with the scheduled set forth by program planning.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249CD-4B49-478B-8FEB-A9E994358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5/3/2018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2BFDD-33EA-4389-88E9-C566E1A45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Tom Kobilarcik | Accelerator Plans for E1039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9B207-AE60-43C6-B678-44D626C64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163918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297101</TotalTime>
  <Words>265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MS PGothic</vt:lpstr>
      <vt:lpstr>MS PGothic</vt:lpstr>
      <vt:lpstr>Arial</vt:lpstr>
      <vt:lpstr>Calibri</vt:lpstr>
      <vt:lpstr>Helvetica</vt:lpstr>
      <vt:lpstr>Wingdings</vt:lpstr>
      <vt:lpstr>FermilabTempate</vt:lpstr>
      <vt:lpstr>Fermilab: Footer Only</vt:lpstr>
      <vt:lpstr>Proton PMG</vt:lpstr>
      <vt:lpstr>Overview of AD Plan for E1039</vt:lpstr>
      <vt:lpstr>Modification to Beamline</vt:lpstr>
      <vt:lpstr>AD Installation Schedule</vt:lpstr>
      <vt:lpstr>AD Resources for E1039</vt:lpstr>
      <vt:lpstr>Summary:  AD Plans for E1039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Gerald E. Annala x3804 06541N</dc:creator>
  <cp:lastModifiedBy>Thomas R Kobilarcik</cp:lastModifiedBy>
  <cp:revision>533</cp:revision>
  <cp:lastPrinted>2018-04-05T15:17:50Z</cp:lastPrinted>
  <dcterms:created xsi:type="dcterms:W3CDTF">2014-12-17T13:45:40Z</dcterms:created>
  <dcterms:modified xsi:type="dcterms:W3CDTF">2018-05-03T15:55:32Z</dcterms:modified>
</cp:coreProperties>
</file>