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12"/>
  </p:notesMasterIdLst>
  <p:handoutMasterIdLst>
    <p:handoutMasterId r:id="rId13"/>
  </p:handoutMasterIdLst>
  <p:sldIdLst>
    <p:sldId id="294" r:id="rId6"/>
    <p:sldId id="319" r:id="rId7"/>
    <p:sldId id="320" r:id="rId8"/>
    <p:sldId id="313" r:id="rId9"/>
    <p:sldId id="317" r:id="rId10"/>
    <p:sldId id="318" r:id="rId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9" autoAdjust="0"/>
    <p:restoredTop sz="94660"/>
  </p:normalViewPr>
  <p:slideViewPr>
    <p:cSldViewPr snapToGrid="0" snapToObjects="1" showGuides="1">
      <p:cViewPr varScale="1">
        <p:scale>
          <a:sx n="70" d="100"/>
          <a:sy n="70" d="100"/>
        </p:scale>
        <p:origin x="1229" y="4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056217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8/28/2017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David Harding | Lab Status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David Harding | Lab Status Meeting</a:t>
            </a:r>
            <a:endParaRPr lang="en-US" b="1" dirty="0"/>
          </a:p>
        </p:txBody>
      </p:sp>
      <p:sp>
        <p:nvSpPr>
          <p:cNvPr id="6" name="Slide Number Placeholder 5"/>
          <p:cNvSpPr>
            <a:spLocks noGrp="1"/>
          </p:cNvSpPr>
          <p:nvPr>
            <p:ph type="sldNum" sz="quarter" idx="12"/>
          </p:nvPr>
        </p:nvSpPr>
        <p:spPr/>
        <p:txBody>
          <a:bodyPr/>
          <a:lstStyle>
            <a:lvl1pPr>
              <a:defRPr/>
            </a:lvl1pPr>
          </a:lstStyle>
          <a:p>
            <a:fld id="{032205FA-A580-4FB2-8E99-244EC8430E3C}" type="slidenum">
              <a:rPr lang="en-US" altLang="en-US"/>
              <a:pPr/>
              <a:t>‹#›</a:t>
            </a:fld>
            <a:endParaRPr lang="en-US" altLang="en-US"/>
          </a:p>
        </p:txBody>
      </p:sp>
    </p:spTree>
    <p:extLst>
      <p:ext uri="{BB962C8B-B14F-4D97-AF65-F5344CB8AC3E}">
        <p14:creationId xmlns:p14="http://schemas.microsoft.com/office/powerpoint/2010/main" val="17346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Guram Chlachidze</a:t>
            </a:r>
          </a:p>
          <a:p>
            <a:r>
              <a:rPr lang="en-US" dirty="0"/>
              <a:t>All Experimenters and Laboratory Status Meeting</a:t>
            </a:r>
          </a:p>
          <a:p>
            <a:r>
              <a:rPr lang="en-US" dirty="0"/>
              <a:t>May 7, 2018</a:t>
            </a:r>
          </a:p>
          <a:p>
            <a:endParaRPr lang="en-US" dirty="0"/>
          </a:p>
        </p:txBody>
      </p:sp>
      <p:sp>
        <p:nvSpPr>
          <p:cNvPr id="3" name="Text Placeholder 2"/>
          <p:cNvSpPr>
            <a:spLocks noGrp="1"/>
          </p:cNvSpPr>
          <p:nvPr>
            <p:ph type="body" sz="quarter" idx="11"/>
          </p:nvPr>
        </p:nvSpPr>
        <p:spPr/>
        <p:txBody>
          <a:bodyPr>
            <a:noAutofit/>
          </a:bodyPr>
          <a:lstStyle/>
          <a:p>
            <a:r>
              <a:rPr lang="en-US" dirty="0"/>
              <a:t>TD Operations Status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34217" y="-13443"/>
            <a:ext cx="8686800" cy="6429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a:t>
            </a:r>
          </a:p>
        </p:txBody>
      </p:sp>
      <p:sp>
        <p:nvSpPr>
          <p:cNvPr id="24578" name="Content Placeholder 29"/>
          <p:cNvSpPr>
            <a:spLocks noGrp="1"/>
          </p:cNvSpPr>
          <p:nvPr>
            <p:ph idx="1"/>
          </p:nvPr>
        </p:nvSpPr>
        <p:spPr bwMode="auto">
          <a:xfrm>
            <a:off x="0" y="822960"/>
            <a:ext cx="8869680" cy="185356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4488" indent="0" eaLnBrk="1" hangingPunct="1">
              <a:buNone/>
            </a:pPr>
            <a:r>
              <a:rPr lang="en-US" altLang="en-US" sz="1200" b="1" dirty="0">
                <a:solidFill>
                  <a:schemeClr val="tx1"/>
                </a:solidFill>
                <a:latin typeface="Helvetica" panose="020B0604020202020204" pitchFamily="34" charset="0"/>
                <a:ea typeface="Geneva" pitchFamily="121" charset="-128"/>
              </a:rPr>
              <a:t>R&amp;D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Quantum computing measurement continues. </a:t>
            </a:r>
            <a:r>
              <a:rPr lang="en-US" altLang="en-US" sz="1200" dirty="0">
                <a:solidFill>
                  <a:schemeClr val="tx1"/>
                </a:solidFill>
                <a:highlight>
                  <a:srgbClr val="FFFF00"/>
                </a:highlight>
                <a:latin typeface="Helvetica" panose="020B0604020202020204" pitchFamily="34" charset="0"/>
                <a:ea typeface="Geneva" pitchFamily="121" charset="-128"/>
              </a:rPr>
              <a:t>First 9 GHz cavity test showed very good performance. See Fig. 2.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Q</a:t>
            </a:r>
            <a:r>
              <a:rPr lang="en-US" altLang="en-US" sz="1200" baseline="-25000" dirty="0">
                <a:solidFill>
                  <a:schemeClr val="tx1"/>
                </a:solidFill>
                <a:latin typeface="Helvetica" panose="020B0604020202020204" pitchFamily="34" charset="0"/>
                <a:ea typeface="Geneva" pitchFamily="121" charset="-128"/>
              </a:rPr>
              <a:t>0</a:t>
            </a:r>
            <a:r>
              <a:rPr lang="en-US" altLang="en-US" sz="1200" dirty="0">
                <a:solidFill>
                  <a:schemeClr val="tx1"/>
                </a:solidFill>
                <a:latin typeface="Helvetica" panose="020B0604020202020204" pitchFamily="34" charset="0"/>
                <a:ea typeface="Geneva" pitchFamily="121" charset="-128"/>
              </a:rPr>
              <a:t> high gradient: Nitrogen infusion program continues</a:t>
            </a:r>
            <a:r>
              <a:rPr lang="en-US" altLang="en-US" sz="1200" dirty="0">
                <a:solidFill>
                  <a:schemeClr val="tx1"/>
                </a:solidFill>
                <a:highlight>
                  <a:srgbClr val="FFFF00"/>
                </a:highlight>
                <a:latin typeface="Helvetica" panose="020B0604020202020204" pitchFamily="34" charset="0"/>
                <a:ea typeface="Geneva" pitchFamily="121" charset="-128"/>
              </a:rPr>
              <a:t>. 3.9 GHz doping continued to show very good Q0 at high gradient. (Fig. 1)</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Nb3Sn group continues cavity preparation and coating. Additional cavity coating is in progress. </a:t>
            </a:r>
            <a:endParaRPr lang="en-US" altLang="en-US" sz="1200" dirty="0">
              <a:solidFill>
                <a:schemeClr val="tx1"/>
              </a:solidFill>
              <a:highlight>
                <a:srgbClr val="FFFF00"/>
              </a:highlight>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field Q slope: HF rinsing study is in progress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Plasma processing continues.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Nb/Cu vacuum chamber installation is in progress.</a:t>
            </a:r>
          </a:p>
          <a:p>
            <a:pPr marL="914400" lvl="2" indent="0">
              <a:buNone/>
            </a:pPr>
            <a:endParaRPr lang="en-US" sz="1100" dirty="0"/>
          </a:p>
        </p:txBody>
      </p:sp>
      <p:sp>
        <p:nvSpPr>
          <p:cNvPr id="24579"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5/7/2018</a:t>
            </a:r>
          </a:p>
        </p:txBody>
      </p:sp>
      <p:sp>
        <p:nvSpPr>
          <p:cNvPr id="2458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
        <p:nvSpPr>
          <p:cNvPr id="6" name="Footer Placeholder 2">
            <a:extLst>
              <a:ext uri="{FF2B5EF4-FFF2-40B4-BE49-F238E27FC236}">
                <a16:creationId xmlns:a16="http://schemas.microsoft.com/office/drawing/2014/main" id="{05564AA0-FE1E-4A5A-A3AD-1EE8E9FD23D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pic>
        <p:nvPicPr>
          <p:cNvPr id="2" name="Picture 1">
            <a:extLst>
              <a:ext uri="{FF2B5EF4-FFF2-40B4-BE49-F238E27FC236}">
                <a16:creationId xmlns:a16="http://schemas.microsoft.com/office/drawing/2014/main" id="{A4C4FB3A-FB7F-4F8D-93E5-A2550620E176}"/>
              </a:ext>
            </a:extLst>
          </p:cNvPr>
          <p:cNvPicPr>
            <a:picLocks noChangeAspect="1"/>
          </p:cNvPicPr>
          <p:nvPr/>
        </p:nvPicPr>
        <p:blipFill>
          <a:blip r:embed="rId2"/>
          <a:stretch>
            <a:fillRect/>
          </a:stretch>
        </p:blipFill>
        <p:spPr>
          <a:xfrm>
            <a:off x="331497" y="3048945"/>
            <a:ext cx="4166334" cy="2924936"/>
          </a:xfrm>
          <a:prstGeom prst="rect">
            <a:avLst/>
          </a:prstGeom>
        </p:spPr>
      </p:pic>
      <p:pic>
        <p:nvPicPr>
          <p:cNvPr id="7" name="Picture 6">
            <a:extLst>
              <a:ext uri="{FF2B5EF4-FFF2-40B4-BE49-F238E27FC236}">
                <a16:creationId xmlns:a16="http://schemas.microsoft.com/office/drawing/2014/main" id="{5EFE5A51-B626-4FBC-9192-A2F08F3A2652}"/>
              </a:ext>
            </a:extLst>
          </p:cNvPr>
          <p:cNvPicPr>
            <a:picLocks noChangeAspect="1"/>
          </p:cNvPicPr>
          <p:nvPr/>
        </p:nvPicPr>
        <p:blipFill>
          <a:blip r:embed="rId3"/>
          <a:stretch>
            <a:fillRect/>
          </a:stretch>
        </p:blipFill>
        <p:spPr>
          <a:xfrm>
            <a:off x="4606066" y="3048944"/>
            <a:ext cx="4166334" cy="2924937"/>
          </a:xfrm>
          <a:prstGeom prst="rect">
            <a:avLst/>
          </a:prstGeom>
        </p:spPr>
      </p:pic>
      <p:sp>
        <p:nvSpPr>
          <p:cNvPr id="8" name="TextBox 7">
            <a:extLst>
              <a:ext uri="{FF2B5EF4-FFF2-40B4-BE49-F238E27FC236}">
                <a16:creationId xmlns:a16="http://schemas.microsoft.com/office/drawing/2014/main" id="{BF9132C4-6953-4A4E-830A-5A1E9E75DC33}"/>
              </a:ext>
            </a:extLst>
          </p:cNvPr>
          <p:cNvSpPr txBox="1"/>
          <p:nvPr/>
        </p:nvSpPr>
        <p:spPr>
          <a:xfrm>
            <a:off x="5888978" y="5948748"/>
            <a:ext cx="1795070" cy="276999"/>
          </a:xfrm>
          <a:prstGeom prst="rect">
            <a:avLst/>
          </a:prstGeom>
          <a:solidFill>
            <a:schemeClr val="tx2">
              <a:lumMod val="20000"/>
              <a:lumOff val="80000"/>
            </a:schemeClr>
          </a:solidFill>
        </p:spPr>
        <p:txBody>
          <a:bodyPr wrap="square" rtlCol="0">
            <a:spAutoFit/>
          </a:bodyPr>
          <a:lstStyle/>
          <a:p>
            <a:r>
              <a:rPr lang="en-US" sz="1200" dirty="0"/>
              <a:t>Fig 2: A. Romanenko et al.</a:t>
            </a:r>
          </a:p>
        </p:txBody>
      </p:sp>
      <p:sp>
        <p:nvSpPr>
          <p:cNvPr id="16" name="TextBox 15">
            <a:extLst>
              <a:ext uri="{FF2B5EF4-FFF2-40B4-BE49-F238E27FC236}">
                <a16:creationId xmlns:a16="http://schemas.microsoft.com/office/drawing/2014/main" id="{4E736519-772A-4277-9EAC-F5A1D5A8A121}"/>
              </a:ext>
            </a:extLst>
          </p:cNvPr>
          <p:cNvSpPr txBox="1"/>
          <p:nvPr/>
        </p:nvSpPr>
        <p:spPr>
          <a:xfrm>
            <a:off x="1512946" y="5944169"/>
            <a:ext cx="1742077" cy="276999"/>
          </a:xfrm>
          <a:prstGeom prst="rect">
            <a:avLst/>
          </a:prstGeom>
          <a:solidFill>
            <a:schemeClr val="tx2">
              <a:lumMod val="20000"/>
              <a:lumOff val="80000"/>
            </a:schemeClr>
          </a:solidFill>
        </p:spPr>
        <p:txBody>
          <a:bodyPr wrap="square" rtlCol="0">
            <a:spAutoFit/>
          </a:bodyPr>
          <a:lstStyle/>
          <a:p>
            <a:r>
              <a:rPr lang="en-US" sz="1200" dirty="0"/>
              <a:t>Fig 1: M. Martinello et al.</a:t>
            </a:r>
          </a:p>
        </p:txBody>
      </p:sp>
      <p:sp>
        <p:nvSpPr>
          <p:cNvPr id="3" name="TextBox 2">
            <a:extLst>
              <a:ext uri="{FF2B5EF4-FFF2-40B4-BE49-F238E27FC236}">
                <a16:creationId xmlns:a16="http://schemas.microsoft.com/office/drawing/2014/main" id="{26F63A83-9CF4-491C-BA29-004CA56F9577}"/>
              </a:ext>
            </a:extLst>
          </p:cNvPr>
          <p:cNvSpPr txBox="1"/>
          <p:nvPr/>
        </p:nvSpPr>
        <p:spPr>
          <a:xfrm rot="16200000">
            <a:off x="3988147" y="4604889"/>
            <a:ext cx="554476" cy="138499"/>
          </a:xfrm>
          <a:prstGeom prst="rect">
            <a:avLst/>
          </a:prstGeom>
          <a:solidFill>
            <a:schemeClr val="bg1"/>
          </a:solidFill>
        </p:spPr>
        <p:txBody>
          <a:bodyPr wrap="square" lIns="0" tIns="0" rIns="0" bIns="0" rtlCol="0">
            <a:spAutoFit/>
          </a:bodyPr>
          <a:lstStyle/>
          <a:p>
            <a:r>
              <a:rPr lang="en-US" sz="900" b="1" dirty="0">
                <a:solidFill>
                  <a:schemeClr val="accent6"/>
                </a:solidFill>
              </a:rPr>
              <a:t>Radiation</a:t>
            </a:r>
          </a:p>
        </p:txBody>
      </p:sp>
      <p:sp>
        <p:nvSpPr>
          <p:cNvPr id="12" name="TextBox 11">
            <a:extLst>
              <a:ext uri="{FF2B5EF4-FFF2-40B4-BE49-F238E27FC236}">
                <a16:creationId xmlns:a16="http://schemas.microsoft.com/office/drawing/2014/main" id="{B2A5D3FA-4C02-458E-A0A8-F00A4F37B42E}"/>
              </a:ext>
            </a:extLst>
          </p:cNvPr>
          <p:cNvSpPr txBox="1"/>
          <p:nvPr/>
        </p:nvSpPr>
        <p:spPr>
          <a:xfrm rot="16200000">
            <a:off x="8284524" y="4595162"/>
            <a:ext cx="554476" cy="138499"/>
          </a:xfrm>
          <a:prstGeom prst="rect">
            <a:avLst/>
          </a:prstGeom>
          <a:solidFill>
            <a:schemeClr val="bg1"/>
          </a:solidFill>
        </p:spPr>
        <p:txBody>
          <a:bodyPr wrap="square" lIns="0" tIns="0" rIns="0" bIns="0" rtlCol="0">
            <a:spAutoFit/>
          </a:bodyPr>
          <a:lstStyle/>
          <a:p>
            <a:r>
              <a:rPr lang="en-US" sz="900" b="1" dirty="0">
                <a:solidFill>
                  <a:schemeClr val="accent6"/>
                </a:solidFill>
              </a:rPr>
              <a:t>Radiation</a:t>
            </a:r>
          </a:p>
        </p:txBody>
      </p:sp>
    </p:spTree>
    <p:extLst>
      <p:ext uri="{BB962C8B-B14F-4D97-AF65-F5344CB8AC3E}">
        <p14:creationId xmlns:p14="http://schemas.microsoft.com/office/powerpoint/2010/main" val="5883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34217" y="-13443"/>
            <a:ext cx="8686800" cy="6429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a:t>
            </a:r>
          </a:p>
        </p:txBody>
      </p:sp>
      <p:sp>
        <p:nvSpPr>
          <p:cNvPr id="24578" name="Content Placeholder 29"/>
          <p:cNvSpPr>
            <a:spLocks noGrp="1"/>
          </p:cNvSpPr>
          <p:nvPr>
            <p:ph idx="1"/>
          </p:nvPr>
        </p:nvSpPr>
        <p:spPr bwMode="auto">
          <a:xfrm>
            <a:off x="0" y="822960"/>
            <a:ext cx="8869680" cy="5486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4488" indent="0" eaLnBrk="1" hangingPunct="1">
              <a:buNone/>
            </a:pPr>
            <a:r>
              <a:rPr lang="en-US" altLang="en-US" sz="1200" b="1" dirty="0">
                <a:solidFill>
                  <a:schemeClr val="tx1"/>
                </a:solidFill>
                <a:latin typeface="Helvetica" panose="020B0604020202020204" pitchFamily="34" charset="0"/>
                <a:ea typeface="Geneva" pitchFamily="121" charset="-128"/>
              </a:rPr>
              <a:t>LCLS-II 1.3 GHz Cryomodules</a:t>
            </a:r>
            <a:endParaRPr lang="en-US" altLang="en-US" sz="1200" dirty="0">
              <a:solidFill>
                <a:schemeClr val="tx1"/>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Retro-fit BPM procedure was approved by SLAC, all work restarted.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CM03 dis-assembly was completed. Rebuild started as a filler job between cryomodules.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CM02, CM04 CM05 and CM07 beam line were back filled and warm end coupler were dis-assembled. They are ready for extraction and repair BPM. Actual repair is pending for approval.</a:t>
            </a:r>
          </a:p>
          <a:p>
            <a:pPr marL="914400" lvl="1" indent="-344488">
              <a:buFont typeface="Arial" panose="020B0604020202020204" pitchFamily="34" charset="0"/>
              <a:buChar char="•"/>
            </a:pPr>
            <a:r>
              <a:rPr lang="en-US" altLang="en-US" sz="1200" dirty="0">
                <a:solidFill>
                  <a:srgbClr val="003087"/>
                </a:solidFill>
                <a:latin typeface="Helvetica" panose="020B0604020202020204" pitchFamily="34" charset="0"/>
                <a:ea typeface="Geneva" pitchFamily="121" charset="-128"/>
              </a:rPr>
              <a:t>CM06 autopsy showed the catastrophic failure was not BPM vacuum, instead it was coupler bellows that cracked during the shipping. Two couplers’ bellows showed cracks. They will be dissected and analyzed for thickness inspection and failure mode analysis. JLAB CM7 was shipping tested during the last weekend. Sensor was on a coupler location. Shipping data is being analyzed. </a:t>
            </a:r>
            <a:r>
              <a:rPr lang="en-US" altLang="en-US" sz="1200" dirty="0">
                <a:solidFill>
                  <a:srgbClr val="003087"/>
                </a:solidFill>
                <a:highlight>
                  <a:srgbClr val="FFFF00"/>
                </a:highlight>
                <a:latin typeface="Helvetica" panose="020B0604020202020204" pitchFamily="34" charset="0"/>
                <a:ea typeface="Geneva" pitchFamily="121" charset="-128"/>
              </a:rPr>
              <a:t>It is being dis-assembled and will clear the WS3 stand for CM11.</a:t>
            </a:r>
            <a:endParaRPr lang="en-US" altLang="en-US" sz="1200" dirty="0">
              <a:solidFill>
                <a:srgbClr val="003087"/>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chemeClr val="tx1"/>
                </a:solidFill>
                <a:highlight>
                  <a:srgbClr val="FFFF00"/>
                </a:highlight>
                <a:latin typeface="Helvetica" panose="020B0604020202020204" pitchFamily="34" charset="0"/>
                <a:ea typeface="Geneva" pitchFamily="121" charset="-128"/>
              </a:rPr>
              <a:t>CM08 finished WS3 and WS4. It is in WS5 and warm end couplers are being installed.</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CM09 tests at CMTF test cave were completed. Warm-up is completed.</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CM10 is in WS3. BPM fix is on hold before thermal shield weldment.</a:t>
            </a:r>
          </a:p>
          <a:p>
            <a:pPr marL="914400" lvl="1" indent="-344488">
              <a:buFont typeface="Arial" panose="020B0604020202020204" pitchFamily="34" charset="0"/>
              <a:buChar char="•"/>
            </a:pPr>
            <a:r>
              <a:rPr lang="en-US" altLang="en-US" sz="1200" dirty="0">
                <a:solidFill>
                  <a:schemeClr val="tx1"/>
                </a:solidFill>
                <a:highlight>
                  <a:srgbClr val="FFFF00"/>
                </a:highlight>
                <a:latin typeface="Helvetica" panose="020B0604020202020204" pitchFamily="34" charset="0"/>
                <a:ea typeface="Geneva" pitchFamily="121" charset="-128"/>
              </a:rPr>
              <a:t>CM11 WS2 is finished, it is parked in WS2 waiting for proceed to WS3 as soon as WS3 at ICB is cleared.</a:t>
            </a:r>
          </a:p>
          <a:p>
            <a:pPr marL="914400" lvl="1" indent="-344488">
              <a:buFont typeface="Arial" panose="020B0604020202020204" pitchFamily="34" charset="0"/>
              <a:buChar char="•"/>
            </a:pPr>
            <a:r>
              <a:rPr lang="en-US" altLang="en-US" sz="1200" dirty="0">
                <a:solidFill>
                  <a:schemeClr val="tx1"/>
                </a:solidFill>
                <a:highlight>
                  <a:srgbClr val="FFFF00"/>
                </a:highlight>
                <a:latin typeface="Helvetica" panose="020B0604020202020204" pitchFamily="34" charset="0"/>
                <a:ea typeface="Geneva" pitchFamily="121" charset="-128"/>
              </a:rPr>
              <a:t>CM12 WS1 is in progress.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CM13 cavities were identified</a:t>
            </a:r>
            <a:endParaRPr lang="en-US" altLang="en-US" sz="1400" b="1" dirty="0">
              <a:solidFill>
                <a:schemeClr val="tx1"/>
              </a:solidFill>
              <a:latin typeface="Helvetica" panose="020B0604020202020204" pitchFamily="34" charset="0"/>
              <a:ea typeface="Geneva" pitchFamily="121" charset="-128"/>
            </a:endParaRPr>
          </a:p>
          <a:p>
            <a:pPr marL="169862" indent="0">
              <a:buNone/>
            </a:pPr>
            <a:r>
              <a:rPr lang="en-US" altLang="en-US" sz="1400" b="1" dirty="0">
                <a:solidFill>
                  <a:schemeClr val="tx1"/>
                </a:solidFill>
                <a:latin typeface="Helvetica" panose="020B0604020202020204" pitchFamily="34" charset="0"/>
                <a:ea typeface="Geneva" pitchFamily="121" charset="-128"/>
              </a:rPr>
              <a:t>	</a:t>
            </a:r>
            <a:r>
              <a:rPr lang="en-US" altLang="en-US" sz="1200" b="1" dirty="0">
                <a:solidFill>
                  <a:schemeClr val="tx1"/>
                </a:solidFill>
                <a:latin typeface="Helvetica" panose="020B0604020202020204" pitchFamily="34" charset="0"/>
                <a:ea typeface="Geneva" pitchFamily="121" charset="-128"/>
              </a:rPr>
              <a:t>LCLS-II Cavity Preparations</a:t>
            </a:r>
            <a:endParaRPr lang="en-US" altLang="en-US" sz="1200" dirty="0">
              <a:solidFill>
                <a:schemeClr val="tx1"/>
              </a:solidFill>
              <a:latin typeface="Helvetica" panose="020B0604020202020204" pitchFamily="34" charset="0"/>
              <a:ea typeface="Geneva" pitchFamily="121" charset="-128"/>
            </a:endParaRPr>
          </a:p>
          <a:p>
            <a:pPr marL="855662"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1.3 GHz No cavity test.</a:t>
            </a:r>
            <a:endParaRPr lang="en-US" altLang="en-US" sz="1000" dirty="0">
              <a:solidFill>
                <a:schemeClr val="tx1"/>
              </a:solidFill>
              <a:latin typeface="Helvetica" panose="020B0604020202020204" pitchFamily="34" charset="0"/>
              <a:ea typeface="Geneva" pitchFamily="121" charset="-128"/>
            </a:endParaRPr>
          </a:p>
          <a:p>
            <a:pPr marL="855662"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3.9 GHz: 3HRI03 dressed cavity is being dis-assembled in HTS. 3.9 GHz Design verification is completed.</a:t>
            </a:r>
            <a:endParaRPr lang="en-US" altLang="en-US" sz="1400" dirty="0">
              <a:solidFill>
                <a:schemeClr val="tx1"/>
              </a:solidFill>
              <a:latin typeface="Helvetica" panose="020B0604020202020204" pitchFamily="34" charset="0"/>
              <a:ea typeface="Geneva" pitchFamily="121" charset="-128"/>
            </a:endParaRPr>
          </a:p>
          <a:p>
            <a:pPr marL="344488" indent="0">
              <a:buNone/>
            </a:pPr>
            <a:r>
              <a:rPr lang="en-US" altLang="en-US" sz="1200" b="1" dirty="0">
                <a:solidFill>
                  <a:schemeClr val="tx1"/>
                </a:solidFill>
                <a:latin typeface="Helvetica" panose="020B0604020202020204" pitchFamily="34" charset="0"/>
                <a:ea typeface="Geneva" pitchFamily="121" charset="-128"/>
              </a:rPr>
              <a:t>	PIP-II</a:t>
            </a:r>
            <a:r>
              <a:rPr lang="en-US" sz="1200" b="1" dirty="0">
                <a:solidFill>
                  <a:schemeClr val="tx1"/>
                </a:solidFill>
              </a:rPr>
              <a:t>  </a:t>
            </a:r>
          </a:p>
          <a:p>
            <a:pPr marL="914400" lvl="1" indent="-344488">
              <a:buFont typeface="Arial" panose="020B0604020202020204" pitchFamily="34" charset="0"/>
              <a:buChar char="•"/>
            </a:pPr>
            <a:r>
              <a:rPr lang="en-US" sz="1200" dirty="0">
                <a:solidFill>
                  <a:schemeClr val="tx1"/>
                </a:solidFill>
                <a:highlight>
                  <a:srgbClr val="FFFF00"/>
                </a:highlight>
                <a:latin typeface="Helvetica" panose="020B0604020202020204" pitchFamily="34" charset="0"/>
                <a:ea typeface="Geneva" pitchFamily="121" charset="-128"/>
              </a:rPr>
              <a:t>Spoke Cavity S111 was tested. It had high field emission and needs re-HPR.</a:t>
            </a:r>
          </a:p>
          <a:p>
            <a:pPr marL="914400" lvl="1" indent="-344488">
              <a:buFont typeface="Arial" panose="020B0604020202020204" pitchFamily="34" charset="0"/>
              <a:buChar char="•"/>
            </a:pPr>
            <a:r>
              <a:rPr lang="en-US" sz="1200" dirty="0">
                <a:solidFill>
                  <a:schemeClr val="tx1"/>
                </a:solidFill>
                <a:highlight>
                  <a:srgbClr val="FFFF00"/>
                </a:highlight>
              </a:rPr>
              <a:t>Spoke cavity S113 had high power coupler installed and will be installed to test at STC</a:t>
            </a:r>
            <a:r>
              <a:rPr lang="en-US" sz="1200" dirty="0">
                <a:solidFill>
                  <a:schemeClr val="tx1"/>
                </a:solidFill>
              </a:rPr>
              <a:t>. </a:t>
            </a:r>
          </a:p>
          <a:p>
            <a:pPr marL="457200" lvl="1" indent="0">
              <a:buNone/>
            </a:pPr>
            <a:r>
              <a:rPr lang="en-US" sz="1200" b="1" dirty="0">
                <a:solidFill>
                  <a:schemeClr val="tx1"/>
                </a:solidFill>
                <a:latin typeface="Helvetica" panose="020B0604020202020204" pitchFamily="34" charset="0"/>
                <a:ea typeface="Geneva" pitchFamily="121" charset="-128"/>
              </a:rPr>
              <a:t>LARP</a:t>
            </a:r>
          </a:p>
          <a:p>
            <a:pPr lvl="1">
              <a:buFont typeface="Arial" panose="020B0604020202020204" pitchFamily="34" charset="0"/>
              <a:buChar char="•"/>
            </a:pPr>
            <a:r>
              <a:rPr lang="en-US" sz="1200" dirty="0">
                <a:solidFill>
                  <a:schemeClr val="tx1"/>
                </a:solidFill>
                <a:highlight>
                  <a:srgbClr val="FFFF00"/>
                </a:highlight>
              </a:rPr>
              <a:t>One RF deflecting cavity was tested. Cavity did not meet Q0/</a:t>
            </a:r>
            <a:r>
              <a:rPr lang="en-US" sz="1200" dirty="0" err="1">
                <a:solidFill>
                  <a:schemeClr val="tx1"/>
                </a:solidFill>
                <a:highlight>
                  <a:srgbClr val="FFFF00"/>
                </a:highlight>
              </a:rPr>
              <a:t>Eacc</a:t>
            </a:r>
            <a:r>
              <a:rPr lang="en-US" sz="1200">
                <a:solidFill>
                  <a:schemeClr val="tx1"/>
                </a:solidFill>
                <a:highlight>
                  <a:srgbClr val="FFFF00"/>
                </a:highlight>
              </a:rPr>
              <a:t> specifications (3e9, 11 MV/m). </a:t>
            </a:r>
            <a:r>
              <a:rPr lang="en-US" sz="1200" dirty="0">
                <a:solidFill>
                  <a:schemeClr val="tx1"/>
                </a:solidFill>
                <a:highlight>
                  <a:srgbClr val="FFFF00"/>
                </a:highlight>
              </a:rPr>
              <a:t>FE was present however.</a:t>
            </a:r>
          </a:p>
        </p:txBody>
      </p:sp>
      <p:sp>
        <p:nvSpPr>
          <p:cNvPr id="24579"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5/7/2018</a:t>
            </a:r>
          </a:p>
        </p:txBody>
      </p:sp>
      <p:sp>
        <p:nvSpPr>
          <p:cNvPr id="2458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
        <p:nvSpPr>
          <p:cNvPr id="6" name="Footer Placeholder 2">
            <a:extLst>
              <a:ext uri="{FF2B5EF4-FFF2-40B4-BE49-F238E27FC236}">
                <a16:creationId xmlns:a16="http://schemas.microsoft.com/office/drawing/2014/main" id="{05564AA0-FE1E-4A5A-A3AD-1EE8E9FD23D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Tree>
    <p:extLst>
      <p:ext uri="{BB962C8B-B14F-4D97-AF65-F5344CB8AC3E}">
        <p14:creationId xmlns:p14="http://schemas.microsoft.com/office/powerpoint/2010/main" val="193639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11"/>
            <a:ext cx="8686800" cy="641739"/>
          </a:xfrm>
        </p:spPr>
        <p:txBody>
          <a:bodyPr/>
          <a:lstStyle/>
          <a:p>
            <a:r>
              <a:rPr lang="en-US" dirty="0">
                <a:solidFill>
                  <a:schemeClr val="tx2">
                    <a:lumMod val="75000"/>
                  </a:schemeClr>
                </a:solidFill>
              </a:rPr>
              <a:t> </a:t>
            </a:r>
            <a:r>
              <a:rPr lang="en-US" dirty="0">
                <a:solidFill>
                  <a:schemeClr val="tx1"/>
                </a:solidFill>
              </a:rPr>
              <a:t>Magnet Sector </a:t>
            </a:r>
            <a:endParaRPr lang="en-US" sz="1400" b="0" dirty="0">
              <a:solidFill>
                <a:schemeClr val="tx1"/>
              </a:solidFill>
            </a:endParaRPr>
          </a:p>
        </p:txBody>
      </p:sp>
      <p:sp>
        <p:nvSpPr>
          <p:cNvPr id="7" name="TextBox 6"/>
          <p:cNvSpPr txBox="1"/>
          <p:nvPr/>
        </p:nvSpPr>
        <p:spPr>
          <a:xfrm>
            <a:off x="1526544" y="1465319"/>
            <a:ext cx="184666" cy="461665"/>
          </a:xfrm>
          <a:prstGeom prst="rect">
            <a:avLst/>
          </a:prstGeom>
          <a:noFill/>
        </p:spPr>
        <p:txBody>
          <a:bodyPr wrap="none" rtlCol="0">
            <a:spAutoFit/>
          </a:bodyPr>
          <a:lstStyle/>
          <a:p>
            <a:endParaRPr lang="en-US" dirty="0"/>
          </a:p>
        </p:txBody>
      </p:sp>
      <p:sp>
        <p:nvSpPr>
          <p:cNvPr id="12" name="Content Placeholder 2"/>
          <p:cNvSpPr txBox="1">
            <a:spLocks/>
          </p:cNvSpPr>
          <p:nvPr/>
        </p:nvSpPr>
        <p:spPr>
          <a:xfrm>
            <a:off x="228600" y="901758"/>
            <a:ext cx="8672513" cy="584892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400" dirty="0"/>
          </a:p>
        </p:txBody>
      </p:sp>
      <p:sp>
        <p:nvSpPr>
          <p:cNvPr id="11" name="Content Placeholder 2"/>
          <p:cNvSpPr txBox="1">
            <a:spLocks/>
          </p:cNvSpPr>
          <p:nvPr/>
        </p:nvSpPr>
        <p:spPr>
          <a:xfrm>
            <a:off x="0" y="822960"/>
            <a:ext cx="8869680" cy="548640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lvl="0" indent="-1588">
              <a:buNone/>
            </a:pPr>
            <a:r>
              <a:rPr lang="en-US" sz="1400" b="1" dirty="0">
                <a:solidFill>
                  <a:schemeClr val="tx1"/>
                </a:solidFill>
                <a:latin typeface="Helvetica" panose="020B0604020202020204" pitchFamily="34" charset="0"/>
                <a:cs typeface="Helvetica" panose="020B0604020202020204" pitchFamily="34" charset="0"/>
              </a:rPr>
              <a:t>HL- LHC, AUP</a:t>
            </a:r>
            <a:endParaRPr lang="en-US" sz="1400" dirty="0">
              <a:solidFill>
                <a:schemeClr val="tx1"/>
              </a:solidFill>
              <a:latin typeface="Helvetica" panose="020B0604020202020204" pitchFamily="34" charset="0"/>
              <a:cs typeface="Helvetica" panose="020B0604020202020204" pitchFamily="34" charset="0"/>
            </a:endParaRP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QXFA108 coil vacuum impregnation is complete. Coil QXFA109 is in its reaction cycle. The inner coil winding is complete in QXFA110.</a:t>
            </a:r>
          </a:p>
          <a:p>
            <a:pPr marL="914400" lvl="0" indent="-344488">
              <a:buFont typeface="Arial" charset="0"/>
              <a:buChar char="•"/>
            </a:pPr>
            <a:r>
              <a:rPr lang="en-US" sz="1200" dirty="0">
                <a:solidFill>
                  <a:schemeClr val="tx1"/>
                </a:solidFill>
                <a:latin typeface="Helvetica" panose="020B0604020202020204" pitchFamily="34" charset="0"/>
                <a:ea typeface="ＭＳ Ｐゴシック" charset="0"/>
                <a:cs typeface="Helvetica" panose="020B0604020202020204" pitchFamily="34" charset="0"/>
              </a:rPr>
              <a:t>MQXFS1d short model test is in progress. The magnet exceeded both the nominal and the ultimate (~108% of the nominal) currents.</a:t>
            </a: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Completed Magnet Design Criteria Review. Next is the preliminary design review of the Q1/Q3 cryo-assembly and Final Design review of the MQXFA magnets in May.</a:t>
            </a:r>
          </a:p>
          <a:p>
            <a:pPr marL="344488" lvl="1" indent="-1588">
              <a:buNone/>
            </a:pPr>
            <a:r>
              <a:rPr lang="en-US" sz="1400" b="1" dirty="0">
                <a:solidFill>
                  <a:schemeClr val="tx1"/>
                </a:solidFill>
                <a:latin typeface="Helvetica" panose="020B0604020202020204" pitchFamily="34" charset="0"/>
                <a:cs typeface="Helvetica" panose="020B0604020202020204" pitchFamily="34" charset="0"/>
              </a:rPr>
              <a:t>LCLS II</a:t>
            </a:r>
            <a:endParaRPr lang="en-US" sz="1400" dirty="0">
              <a:solidFill>
                <a:schemeClr val="tx1"/>
              </a:solidFill>
              <a:latin typeface="Helvetica" panose="020B0604020202020204" pitchFamily="34" charset="0"/>
              <a:cs typeface="Helvetica" panose="020B0604020202020204" pitchFamily="34" charset="0"/>
            </a:endParaRP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SPQA130 cold test completed. SPQA131 is delayed, current estimate for shipping is May 8</a:t>
            </a:r>
            <a:r>
              <a:rPr lang="en-US" sz="1200" baseline="30000" dirty="0">
                <a:solidFill>
                  <a:srgbClr val="C00000"/>
                </a:solidFill>
                <a:latin typeface="Helvetica" panose="020B0604020202020204" pitchFamily="34" charset="0"/>
                <a:ea typeface="ＭＳ Ｐゴシック" charset="0"/>
                <a:cs typeface="Helvetica" panose="020B0604020202020204" pitchFamily="34" charset="0"/>
              </a:rPr>
              <a:t>th</a:t>
            </a:r>
            <a:r>
              <a:rPr lang="en-US" sz="1200" dirty="0">
                <a:solidFill>
                  <a:srgbClr val="C00000"/>
                </a:solidFill>
                <a:latin typeface="Helvetica" panose="020B0604020202020204" pitchFamily="34" charset="0"/>
                <a:ea typeface="ＭＳ Ｐゴシック" charset="0"/>
                <a:cs typeface="Helvetica" panose="020B0604020202020204" pitchFamily="34" charset="0"/>
              </a:rPr>
              <a:t>.</a:t>
            </a:r>
            <a:endParaRPr lang="en-US" sz="1200" dirty="0">
              <a:solidFill>
                <a:schemeClr val="tx1"/>
              </a:solidFill>
              <a:latin typeface="Helvetica" panose="020B0604020202020204" pitchFamily="34" charset="0"/>
              <a:ea typeface="ＭＳ Ｐゴシック" charset="0"/>
              <a:cs typeface="Helvetica" panose="020B0604020202020204" pitchFamily="34" charset="0"/>
            </a:endParaRPr>
          </a:p>
          <a:p>
            <a:pPr marL="344488" lvl="1" indent="-1588">
              <a:buNone/>
            </a:pPr>
            <a:r>
              <a:rPr lang="en-US" sz="1400" b="1" dirty="0">
                <a:solidFill>
                  <a:schemeClr val="tx1"/>
                </a:solidFill>
                <a:latin typeface="Helvetica" panose="020B0604020202020204" pitchFamily="34" charset="0"/>
                <a:cs typeface="Helvetica" panose="020B0604020202020204" pitchFamily="34" charset="0"/>
              </a:rPr>
              <a:t>Mu2e</a:t>
            </a:r>
            <a:endParaRPr lang="en-US" sz="1400" dirty="0">
              <a:solidFill>
                <a:schemeClr val="tx1"/>
              </a:solidFill>
              <a:latin typeface="Helvetica" panose="020B0604020202020204" pitchFamily="34" charset="0"/>
              <a:cs typeface="Helvetica" panose="020B0604020202020204" pitchFamily="34" charset="0"/>
            </a:endParaRP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The first Test Solenoid (TS) production module has been mounted to a HAB dish-head A. Electrical, cryogenic and mechanical connections are on going. </a:t>
            </a:r>
            <a:r>
              <a:rPr lang="en-US" sz="1200" dirty="0">
                <a:solidFill>
                  <a:schemeClr val="tx1"/>
                </a:solidFill>
                <a:latin typeface="Helvetica" panose="020B0604020202020204" pitchFamily="34" charset="0"/>
                <a:ea typeface="ＭＳ Ｐゴシック" charset="0"/>
                <a:cs typeface="Helvetica" panose="020B0604020202020204" pitchFamily="34" charset="0"/>
              </a:rPr>
              <a:t>The second TS production module is expected in the middle of June</a:t>
            </a: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The Detector Solenoid (DS) coil DS1 winding started last week.</a:t>
            </a: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Milhous Company reports that coil winding for all ISA magnets is expected to be complete in two weeks. The cores are in production. The lead engineer is visiting the company this week.</a:t>
            </a:r>
          </a:p>
          <a:p>
            <a:pPr marL="344488" indent="-1588">
              <a:buNone/>
            </a:pPr>
            <a:r>
              <a:rPr lang="en-US" sz="1400" b="1" dirty="0">
                <a:solidFill>
                  <a:schemeClr val="tx1"/>
                </a:solidFill>
                <a:latin typeface="Helvetica" panose="020B0604020202020204" pitchFamily="34" charset="0"/>
                <a:cs typeface="Helvetica" panose="020B0604020202020204" pitchFamily="34" charset="0"/>
              </a:rPr>
              <a:t>G-2</a:t>
            </a:r>
          </a:p>
          <a:p>
            <a:pPr marL="914400" lvl="1" indent="-344488">
              <a:buFont typeface="Arial" charset="0"/>
              <a:buChar char="•"/>
            </a:pPr>
            <a:r>
              <a:rPr lang="en-US" sz="1200" dirty="0">
                <a:solidFill>
                  <a:schemeClr val="tx1"/>
                </a:solidFill>
                <a:latin typeface="Helvetica" panose="020B0604020202020204" pitchFamily="34" charset="0"/>
                <a:ea typeface="ＭＳ Ｐゴシック" charset="0"/>
                <a:cs typeface="Helvetica" panose="020B0604020202020204" pitchFamily="34" charset="0"/>
              </a:rPr>
              <a:t>Winding of the inner and outer coils for the new g-2 inflector is complete. The case and other surrounding hardware is being prepared for assembly and vacuum impregnation.</a:t>
            </a:r>
          </a:p>
          <a:p>
            <a:pPr marL="344488" indent="-1588">
              <a:buNone/>
            </a:pPr>
            <a:r>
              <a:rPr lang="en-US" sz="1400" b="1" dirty="0">
                <a:solidFill>
                  <a:schemeClr val="tx1"/>
                </a:solidFill>
                <a:latin typeface="Helvetica" panose="020B0604020202020204" pitchFamily="34" charset="0"/>
                <a:cs typeface="Helvetica" panose="020B0604020202020204" pitchFamily="34" charset="0"/>
              </a:rPr>
              <a:t>MDP 15-17 T dipole R&amp;D  </a:t>
            </a:r>
          </a:p>
          <a:p>
            <a:pPr marL="914400" lvl="1" indent="-344488" eaLnBrk="0" hangingPunct="0">
              <a:buFont typeface="Arial" panose="020B0604020202020204" pitchFamily="34" charset="0"/>
              <a:buChar char="•"/>
            </a:pPr>
            <a:r>
              <a:rPr lang="en-US" sz="1200" dirty="0">
                <a:solidFill>
                  <a:schemeClr val="tx1"/>
                </a:solidFill>
                <a:latin typeface="Helvetica" panose="020B0604020202020204" pitchFamily="34" charset="0"/>
                <a:cs typeface="Helvetica" panose="020B0604020202020204" pitchFamily="34" charset="0"/>
              </a:rPr>
              <a:t>15T dipole coil fabrication in progress. </a:t>
            </a:r>
          </a:p>
          <a:p>
            <a:pPr marL="344488" indent="-1588">
              <a:buNone/>
            </a:pPr>
            <a:r>
              <a:rPr lang="en-US" sz="1400" b="1" dirty="0">
                <a:solidFill>
                  <a:schemeClr val="tx1"/>
                </a:solidFill>
                <a:latin typeface="Helvetica" panose="020B0604020202020204" pitchFamily="34" charset="0"/>
                <a:cs typeface="Helvetica" panose="020B0604020202020204" pitchFamily="34" charset="0"/>
              </a:rPr>
              <a:t>Accelerator Support</a:t>
            </a:r>
          </a:p>
          <a:p>
            <a:pPr marL="914400" eaLnBrk="0" hangingPunct="0"/>
            <a:r>
              <a:rPr lang="en-US" altLang="en-US" sz="1200" dirty="0">
                <a:solidFill>
                  <a:schemeClr val="tx1"/>
                </a:solidFill>
                <a:latin typeface="Helvetica" panose="020B0604020202020204" pitchFamily="34" charset="0"/>
                <a:ea typeface="ＭＳ Ｐゴシック" charset="0"/>
                <a:cs typeface="Helvetica" panose="020B0604020202020204" pitchFamily="34" charset="0"/>
              </a:rPr>
              <a:t>Winding of a replacement coil for the leaking MDCC has resumed.</a:t>
            </a:r>
          </a:p>
          <a:p>
            <a:pPr marL="914400" eaLnBrk="0" hangingPunct="0"/>
            <a:r>
              <a:rPr lang="en-US" altLang="en-US" sz="1200" dirty="0">
                <a:solidFill>
                  <a:schemeClr val="tx1"/>
                </a:solidFill>
                <a:latin typeface="Helvetica" panose="020B0604020202020204" pitchFamily="34" charset="0"/>
                <a:ea typeface="ＭＳ Ｐゴシック" charset="0"/>
                <a:cs typeface="Helvetica" panose="020B0604020202020204" pitchFamily="34" charset="0"/>
              </a:rPr>
              <a:t>SDG001 magnetic field mapping scans completed.</a:t>
            </a:r>
          </a:p>
          <a:p>
            <a:pPr marL="914400" eaLnBrk="0" hangingPunct="0"/>
            <a:r>
              <a:rPr lang="en-US" altLang="en-US" sz="1200" dirty="0">
                <a:solidFill>
                  <a:srgbClr val="C00000"/>
                </a:solidFill>
                <a:latin typeface="Helvetica" panose="020B0604020202020204" pitchFamily="34" charset="0"/>
                <a:ea typeface="ＭＳ Ｐゴシック" charset="0"/>
                <a:cs typeface="Helvetica" panose="020B0604020202020204" pitchFamily="34" charset="0"/>
              </a:rPr>
              <a:t>EDWA (g-2 dipole) installed for magnetic measurements.</a:t>
            </a:r>
          </a:p>
        </p:txBody>
      </p:sp>
      <p:sp>
        <p:nvSpPr>
          <p:cNvPr id="3" name="Footer Placeholder 2"/>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4" name="Date Placeholder 3"/>
          <p:cNvSpPr>
            <a:spLocks noGrp="1"/>
          </p:cNvSpPr>
          <p:nvPr>
            <p:ph type="dt" sz="half" idx="10"/>
          </p:nvPr>
        </p:nvSpPr>
        <p:spPr/>
        <p:txBody>
          <a:bodyPr/>
          <a:lstStyle/>
          <a:p>
            <a:r>
              <a:rPr lang="en-US" altLang="en-US" dirty="0"/>
              <a:t>5/7/2018</a:t>
            </a:r>
          </a:p>
        </p:txBody>
      </p:sp>
      <p:sp>
        <p:nvSpPr>
          <p:cNvPr id="5" name="Slide Number Placeholder 4"/>
          <p:cNvSpPr>
            <a:spLocks noGrp="1"/>
          </p:cNvSpPr>
          <p:nvPr>
            <p:ph type="sldNum" sz="quarter" idx="12"/>
          </p:nvPr>
        </p:nvSpPr>
        <p:spPr/>
        <p:txBody>
          <a:bodyPr/>
          <a:lstStyle/>
          <a:p>
            <a:fld id="{032205FA-A580-4FB2-8E99-244EC8430E3C}" type="slidenum">
              <a:rPr lang="en-US" altLang="en-US" smtClean="0"/>
              <a:pPr/>
              <a:t>4</a:t>
            </a:fld>
            <a:endParaRPr lang="en-US" altLang="en-US"/>
          </a:p>
        </p:txBody>
      </p:sp>
    </p:spTree>
    <p:extLst>
      <p:ext uri="{BB962C8B-B14F-4D97-AF65-F5344CB8AC3E}">
        <p14:creationId xmlns:p14="http://schemas.microsoft.com/office/powerpoint/2010/main" val="295349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0" y="690105"/>
            <a:ext cx="9015984" cy="5486400"/>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1200" dirty="0">
                <a:solidFill>
                  <a:schemeClr val="tx1"/>
                </a:solidFill>
              </a:rPr>
              <a:t>LCLS-II Procurements</a:t>
            </a:r>
          </a:p>
          <a:p>
            <a:pPr lvl="2" indent="-344488">
              <a:buFont typeface="Arial" panose="020B0604020202020204" pitchFamily="34" charset="0"/>
              <a:buChar char="•"/>
            </a:pPr>
            <a:r>
              <a:rPr lang="en-US" sz="1200" b="0" dirty="0">
                <a:solidFill>
                  <a:schemeClr val="tx1"/>
                </a:solidFill>
              </a:rPr>
              <a:t>Distribution Boxes – Fabrication continues at vendor, delivery expected in June.</a:t>
            </a:r>
          </a:p>
          <a:p>
            <a:pPr lvl="2" indent="-344488">
              <a:buFont typeface="Arial" panose="020B0604020202020204" pitchFamily="34" charset="0"/>
              <a:buChar char="•"/>
            </a:pPr>
            <a:r>
              <a:rPr lang="en-US" sz="1200" b="0" dirty="0">
                <a:solidFill>
                  <a:schemeClr val="tx1"/>
                </a:solidFill>
              </a:rPr>
              <a:t>Surface Transfer Line Procurement –  Delivery expected in July – Factory Acceptance Testing on May 23-24th </a:t>
            </a:r>
          </a:p>
          <a:p>
            <a:pPr lvl="2" indent="-344488">
              <a:buFont typeface="Arial" panose="020B0604020202020204" pitchFamily="34" charset="0"/>
              <a:buChar char="•"/>
            </a:pPr>
            <a:r>
              <a:rPr lang="en-US" sz="1200" b="0" dirty="0">
                <a:solidFill>
                  <a:schemeClr val="tx1"/>
                </a:solidFill>
              </a:rPr>
              <a:t>Providing SLAC with guidance on installation activities for tunnel components – Final welding in tunnel commencing</a:t>
            </a:r>
          </a:p>
          <a:p>
            <a:pPr lvl="2" indent="-344488">
              <a:buFont typeface="Arial" panose="020B0604020202020204" pitchFamily="34" charset="0"/>
              <a:buChar char="•"/>
            </a:pPr>
            <a:r>
              <a:rPr lang="en-US" sz="1200" b="0" dirty="0">
                <a:solidFill>
                  <a:srgbClr val="C00000"/>
                </a:solidFill>
              </a:rPr>
              <a:t>Alex Martinez is at SLAC for the DOE review May 8-10 </a:t>
            </a:r>
          </a:p>
          <a:p>
            <a:pPr marL="344488" lvl="1"/>
            <a:r>
              <a:rPr lang="en-US" sz="1200" dirty="0">
                <a:solidFill>
                  <a:schemeClr val="tx1"/>
                </a:solidFill>
              </a:rPr>
              <a:t>Mu2e Procurement</a:t>
            </a:r>
          </a:p>
          <a:p>
            <a:pPr lvl="2" indent="-344488">
              <a:buFont typeface="Arial" panose="020B0604020202020204" pitchFamily="34" charset="0"/>
              <a:buChar char="•"/>
            </a:pPr>
            <a:r>
              <a:rPr lang="en-US" sz="1200" b="0" dirty="0">
                <a:solidFill>
                  <a:schemeClr val="tx1"/>
                </a:solidFill>
              </a:rPr>
              <a:t>Distribution Box – Fabrication in progress, delivery expected in May/June </a:t>
            </a:r>
          </a:p>
          <a:p>
            <a:pPr lvl="2" indent="-344488">
              <a:buFont typeface="Arial" panose="020B0604020202020204" pitchFamily="34" charset="0"/>
              <a:buChar char="•"/>
            </a:pPr>
            <a:r>
              <a:rPr lang="en-US" sz="1200" b="0" dirty="0">
                <a:solidFill>
                  <a:schemeClr val="tx1"/>
                </a:solidFill>
              </a:rPr>
              <a:t>Feed Boxes – Contract is being awarded</a:t>
            </a:r>
          </a:p>
          <a:p>
            <a:pPr marL="344488" lvl="1"/>
            <a:r>
              <a:rPr lang="en-US" sz="1200" dirty="0">
                <a:solidFill>
                  <a:schemeClr val="tx1"/>
                </a:solidFill>
              </a:rPr>
              <a:t>HL-LHC AUP</a:t>
            </a:r>
          </a:p>
          <a:p>
            <a:pPr lvl="2" indent="-344488">
              <a:buFont typeface="Arial" panose="020B0604020202020204" pitchFamily="34" charset="0"/>
              <a:buChar char="•"/>
            </a:pPr>
            <a:r>
              <a:rPr lang="en-US" sz="1200" b="0" dirty="0">
                <a:solidFill>
                  <a:schemeClr val="tx1"/>
                </a:solidFill>
              </a:rPr>
              <a:t>Began EVMS practice reporting this month.  Working on Stand 4 upgrade tasks.  Waiting for final docs from CERN.</a:t>
            </a:r>
          </a:p>
          <a:p>
            <a:pPr marL="344488" lvl="1"/>
            <a:r>
              <a:rPr lang="en-US" sz="1200" dirty="0">
                <a:solidFill>
                  <a:schemeClr val="tx1"/>
                </a:solidFill>
              </a:rPr>
              <a:t>Meson Controls Upgrade</a:t>
            </a:r>
          </a:p>
          <a:p>
            <a:pPr lvl="2" indent="-344488">
              <a:buFont typeface="Arial" panose="020B0604020202020204" pitchFamily="34" charset="0"/>
              <a:buChar char="•"/>
            </a:pPr>
            <a:r>
              <a:rPr lang="en-US" sz="1200" b="0" dirty="0">
                <a:solidFill>
                  <a:schemeClr val="tx1"/>
                </a:solidFill>
              </a:rPr>
              <a:t>Project is underway in parallel with existing controls, preparing for system shutdown in June to switch system over</a:t>
            </a:r>
          </a:p>
          <a:p>
            <a:pPr lvl="2" indent="-344488">
              <a:buFont typeface="Arial" panose="020B0604020202020204" pitchFamily="34" charset="0"/>
              <a:buChar char="•"/>
            </a:pPr>
            <a:r>
              <a:rPr lang="en-US" sz="1200" b="0" dirty="0">
                <a:solidFill>
                  <a:srgbClr val="C00000"/>
                </a:solidFill>
              </a:rPr>
              <a:t>MDB completed as far as possible without shutdown, MCC in progress</a:t>
            </a:r>
          </a:p>
          <a:p>
            <a:pPr marL="344488" lvl="1"/>
            <a:r>
              <a:rPr lang="en-US" sz="1200" dirty="0">
                <a:solidFill>
                  <a:schemeClr val="tx1"/>
                </a:solidFill>
              </a:rPr>
              <a:t>PIP-II Activities and Procurement</a:t>
            </a:r>
          </a:p>
          <a:p>
            <a:pPr lvl="2" indent="-344488">
              <a:buFont typeface="Arial" panose="020B0604020202020204" pitchFamily="34" charset="0"/>
              <a:buChar char="•"/>
            </a:pPr>
            <a:r>
              <a:rPr lang="en-US" sz="1200" b="0" dirty="0">
                <a:solidFill>
                  <a:schemeClr val="tx1"/>
                </a:solidFill>
              </a:rPr>
              <a:t>External Cave Transfer Line fabrication in progress (in-house), final tie-in piece in fabrication, all others complete</a:t>
            </a:r>
          </a:p>
          <a:p>
            <a:pPr lvl="2" indent="-344488">
              <a:buFont typeface="Arial" panose="020B0604020202020204" pitchFamily="34" charset="0"/>
              <a:buChar char="•"/>
            </a:pPr>
            <a:r>
              <a:rPr lang="en-US" sz="1200" b="0" dirty="0">
                <a:solidFill>
                  <a:schemeClr val="tx1"/>
                </a:solidFill>
              </a:rPr>
              <a:t>PIP-II Cave Transfer Line procurement, delivery expected in June – Factory Acceptance Testing week of May 21 </a:t>
            </a:r>
          </a:p>
          <a:p>
            <a:pPr lvl="2" indent="-344488">
              <a:buFont typeface="Arial" panose="020B0604020202020204" pitchFamily="34" charset="0"/>
              <a:buChar char="•"/>
            </a:pPr>
            <a:r>
              <a:rPr lang="en-US" sz="1200" b="0" dirty="0">
                <a:solidFill>
                  <a:schemeClr val="tx1"/>
                </a:solidFill>
              </a:rPr>
              <a:t>Field installation at CMTF have begun with the external cave TL segments and supports</a:t>
            </a:r>
          </a:p>
          <a:p>
            <a:pPr marL="344488" lvl="1"/>
            <a:r>
              <a:rPr lang="en-US" sz="1200" dirty="0">
                <a:solidFill>
                  <a:schemeClr val="tx1"/>
                </a:solidFill>
              </a:rPr>
              <a:t>Sub-Kelvin Cryogenics</a:t>
            </a:r>
          </a:p>
          <a:p>
            <a:pPr lvl="2" indent="-344488">
              <a:buFont typeface="Arial" panose="020B0604020202020204" pitchFamily="34" charset="0"/>
              <a:buChar char="•"/>
            </a:pPr>
            <a:r>
              <a:rPr lang="en-US" sz="1200" b="0" dirty="0" err="1">
                <a:solidFill>
                  <a:schemeClr val="tx1"/>
                </a:solidFill>
              </a:rPr>
              <a:t>SuperCDMS</a:t>
            </a:r>
            <a:r>
              <a:rPr lang="en-US" sz="1200" b="0" dirty="0">
                <a:solidFill>
                  <a:schemeClr val="tx1"/>
                </a:solidFill>
              </a:rPr>
              <a:t> </a:t>
            </a:r>
            <a:r>
              <a:rPr lang="en-US" sz="1200" b="0" dirty="0" err="1">
                <a:solidFill>
                  <a:schemeClr val="tx1"/>
                </a:solidFill>
              </a:rPr>
              <a:t>Snolab</a:t>
            </a:r>
            <a:r>
              <a:rPr lang="en-US" sz="1200" b="0" dirty="0">
                <a:solidFill>
                  <a:schemeClr val="tx1"/>
                </a:solidFill>
              </a:rPr>
              <a:t> – Operations review schedule for June 19 in Germantown, internal E-Tank review on May 18</a:t>
            </a:r>
          </a:p>
          <a:p>
            <a:pPr lvl="2" indent="-344488">
              <a:buFont typeface="Arial" panose="020B0604020202020204" pitchFamily="34" charset="0"/>
              <a:buChar char="•"/>
            </a:pPr>
            <a:r>
              <a:rPr lang="en-US" sz="1200" b="0" dirty="0">
                <a:solidFill>
                  <a:schemeClr val="tx1"/>
                </a:solidFill>
              </a:rPr>
              <a:t>ADMX –</a:t>
            </a:r>
            <a:r>
              <a:rPr lang="en-US" sz="1200" b="0" dirty="0">
                <a:solidFill>
                  <a:srgbClr val="C00000"/>
                </a:solidFill>
              </a:rPr>
              <a:t> </a:t>
            </a:r>
            <a:r>
              <a:rPr lang="en-US" sz="1200" b="0" dirty="0">
                <a:solidFill>
                  <a:schemeClr val="tx1"/>
                </a:solidFill>
              </a:rPr>
              <a:t>Procurement issues with vendor ongoing (several iterations with DOE on legal waiver regarding procurement liability) verbally committed to expediting the delivery as much as possible to avoid schedule slippage </a:t>
            </a:r>
          </a:p>
          <a:p>
            <a:pPr lvl="2" indent="-344488">
              <a:buFont typeface="Arial" panose="020B0604020202020204" pitchFamily="34" charset="0"/>
              <a:buChar char="•"/>
            </a:pPr>
            <a:r>
              <a:rPr lang="en-US" sz="1200" b="0" dirty="0">
                <a:solidFill>
                  <a:srgbClr val="C00000"/>
                </a:solidFill>
                <a:latin typeface="Helvetica" panose="020B0604020202020204" pitchFamily="34" charset="0"/>
                <a:ea typeface="Geneva" pitchFamily="121" charset="-128"/>
              </a:rPr>
              <a:t>Nexus – Draft cryogenic review (5032) documents complete except for follow up questions to dilution refrigerator vendor</a:t>
            </a:r>
          </a:p>
          <a:p>
            <a:pPr marL="344488" lvl="2"/>
            <a:r>
              <a:rPr lang="en-US" sz="1200" dirty="0">
                <a:solidFill>
                  <a:schemeClr val="tx1"/>
                </a:solidFill>
              </a:rPr>
              <a:t>Facilities:</a:t>
            </a:r>
          </a:p>
          <a:p>
            <a:pPr marL="914400" indent="-344488">
              <a:buFont typeface="Arial" panose="020B0604020202020204" pitchFamily="34" charset="0"/>
              <a:buChar char="•"/>
            </a:pPr>
            <a:r>
              <a:rPr lang="en-US" altLang="en-US" sz="1200" b="0" dirty="0">
                <a:solidFill>
                  <a:schemeClr val="tx1"/>
                </a:solidFill>
                <a:latin typeface="Helvetica" charset="0"/>
              </a:rPr>
              <a:t>Meson Detector Building: </a:t>
            </a:r>
            <a:r>
              <a:rPr lang="en-US" altLang="en-US" sz="1200" b="0" dirty="0">
                <a:solidFill>
                  <a:srgbClr val="C00000"/>
                </a:solidFill>
                <a:latin typeface="Helvetica" panose="020B0604020202020204" pitchFamily="34" charset="0"/>
                <a:ea typeface="Geneva" pitchFamily="121" charset="-128"/>
              </a:rPr>
              <a:t>STC – 2 x Spoke cavities tested</a:t>
            </a:r>
            <a:r>
              <a:rPr lang="en-US" altLang="en-US" sz="1200" b="0" dirty="0">
                <a:solidFill>
                  <a:srgbClr val="0F2D62"/>
                </a:solidFill>
                <a:latin typeface="Helvetica" panose="020B0604020202020204" pitchFamily="34" charset="0"/>
                <a:ea typeface="Geneva" pitchFamily="121" charset="-128"/>
              </a:rPr>
              <a:t>, </a:t>
            </a:r>
            <a:r>
              <a:rPr lang="en-US" altLang="en-US" sz="1200" b="0" dirty="0">
                <a:solidFill>
                  <a:schemeClr val="tx1"/>
                </a:solidFill>
                <a:latin typeface="Helvetica" charset="0"/>
              </a:rPr>
              <a:t>HTS warm, HTSC warm, swapping magnets.</a:t>
            </a:r>
          </a:p>
          <a:p>
            <a:pPr marL="914400" indent="-344488">
              <a:buFont typeface="Arial" panose="020B0604020202020204" pitchFamily="34" charset="0"/>
              <a:buChar char="•"/>
            </a:pPr>
            <a:r>
              <a:rPr lang="en-US" altLang="en-US" sz="1200" b="0" dirty="0" err="1">
                <a:solidFill>
                  <a:schemeClr val="tx1"/>
                </a:solidFill>
                <a:latin typeface="Helvetica" charset="0"/>
              </a:rPr>
              <a:t>Cryomodule</a:t>
            </a:r>
            <a:r>
              <a:rPr lang="en-US" altLang="en-US" sz="1200" b="0" dirty="0">
                <a:solidFill>
                  <a:schemeClr val="tx1"/>
                </a:solidFill>
                <a:latin typeface="Helvetica" charset="0"/>
              </a:rPr>
              <a:t> Test Facility: Plant under repair, LCLS-II F1.3-09 disconnection in progress</a:t>
            </a:r>
          </a:p>
          <a:p>
            <a:pPr marL="914400" indent="-344488">
              <a:buFont typeface="Arial" panose="020B0604020202020204" pitchFamily="34" charset="0"/>
              <a:buChar char="•"/>
            </a:pPr>
            <a:r>
              <a:rPr lang="en-US" altLang="en-US" sz="1200" b="0" dirty="0">
                <a:solidFill>
                  <a:schemeClr val="tx1"/>
                </a:solidFill>
                <a:latin typeface="Helvetica" charset="0"/>
              </a:rPr>
              <a:t>Industrial Building 1: </a:t>
            </a:r>
            <a:r>
              <a:rPr lang="en-US" altLang="en-US" sz="1200" b="0" dirty="0">
                <a:solidFill>
                  <a:srgbClr val="C00000"/>
                </a:solidFill>
                <a:latin typeface="Helvetica" panose="020B0604020202020204" pitchFamily="34" charset="0"/>
                <a:ea typeface="Geneva" pitchFamily="121" charset="-128"/>
              </a:rPr>
              <a:t>VTS stands: 2 RF cavities tested as part of Fermilab R&amp;D effort; VMTF - MQXFS1d testing in TC1 completed; Test Stand 3 – SPQA130 test completed last week</a:t>
            </a:r>
          </a:p>
          <a:p>
            <a:pPr marL="914400" indent="-344488">
              <a:buFont typeface="Arial" panose="020B0604020202020204" pitchFamily="34" charset="0"/>
              <a:buChar char="•"/>
            </a:pPr>
            <a:r>
              <a:rPr lang="en-US" altLang="en-US" sz="1200" b="0" dirty="0">
                <a:solidFill>
                  <a:schemeClr val="tx1"/>
                </a:solidFill>
                <a:latin typeface="Helvetica" panose="020B0604020202020204" pitchFamily="34" charset="0"/>
                <a:ea typeface="Geneva" pitchFamily="121" charset="-128"/>
              </a:rPr>
              <a:t>Muon Campus: Supporting g-2 operation</a:t>
            </a:r>
          </a:p>
          <a:p>
            <a:pPr marL="914400" indent="-344488">
              <a:buFont typeface="Arial" panose="020B0604020202020204" pitchFamily="34" charset="0"/>
              <a:buChar char="•"/>
            </a:pPr>
            <a:r>
              <a:rPr lang="en-US" altLang="en-US" sz="1200" b="0" dirty="0">
                <a:solidFill>
                  <a:schemeClr val="tx1"/>
                </a:solidFill>
                <a:latin typeface="Helvetica" charset="0"/>
              </a:rPr>
              <a:t>Heavy Assembly Building: </a:t>
            </a:r>
            <a:r>
              <a:rPr lang="en-US" altLang="en-US" sz="1200" b="0" dirty="0">
                <a:solidFill>
                  <a:srgbClr val="C00000"/>
                </a:solidFill>
                <a:latin typeface="Helvetica" panose="020B0604020202020204" pitchFamily="34" charset="0"/>
                <a:ea typeface="Geneva" pitchFamily="121" charset="-128"/>
              </a:rPr>
              <a:t>Test of cryostat Head B complete and at room temp, LOTO in place today. Head-A with production solenoid installed and check-outs ongoing.</a:t>
            </a:r>
            <a:endParaRPr lang="en-US" sz="1200" b="0" dirty="0">
              <a:solidFill>
                <a:srgbClr val="C00000"/>
              </a:solidFill>
              <a:latin typeface="Helvetica" panose="020B0604020202020204" pitchFamily="34" charset="0"/>
              <a:ea typeface="Geneva" pitchFamily="121" charset="-128"/>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5</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5/7/2018</a:t>
            </a:r>
          </a:p>
        </p:txBody>
      </p:sp>
    </p:spTree>
    <p:extLst>
      <p:ext uri="{BB962C8B-B14F-4D97-AF65-F5344CB8AC3E}">
        <p14:creationId xmlns:p14="http://schemas.microsoft.com/office/powerpoint/2010/main" val="370968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1" y="1074419"/>
            <a:ext cx="5389124" cy="5102085"/>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2000" dirty="0">
                <a:solidFill>
                  <a:schemeClr val="tx1"/>
                </a:solidFill>
              </a:rPr>
              <a:t>CMTF Cryogenic Plant Repair Update</a:t>
            </a:r>
          </a:p>
          <a:p>
            <a:pPr lvl="2" indent="-344488">
              <a:buFont typeface="Arial" panose="020B0604020202020204" pitchFamily="34" charset="0"/>
              <a:buChar char="•"/>
            </a:pPr>
            <a:endParaRPr lang="en-US" sz="1800" b="0" dirty="0">
              <a:solidFill>
                <a:schemeClr val="tx1"/>
              </a:solidFill>
            </a:endParaRPr>
          </a:p>
          <a:p>
            <a:pPr lvl="2" indent="-344488">
              <a:buFont typeface="Arial" panose="020B0604020202020204" pitchFamily="34" charset="0"/>
              <a:buChar char="•"/>
            </a:pPr>
            <a:r>
              <a:rPr lang="en-US" sz="1800" b="0" dirty="0">
                <a:solidFill>
                  <a:schemeClr val="tx1"/>
                </a:solidFill>
              </a:rPr>
              <a:t>Vacuum shell reinstalled last Thursday</a:t>
            </a:r>
          </a:p>
          <a:p>
            <a:pPr lvl="2" indent="-344488">
              <a:buFont typeface="Arial" panose="020B0604020202020204" pitchFamily="34" charset="0"/>
              <a:buChar char="•"/>
            </a:pPr>
            <a:r>
              <a:rPr lang="en-US" sz="1800" b="0" dirty="0">
                <a:solidFill>
                  <a:schemeClr val="tx1"/>
                </a:solidFill>
              </a:rPr>
              <a:t>Pump-down insulating vacuum over last weekend</a:t>
            </a:r>
          </a:p>
          <a:p>
            <a:pPr lvl="2" indent="-344488">
              <a:buFont typeface="Arial" panose="020B0604020202020204" pitchFamily="34" charset="0"/>
              <a:buChar char="•"/>
            </a:pPr>
            <a:r>
              <a:rPr lang="en-US" sz="1800" b="0" dirty="0">
                <a:solidFill>
                  <a:schemeClr val="tx1"/>
                </a:solidFill>
              </a:rPr>
              <a:t>Final leak check this week</a:t>
            </a:r>
          </a:p>
          <a:p>
            <a:pPr lvl="2" indent="-344488">
              <a:buFont typeface="Arial" panose="020B0604020202020204" pitchFamily="34" charset="0"/>
              <a:buChar char="•"/>
            </a:pPr>
            <a:r>
              <a:rPr lang="en-US" sz="1800" b="0" dirty="0">
                <a:solidFill>
                  <a:schemeClr val="tx1"/>
                </a:solidFill>
              </a:rPr>
              <a:t>System purification and scrubbing this week</a:t>
            </a:r>
          </a:p>
          <a:p>
            <a:pPr lvl="2" indent="-344488">
              <a:buFont typeface="Arial" panose="020B0604020202020204" pitchFamily="34" charset="0"/>
              <a:buChar char="•"/>
            </a:pPr>
            <a:r>
              <a:rPr lang="en-US" sz="1800" b="0" dirty="0">
                <a:solidFill>
                  <a:schemeClr val="tx1"/>
                </a:solidFill>
              </a:rPr>
              <a:t>External electrical and instrumentation this week</a:t>
            </a:r>
          </a:p>
          <a:p>
            <a:pPr lvl="2" indent="-344488">
              <a:buFont typeface="Arial" panose="020B0604020202020204" pitchFamily="34" charset="0"/>
              <a:buChar char="•"/>
            </a:pPr>
            <a:r>
              <a:rPr lang="en-US" sz="1800" b="0" dirty="0">
                <a:solidFill>
                  <a:schemeClr val="tx1"/>
                </a:solidFill>
              </a:rPr>
              <a:t>Controls program updates in progress</a:t>
            </a:r>
          </a:p>
          <a:p>
            <a:pPr lvl="2" indent="-344488">
              <a:buFont typeface="Arial" panose="020B0604020202020204" pitchFamily="34" charset="0"/>
              <a:buChar char="•"/>
            </a:pPr>
            <a:r>
              <a:rPr lang="en-US" sz="1800" b="0" dirty="0">
                <a:solidFill>
                  <a:schemeClr val="tx1"/>
                </a:solidFill>
              </a:rPr>
              <a:t>Plant cool down anticipated week of May 14</a:t>
            </a:r>
          </a:p>
          <a:p>
            <a:pPr lvl="2" indent="-344488">
              <a:buFont typeface="Arial" panose="020B0604020202020204" pitchFamily="34" charset="0"/>
              <a:buChar char="•"/>
            </a:pPr>
            <a:r>
              <a:rPr lang="en-US" sz="1800" b="0" dirty="0">
                <a:solidFill>
                  <a:schemeClr val="tx1"/>
                </a:solidFill>
              </a:rPr>
              <a:t>CM8 anticipated end of May at the earliest</a:t>
            </a:r>
          </a:p>
          <a:p>
            <a:pPr lvl="2" indent="-344488">
              <a:buFont typeface="Arial" panose="020B0604020202020204" pitchFamily="34" charset="0"/>
              <a:buChar char="•"/>
            </a:pPr>
            <a:endParaRPr lang="en-US" sz="2000" b="0"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6</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5/7/2018</a:t>
            </a:r>
          </a:p>
        </p:txBody>
      </p:sp>
      <p:pic>
        <p:nvPicPr>
          <p:cNvPr id="7" name="Picture 6">
            <a:extLst>
              <a:ext uri="{FF2B5EF4-FFF2-40B4-BE49-F238E27FC236}">
                <a16:creationId xmlns:a16="http://schemas.microsoft.com/office/drawing/2014/main" id="{7CBBE7A4-64C7-45CF-B170-5C582319A3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22976" y="199001"/>
            <a:ext cx="3392424" cy="6026017"/>
          </a:xfrm>
          <a:prstGeom prst="rect">
            <a:avLst/>
          </a:prstGeom>
        </p:spPr>
      </p:pic>
    </p:spTree>
    <p:extLst>
      <p:ext uri="{BB962C8B-B14F-4D97-AF65-F5344CB8AC3E}">
        <p14:creationId xmlns:p14="http://schemas.microsoft.com/office/powerpoint/2010/main" val="217084646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 Presentation template.potx" id="{A2D25FEF-5416-4B89-9200-0D39A9A3F4BB}" vid="{8F27CC46-3CE2-45EC-8026-2A6AFF003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B9366D95A474190AE7710F7025554" ma:contentTypeVersion="4" ma:contentTypeDescription="Create a new document." ma:contentTypeScope="" ma:versionID="a516abd108609f3c30b8159ab3cffdd9">
  <xsd:schema xmlns:xsd="http://www.w3.org/2001/XMLSchema" xmlns:xs="http://www.w3.org/2001/XMLSchema" xmlns:p="http://schemas.microsoft.com/office/2006/metadata/properties" xmlns:ns1="http://schemas.microsoft.com/sharepoint/v3" xmlns:ns2="45260a83-08c0-4921-92a3-cd56dcdbef58" xmlns:ns3="47fc7b7d-f1f2-468e-9654-a86f226c5a41" targetNamespace="http://schemas.microsoft.com/office/2006/metadata/properties" ma:root="true" ma:fieldsID="99348dd27377a714101ff65f154f9693" ns1:_="" ns2:_="" ns3:_="">
    <xsd:import namespace="http://schemas.microsoft.com/sharepoint/v3"/>
    <xsd:import namespace="45260a83-08c0-4921-92a3-cd56dcdbef58"/>
    <xsd:import namespace="47fc7b7d-f1f2-468e-9654-a86f226c5a4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date" minOccurs="0"/>
                <xsd:element ref="ns3:Organization" minOccurs="0"/>
                <xsd:element ref="ns3:Description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fc7b7d-f1f2-468e-9654-a86f226c5a41" elementFormDefault="qualified">
    <xsd:import namespace="http://schemas.microsoft.com/office/2006/documentManagement/types"/>
    <xsd:import namespace="http://schemas.microsoft.com/office/infopath/2007/PartnerControls"/>
    <xsd:element name="Meeting_x0020_date" ma:index="13" nillable="true" ma:displayName="Meeting date" ma:format="DateOnly" ma:internalName="Meeting_x0020_date">
      <xsd:simpleType>
        <xsd:restriction base="dms:DateTime"/>
      </xsd:simpleType>
    </xsd:element>
    <xsd:element name="Organization" ma:index="14" nillable="true" ma:displayName="Organization" ma:format="Dropdown" ma:internalName="Organization">
      <xsd:simpleType>
        <xsd:union memberTypes="dms:Text">
          <xsd:simpleType>
            <xsd:restriction base="dms:Choice">
              <xsd:enumeration value="AD"/>
              <xsd:enumeration value="TD"/>
              <xsd:enumeration value="APC"/>
              <xsd:enumeration value="PPD"/>
              <xsd:enumeration value="FCPA"/>
              <xsd:enumeration value="CMS"/>
              <xsd:enumeration value="SCD"/>
              <xsd:enumeration value="CCD"/>
              <xsd:enumeration value="OCIO"/>
              <xsd:enumeration value="FI"/>
              <xsd:enumeration value="ESH&amp;Q"/>
              <xsd:enumeration value="Directors Office"/>
              <xsd:enumeration value="BSS"/>
              <xsd:enumeration value="FESS"/>
              <xsd:enumeration value="WDRS"/>
            </xsd:restriction>
          </xsd:simpleType>
        </xsd:union>
      </xsd:simpleType>
    </xsd:element>
    <xsd:element name="Description_x0020_of_x0020_Presentation" ma:index="15" nillable="true" ma:displayName="Description of Presentation" ma:internalName="Description_x0020_of_x0020_Presenta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_x0020_of_x0020_Presentation xmlns="47fc7b7d-f1f2-468e-9654-a86f226c5a41">TD Operations Status 2016-05-03</Description_x0020_of_x0020_Presentation>
    <Organization xmlns="47fc7b7d-f1f2-468e-9654-a86f226c5a41">TD</Organization>
    <PublishingExpirationDate xmlns="http://schemas.microsoft.com/sharepoint/v3" xsi:nil="true"/>
    <PublishingStartDate xmlns="http://schemas.microsoft.com/sharepoint/v3" xsi:nil="true"/>
    <Meeting_x0020_date xmlns="47fc7b7d-f1f2-468e-9654-a86f226c5a41">2016-05-03T05:00:00+00:00</Meeting_x0020_date>
    <_dlc_DocId xmlns="45260a83-08c0-4921-92a3-cd56dcdbef58">-1779-150</_dlc_DocId>
    <_dlc_DocIdUrl xmlns="45260a83-08c0-4921-92a3-cd56dcdbef58">
      <Url>https://fermipoint.fnal.gov/organization/ood/lsm/_layouts/15/DocIdRedir.aspx?ID=-1779-150</Url>
      <Description>-1779-150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C69B34-2309-4DFB-B663-DB4AC1FD6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47fc7b7d-f1f2-468e-9654-a86f226c5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84FC48-EE63-4B8C-9BD9-19FA2FB3DB54}">
  <ds:schemaRefs>
    <ds:schemaRef ds:uri="http://schemas.microsoft.com/sharepoint/v3/contenttype/forms"/>
  </ds:schemaRefs>
</ds:datastoreItem>
</file>

<file path=customXml/itemProps3.xml><?xml version="1.0" encoding="utf-8"?>
<ds:datastoreItem xmlns:ds="http://schemas.openxmlformats.org/officeDocument/2006/customXml" ds:itemID="{69E5B7C2-EC0F-44AE-8D06-DC1C8ECB7AEB}">
  <ds:schemaRefs>
    <ds:schemaRef ds:uri="47fc7b7d-f1f2-468e-9654-a86f226c5a41"/>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5260a83-08c0-4921-92a3-cd56dcdbef58"/>
    <ds:schemaRef ds:uri="http://www.w3.org/XML/1998/namespace"/>
    <ds:schemaRef ds:uri="http://purl.org/dc/dcmitype/"/>
  </ds:schemaRefs>
</ds:datastoreItem>
</file>

<file path=customXml/itemProps4.xml><?xml version="1.0" encoding="utf-8"?>
<ds:datastoreItem xmlns:ds="http://schemas.openxmlformats.org/officeDocument/2006/customXml" ds:itemID="{0EEA049B-CA7A-423D-8CB3-61851FB59D6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5729</TotalTime>
  <Words>1013</Words>
  <Application>Microsoft Office PowerPoint</Application>
  <PresentationFormat>On-screen Show (4:3)</PresentationFormat>
  <Paragraphs>109</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MS PGothic</vt:lpstr>
      <vt:lpstr>MS PGothic</vt:lpstr>
      <vt:lpstr>Arial</vt:lpstr>
      <vt:lpstr>Calibri</vt:lpstr>
      <vt:lpstr>Geneva</vt:lpstr>
      <vt:lpstr>Helvetica</vt:lpstr>
      <vt:lpstr>Fermilab_PPT_090815</vt:lpstr>
      <vt:lpstr>PowerPoint Presentation</vt:lpstr>
      <vt:lpstr>SRF Sector</vt:lpstr>
      <vt:lpstr>SRF Sector</vt:lpstr>
      <vt:lpstr> Magnet Sector </vt:lpstr>
      <vt:lpstr>Cryogenic Sector</vt:lpstr>
      <vt:lpstr>Cryogenic Sector</vt:lpstr>
    </vt:vector>
  </TitlesOfParts>
  <Company>Fermilab Technical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Operations Status 2016-05-03</dc:title>
  <dc:subject>TD Operations Status 2016-05-03</dc:subject>
  <dc:creator>David Harding</dc:creator>
  <cp:lastModifiedBy>Kayla Decker x 34402N</cp:lastModifiedBy>
  <cp:revision>195</cp:revision>
  <cp:lastPrinted>2018-05-07T17:06:45Z</cp:lastPrinted>
  <dcterms:created xsi:type="dcterms:W3CDTF">2016-03-21T21:02:23Z</dcterms:created>
  <dcterms:modified xsi:type="dcterms:W3CDTF">2018-05-07T17:37:32Z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0x010100AECB9366D95A474190AE7710F7025554</vt:lpwstr>
  </property>
  <property fmtid="{D5CDD505-2E9C-101B-9397-08002B2CF9AE}" pid="3" name="_dlc_DocIdItemGuid">
    <vt:lpwstr>1f4a757f-71de-493e-8321-ce61266f155e</vt:lpwstr>
  </property>
</Properties>
</file>