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37" r:id="rId3"/>
    <p:sldId id="334" r:id="rId4"/>
    <p:sldId id="335" r:id="rId5"/>
    <p:sldId id="336" r:id="rId6"/>
    <p:sldId id="339" r:id="rId7"/>
    <p:sldId id="307" r:id="rId8"/>
    <p:sldId id="308" r:id="rId9"/>
    <p:sldId id="340" r:id="rId10"/>
    <p:sldId id="300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05050"/>
    <a:srgbClr val="5050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138" y="12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Duane Newhart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07 May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E3752EA-1F29-4074-8020-8B605D6CA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April 30, 2018 (0000 hours)</a:t>
            </a:r>
          </a:p>
          <a:p>
            <a:pPr marL="0" indent="0" algn="just">
              <a:buNone/>
            </a:pPr>
            <a:r>
              <a:rPr lang="en-US" sz="1100" dirty="0"/>
              <a:t>To:      May  07, 2018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18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1.89 E19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157.6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8.65 E18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162.7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Muon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5.02 E18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Muon	</a:t>
            </a:r>
            <a:r>
              <a:rPr lang="en-US" sz="1100" b="1" dirty="0">
                <a:solidFill>
                  <a:schemeClr val="tx2"/>
                </a:solidFill>
              </a:rPr>
              <a:t>                                   149.0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4.70 E14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76.8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0.00 E12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  0.0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41A604-F612-4F63-8446-FB2849103F4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r="4695"/>
          <a:stretch/>
        </p:blipFill>
        <p:spPr>
          <a:xfrm rot="5400000">
            <a:off x="-73197" y="752340"/>
            <a:ext cx="4498799" cy="3371746"/>
          </a:xfrm>
        </p:spPr>
      </p:pic>
    </p:spTree>
    <p:extLst>
      <p:ext uri="{BB962C8B-B14F-4D97-AF65-F5344CB8AC3E}">
        <p14:creationId xmlns:p14="http://schemas.microsoft.com/office/powerpoint/2010/main" val="18682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8C41640-872F-477C-AD6E-0336976E7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F77B66-4873-4136-9B38-98991354746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1138155"/>
            <a:ext cx="4088605" cy="2725736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87D2EB9-FE37-40BD-A990-A7C1AB1BF0CA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138155"/>
            <a:ext cx="4088605" cy="2725736"/>
          </a:xfrm>
        </p:spPr>
      </p:pic>
    </p:spTree>
    <p:extLst>
      <p:ext uri="{BB962C8B-B14F-4D97-AF65-F5344CB8AC3E}">
        <p14:creationId xmlns:p14="http://schemas.microsoft.com/office/powerpoint/2010/main" val="114257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F1ED7B4-A4FE-4E2E-80BA-FC6F79F26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EA4C9F6B-B915-4649-8E21-C2DAACB76D4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1197790"/>
            <a:ext cx="4088605" cy="2725736"/>
          </a:xfr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69E23C62-7680-4256-A098-6D81D61A9DB4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197790"/>
            <a:ext cx="4088605" cy="2725736"/>
          </a:xfrm>
        </p:spPr>
      </p:pic>
    </p:spTree>
    <p:extLst>
      <p:ext uri="{BB962C8B-B14F-4D97-AF65-F5344CB8AC3E}">
        <p14:creationId xmlns:p14="http://schemas.microsoft.com/office/powerpoint/2010/main" val="108450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Operation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4BD4CD-6BAE-45F8-83AB-491952BA6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501955-3A85-438A-BDF4-4EF7CE5BE60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351345" y="1201766"/>
            <a:ext cx="4088605" cy="27257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34102EC-E927-4A48-BD43-E159C87DE809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201766"/>
            <a:ext cx="4088605" cy="2725736"/>
          </a:xfrm>
        </p:spPr>
      </p:pic>
    </p:spTree>
    <p:extLst>
      <p:ext uri="{BB962C8B-B14F-4D97-AF65-F5344CB8AC3E}">
        <p14:creationId xmlns:p14="http://schemas.microsoft.com/office/powerpoint/2010/main" val="20029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LINAC</a:t>
            </a:r>
          </a:p>
          <a:p>
            <a:pPr lvl="1"/>
            <a:r>
              <a:rPr lang="en-US" sz="1500" dirty="0"/>
              <a:t>Minor 400 MeV LCW leak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</a:t>
            </a:r>
            <a:endParaRPr lang="en-US" sz="1500" dirty="0"/>
          </a:p>
          <a:p>
            <a:pPr lvl="1"/>
            <a:r>
              <a:rPr lang="en-US" sz="1500" dirty="0"/>
              <a:t>Tuning continues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MI/RR</a:t>
            </a:r>
          </a:p>
          <a:p>
            <a:pPr lvl="1"/>
            <a:r>
              <a:rPr lang="en-US" sz="1500" dirty="0"/>
              <a:t>Tuning continues</a:t>
            </a:r>
          </a:p>
          <a:p>
            <a:pPr lvl="1"/>
            <a:r>
              <a:rPr lang="en-US" sz="1500" dirty="0"/>
              <a:t>MI40 abort vacuum degrading</a:t>
            </a:r>
          </a:p>
          <a:p>
            <a:pPr lvl="1"/>
            <a:r>
              <a:rPr lang="en-US" sz="1500" dirty="0"/>
              <a:t>MI52 vacuum bursts</a:t>
            </a:r>
          </a:p>
          <a:p>
            <a:pPr lvl="2"/>
            <a:r>
              <a:rPr lang="en-US" sz="1400" dirty="0"/>
              <a:t>Residual Gas Analyzer (RGA) Scans</a:t>
            </a:r>
          </a:p>
          <a:p>
            <a:pPr lvl="2"/>
            <a:r>
              <a:rPr lang="en-US" sz="1400" dirty="0"/>
              <a:t>Residual </a:t>
            </a:r>
            <a:r>
              <a:rPr lang="en-US" sz="1400" dirty="0" err="1"/>
              <a:t>Fluorinert</a:t>
            </a:r>
            <a:r>
              <a:rPr lang="en-US" sz="1400" dirty="0"/>
              <a:t>?</a:t>
            </a:r>
          </a:p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NuMI</a:t>
            </a:r>
            <a:endParaRPr lang="en-US" sz="1500" dirty="0"/>
          </a:p>
          <a:p>
            <a:pPr lvl="1"/>
            <a:r>
              <a:rPr lang="en-US" sz="1500" dirty="0"/>
              <a:t>Lower power with vacuum recovery</a:t>
            </a:r>
          </a:p>
          <a:p>
            <a:pPr lvl="1"/>
            <a:r>
              <a:rPr lang="en-US" sz="1500" dirty="0" err="1"/>
              <a:t>NuMI</a:t>
            </a:r>
            <a:r>
              <a:rPr lang="en-US" sz="1500" dirty="0"/>
              <a:t> target (TA-02) started leaking helium over the weekend</a:t>
            </a:r>
          </a:p>
          <a:p>
            <a:pPr lvl="2"/>
            <a:r>
              <a:rPr lang="en-US" sz="1400" dirty="0"/>
              <a:t>Assessing the situation </a:t>
            </a:r>
          </a:p>
          <a:p>
            <a:pPr lvl="2"/>
            <a:r>
              <a:rPr lang="en-US" sz="1400" dirty="0"/>
              <a:t>Expectation to make it to the shutdown possibly longer.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 Neutrino Beamline (BNB)</a:t>
            </a:r>
          </a:p>
          <a:p>
            <a:pPr lvl="1"/>
            <a:r>
              <a:rPr lang="en-US" sz="1500" dirty="0"/>
              <a:t>Stable operation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Switchyard</a:t>
            </a:r>
          </a:p>
          <a:p>
            <a:pPr lvl="1"/>
            <a:r>
              <a:rPr lang="en-US" sz="1500" dirty="0"/>
              <a:t>Meson Test operating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Muon Campus</a:t>
            </a:r>
            <a:endParaRPr lang="en-US" sz="1500" dirty="0"/>
          </a:p>
          <a:p>
            <a:pPr lvl="1"/>
            <a:r>
              <a:rPr lang="en-US" sz="1500" dirty="0"/>
              <a:t>G-2 operating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sz="500" dirty="0"/>
              <a:t>	</a:t>
            </a:r>
          </a:p>
          <a:p>
            <a:pPr lvl="1"/>
            <a:r>
              <a:rPr lang="en-US" sz="1500" dirty="0"/>
              <a:t>Anticipate at least one maintenance day before the summer shutdown. 	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289BBC4-941A-4814-9969-903636470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99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288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PIP-II Injector Test</a:t>
            </a:r>
          </a:p>
          <a:p>
            <a:pPr lvl="1"/>
            <a:r>
              <a:rPr lang="en-US" dirty="0"/>
              <a:t>Starting Up</a:t>
            </a:r>
          </a:p>
          <a:p>
            <a:pPr lvl="2"/>
            <a:r>
              <a:rPr lang="en-US" dirty="0"/>
              <a:t>RFQ, &amp; </a:t>
            </a:r>
            <a:r>
              <a:rPr lang="en-US" dirty="0" err="1"/>
              <a:t>Bunchers</a:t>
            </a:r>
            <a:r>
              <a:rPr lang="en-US" dirty="0"/>
              <a:t> conditioning </a:t>
            </a:r>
          </a:p>
          <a:p>
            <a:pPr lvl="3"/>
            <a:r>
              <a:rPr lang="en-US" dirty="0"/>
              <a:t>RFQ, B1 &amp; B2 Under vacuum</a:t>
            </a:r>
          </a:p>
          <a:p>
            <a:pPr lvl="3"/>
            <a:r>
              <a:rPr lang="en-US" dirty="0"/>
              <a:t>B3 at atmosphere</a:t>
            </a:r>
          </a:p>
          <a:p>
            <a:pPr lvl="2"/>
            <a:r>
              <a:rPr lang="en-US" dirty="0"/>
              <a:t>New wire scanner alignment</a:t>
            </a:r>
          </a:p>
          <a:p>
            <a:pPr marL="857250" lvl="3" indent="0">
              <a:buNone/>
            </a:pPr>
            <a:endParaRPr lang="en-US" dirty="0"/>
          </a:p>
          <a:p>
            <a:pPr marL="573087" lvl="2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344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FAST/IOTA</a:t>
            </a:r>
          </a:p>
          <a:p>
            <a:pPr lvl="1"/>
            <a:r>
              <a:rPr lang="en-US" dirty="0"/>
              <a:t>IOTA RF cavity work continues</a:t>
            </a:r>
          </a:p>
          <a:p>
            <a:pPr lvl="2"/>
            <a:r>
              <a:rPr lang="en-US" dirty="0"/>
              <a:t>Pumped down with gradient </a:t>
            </a:r>
          </a:p>
          <a:p>
            <a:pPr lvl="2"/>
            <a:r>
              <a:rPr lang="en-US" dirty="0"/>
              <a:t>Conditioning cavity</a:t>
            </a:r>
          </a:p>
          <a:p>
            <a:pPr lvl="1"/>
            <a:r>
              <a:rPr lang="en-US" dirty="0"/>
              <a:t>Injection line magnet power supplies are installed and connected to their controllers</a:t>
            </a:r>
          </a:p>
          <a:p>
            <a:pPr lvl="1"/>
            <a:r>
              <a:rPr lang="en-US" dirty="0"/>
              <a:t>Dipoles trims tested </a:t>
            </a:r>
          </a:p>
          <a:p>
            <a:pPr lvl="1"/>
            <a:r>
              <a:rPr lang="en-US" dirty="0"/>
              <a:t>All but 2 skew quads tested</a:t>
            </a:r>
          </a:p>
          <a:p>
            <a:pPr lvl="1"/>
            <a:r>
              <a:rPr lang="en-US" dirty="0"/>
              <a:t>Injection </a:t>
            </a:r>
            <a:r>
              <a:rPr lang="en-US" dirty="0" err="1"/>
              <a:t>Lambertson</a:t>
            </a:r>
            <a:r>
              <a:rPr lang="en-US" dirty="0"/>
              <a:t> assembly is finishing and </a:t>
            </a:r>
            <a:r>
              <a:rPr lang="en-US" dirty="0" err="1"/>
              <a:t>bakeout</a:t>
            </a:r>
            <a:r>
              <a:rPr lang="en-US" dirty="0"/>
              <a:t> should begin this week. </a:t>
            </a:r>
          </a:p>
          <a:p>
            <a:pPr lvl="1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FAST/IOTA Status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AEFC8B1-EE43-492A-B30A-89BDB63A7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LCLSII Cryomodule F1.3-09</a:t>
            </a:r>
          </a:p>
          <a:p>
            <a:pPr lvl="1"/>
            <a:r>
              <a:rPr lang="en-US" dirty="0"/>
              <a:t>Module performed well</a:t>
            </a:r>
          </a:p>
          <a:p>
            <a:pPr lvl="1"/>
            <a:r>
              <a:rPr lang="en-US" dirty="0"/>
              <a:t>Warmed Up</a:t>
            </a:r>
          </a:p>
          <a:p>
            <a:pPr lvl="1"/>
            <a:r>
              <a:rPr lang="en-US" dirty="0"/>
              <a:t>Prepping for removal</a:t>
            </a:r>
          </a:p>
          <a:p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Cryo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plant repairs</a:t>
            </a:r>
          </a:p>
          <a:p>
            <a:pPr lvl="1"/>
            <a:r>
              <a:rPr lang="en-US" dirty="0"/>
              <a:t>Complete last week</a:t>
            </a:r>
          </a:p>
          <a:p>
            <a:pPr lvl="1"/>
            <a:r>
              <a:rPr lang="en-US" dirty="0"/>
              <a:t>External electrical work finishing</a:t>
            </a:r>
          </a:p>
          <a:p>
            <a:pPr lvl="1"/>
            <a:r>
              <a:rPr lang="en-US" dirty="0"/>
              <a:t>Purification this week, turn on next week</a:t>
            </a:r>
          </a:p>
          <a:p>
            <a:pPr lvl="0"/>
            <a:r>
              <a:rPr lang="en-US" dirty="0">
                <a:solidFill>
                  <a:srgbClr val="003087">
                    <a:lumMod val="60000"/>
                    <a:lumOff val="40000"/>
                  </a:srgbClr>
                </a:solidFill>
              </a:rPr>
              <a:t>LCLSII Cryomodule F1.3-08</a:t>
            </a:r>
            <a:endParaRPr lang="en-US" dirty="0"/>
          </a:p>
          <a:p>
            <a:pPr lvl="1"/>
            <a:r>
              <a:rPr lang="en-US" dirty="0"/>
              <a:t>Testing in June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5045361-7562-4FE4-94C4-AC795FCAE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/>
              <a:t>Pipe looks a little rough</a:t>
            </a:r>
          </a:p>
          <a:p>
            <a:pPr lvl="1"/>
            <a:r>
              <a:rPr lang="en-US" dirty="0"/>
              <a:t>3” hole</a:t>
            </a:r>
          </a:p>
          <a:p>
            <a:r>
              <a:rPr lang="en-US" dirty="0"/>
              <a:t>Repair clamp</a:t>
            </a:r>
          </a:p>
          <a:p>
            <a:r>
              <a:rPr lang="en-US" dirty="0"/>
              <a:t>Anode bag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MI-8 Domestic Water Repair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5045361-7562-4FE4-94C4-AC795FCAE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BDE6B-2AD2-4CB8-ACB6-2F497691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38064" y="787238"/>
            <a:ext cx="4270919" cy="32031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0B522-0686-4E1F-BB18-8932F750C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63517" y="1776944"/>
            <a:ext cx="3074135" cy="23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4337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31916</TotalTime>
  <Words>413</Words>
  <Application>Microsoft Office PowerPoint</Application>
  <PresentationFormat>On-screen Show (16:9)</PresentationFormat>
  <Paragraphs>116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Accelerator Operations Summary</vt:lpstr>
      <vt:lpstr>NuMI Operation</vt:lpstr>
      <vt:lpstr>BNB Operation</vt:lpstr>
      <vt:lpstr>Muon Operation</vt:lpstr>
      <vt:lpstr>Complex Status</vt:lpstr>
      <vt:lpstr>PIP-II Injector Test &amp; FAST/IOTA Status</vt:lpstr>
      <vt:lpstr>CMTS1 Status</vt:lpstr>
      <vt:lpstr>MI-8 Domestic Water Repair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Duane L Newhart</cp:lastModifiedBy>
  <cp:revision>672</cp:revision>
  <cp:lastPrinted>2014-01-20T19:40:21Z</cp:lastPrinted>
  <dcterms:created xsi:type="dcterms:W3CDTF">2016-08-16T13:41:08Z</dcterms:created>
  <dcterms:modified xsi:type="dcterms:W3CDTF">2018-05-07T19:50:23Z</dcterms:modified>
</cp:coreProperties>
</file>