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media/image11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10"/>
  </p:notesMasterIdLst>
  <p:handoutMasterIdLst>
    <p:handoutMasterId r:id="rId11"/>
  </p:handoutMasterIdLst>
  <p:sldIdLst>
    <p:sldId id="265" r:id="rId3"/>
    <p:sldId id="275" r:id="rId4"/>
    <p:sldId id="285" r:id="rId5"/>
    <p:sldId id="271" r:id="rId6"/>
    <p:sldId id="284" r:id="rId7"/>
    <p:sldId id="283" r:id="rId8"/>
    <p:sldId id="277" r:id="rId9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00"/>
    <a:srgbClr val="99CCFF"/>
    <a:srgbClr val="00CCFF"/>
    <a:srgbClr val="00FF00"/>
    <a:srgbClr val="404040"/>
    <a:srgbClr val="E9EAF1"/>
    <a:srgbClr val="003087"/>
    <a:srgbClr val="505050"/>
    <a:srgbClr val="004C97"/>
    <a:srgbClr val="6366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124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56E47BA0-0AD3-421F-955E-9ABE16CAB54E}" type="datetimeFigureOut">
              <a:rPr lang="en-US" altLang="en-US"/>
              <a:pPr>
                <a:defRPr/>
              </a:pPr>
              <a:t>5/3/2018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00481CEC-10F0-4BFB-9E2A-DDF431445A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07530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8AF37C3B-BC21-42F3-9B27-D758188CB0F8}" type="datetimeFigureOut">
              <a:rPr lang="en-US" altLang="en-US"/>
              <a:pPr>
                <a:defRPr/>
              </a:pPr>
              <a:t>5/3/2018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BB6268FF-779F-4B36-B075-E2ADD36402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52928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anose="020B0604020202020204" pitchFamily="34" charset="0"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5650" indent="-290513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63638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30363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95500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527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99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71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243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13B6AEA4-AE11-4ED9-9B86-C69C88FA63A3}" type="slidenum">
              <a:rPr lang="en-US" altLang="en-US" sz="1200" smtClean="0">
                <a:latin typeface="Helvetica" panose="020B0604020202020204" pitchFamily="34" charset="0"/>
              </a:rPr>
              <a:pPr/>
              <a:t>1</a:t>
            </a:fld>
            <a:endParaRPr lang="en-US" altLang="en-US" sz="1200"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624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49551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5/4/2018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74FF3-8DB7-4100-87D3-F2EE5BDF41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4243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5/4/2018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8CD09-BBAB-4164-9DAD-A7C638E2E8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8780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5/4/2018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66428-9A87-482B-AA1A-0EB7322FE3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6402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5/4/2018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54051-23D7-443D-88FD-82BD49E32C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8902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5/4/2018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78E6C-9F15-49E5-849D-03416D9FD0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7275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5/4/2018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CEEA0-0676-4D12-B4C2-CD700AE1CD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1043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5/4/2018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F1BB1-4B90-49AD-A740-CEFD4AF17E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3831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5/4/2018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D4941-45B9-4B94-BF3A-1EC49849D3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9300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900" smtClean="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r>
              <a:rPr lang="en-US" altLang="en-US"/>
              <a:t>5/4/2018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 eaLnBrk="1" hangingPunct="1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fld id="{BE2EC517-0E79-4ADC-91D4-D94C9F939D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8" r:id="rId1"/>
    <p:sldLayoutId id="2147484109" r:id="rId2"/>
    <p:sldLayoutId id="2147484101" r:id="rId3"/>
    <p:sldLayoutId id="2147484102" r:id="rId4"/>
    <p:sldLayoutId id="2147484103" r:id="rId5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 eaLnBrk="1" hangingPunct="1">
              <a:defRPr sz="900" smtClean="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r>
              <a:rPr lang="en-US" altLang="en-US"/>
              <a:t>5/4/2018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 eaLnBrk="1" hangingPunct="1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 eaLnBrk="1" hangingPunct="1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fld id="{E8ECF250-2D3B-4E2F-997C-8D255E14B5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05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4" r:id="rId1"/>
    <p:sldLayoutId id="2147484105" r:id="rId2"/>
    <p:sldLayoutId id="2147484106" r:id="rId3"/>
    <p:sldLayoutId id="2147484107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Muon Campus Status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Jim Morgan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Weekly Status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May 4, 2018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1CAC8DD1-1DF5-488C-AB5A-D1F45C6C95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450" y="867230"/>
            <a:ext cx="6789305" cy="543144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071EACB-6E78-4E54-AB4F-DD9E4C41D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Beam to g-2 this week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341BDF-75F3-47AE-AC67-2695F7BA7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5/4/2018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FE22C6-A334-4D28-8471-7F924E4B0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0057B1-7A32-40ED-8536-0E89FE813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DE61523-EF94-4507-A343-1693D7CA0A36}"/>
              </a:ext>
            </a:extLst>
          </p:cNvPr>
          <p:cNvSpPr txBox="1"/>
          <p:nvPr/>
        </p:nvSpPr>
        <p:spPr>
          <a:xfrm>
            <a:off x="7715426" y="1198326"/>
            <a:ext cx="13805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00FF00"/>
                </a:solidFill>
              </a:rPr>
              <a:t>Beam from Recycler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092852E-10CA-44FB-A01E-6F4DF18E4F57}"/>
              </a:ext>
            </a:extLst>
          </p:cNvPr>
          <p:cNvSpPr txBox="1"/>
          <p:nvPr/>
        </p:nvSpPr>
        <p:spPr>
          <a:xfrm>
            <a:off x="7868511" y="4701647"/>
            <a:ext cx="107433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CCCC00"/>
                </a:solidFill>
              </a:rPr>
              <a:t>g-2 T0 Detector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5B78A44-3A7D-4023-ABFF-6F94F1608192}"/>
              </a:ext>
            </a:extLst>
          </p:cNvPr>
          <p:cNvSpPr txBox="1"/>
          <p:nvPr/>
        </p:nvSpPr>
        <p:spPr>
          <a:xfrm>
            <a:off x="7841067" y="1822658"/>
            <a:ext cx="10951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Decay Positrons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C8B3C4E-3261-482D-82D7-8F834F706D3E}"/>
              </a:ext>
            </a:extLst>
          </p:cNvPr>
          <p:cNvSpPr txBox="1"/>
          <p:nvPr/>
        </p:nvSpPr>
        <p:spPr>
          <a:xfrm>
            <a:off x="7921217" y="4137667"/>
            <a:ext cx="93487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accent1"/>
                </a:solidFill>
              </a:rPr>
              <a:t>Delivery Ring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7F1F0F-54FA-4662-9532-0E5C20A4B7A9}"/>
              </a:ext>
            </a:extLst>
          </p:cNvPr>
          <p:cNvSpPr txBox="1"/>
          <p:nvPr/>
        </p:nvSpPr>
        <p:spPr>
          <a:xfrm rot="16200000">
            <a:off x="3529585" y="2667167"/>
            <a:ext cx="83227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Trolley Run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F263CFF-16A7-44D0-881A-1E45F8E87205}"/>
              </a:ext>
            </a:extLst>
          </p:cNvPr>
          <p:cNvSpPr txBox="1"/>
          <p:nvPr/>
        </p:nvSpPr>
        <p:spPr>
          <a:xfrm rot="16200000">
            <a:off x="3756413" y="2975455"/>
            <a:ext cx="15408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MC-1 Controlled Access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69658F4-200A-4516-8652-FA7CC6D21D82}"/>
              </a:ext>
            </a:extLst>
          </p:cNvPr>
          <p:cNvSpPr txBox="1"/>
          <p:nvPr/>
        </p:nvSpPr>
        <p:spPr>
          <a:xfrm rot="16200000">
            <a:off x="5351478" y="2667167"/>
            <a:ext cx="83227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Trolley Run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309E988-03D1-4CCE-8359-97ECF2CFEE24}"/>
              </a:ext>
            </a:extLst>
          </p:cNvPr>
          <p:cNvSpPr txBox="1"/>
          <p:nvPr/>
        </p:nvSpPr>
        <p:spPr>
          <a:xfrm rot="16200000">
            <a:off x="5528376" y="2845510"/>
            <a:ext cx="12410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Booster Chipmunk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A735CC8-7727-4557-BA48-770E8EF761B8}"/>
              </a:ext>
            </a:extLst>
          </p:cNvPr>
          <p:cNvSpPr txBox="1"/>
          <p:nvPr/>
        </p:nvSpPr>
        <p:spPr>
          <a:xfrm rot="16200000">
            <a:off x="6163056" y="2596804"/>
            <a:ext cx="75212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MI Access</a:t>
            </a:r>
          </a:p>
        </p:txBody>
      </p:sp>
    </p:spTree>
    <p:extLst>
      <p:ext uri="{BB962C8B-B14F-4D97-AF65-F5344CB8AC3E}">
        <p14:creationId xmlns:p14="http://schemas.microsoft.com/office/powerpoint/2010/main" val="95295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62347-DD8F-4884-AD72-33DE20638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Protons on Target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7020AA-C976-4E3B-A714-5CE299369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5/4/2018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39848A-E605-481B-A923-C261884D5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E73569-224F-4503-A0E1-83E2C1F2E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A9D613D-AE1C-440A-8753-C9B90ED2CE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275" y="931717"/>
            <a:ext cx="7876310" cy="5250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618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95F59-323D-4941-AF78-9A56B486D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the past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473594-2600-48F4-8AC8-7316E160C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RR 2.5 MHz RF adjusted Friday to narrow bunches</a:t>
            </a:r>
          </a:p>
          <a:p>
            <a:r>
              <a:rPr lang="en-US" sz="2200" dirty="0"/>
              <a:t>Delivery Ring momentum scrapers inserted last Friday</a:t>
            </a:r>
          </a:p>
          <a:p>
            <a:pPr lvl="1"/>
            <a:r>
              <a:rPr lang="en-US" sz="1800" dirty="0"/>
              <a:t>Reduces beam to g-2 Storage Ring outside of their momentum acceptance</a:t>
            </a:r>
          </a:p>
          <a:p>
            <a:pPr lvl="1"/>
            <a:r>
              <a:rPr lang="en-US" sz="1800" dirty="0"/>
              <a:t>Brought in further on Monday</a:t>
            </a:r>
          </a:p>
          <a:p>
            <a:r>
              <a:rPr lang="en-US" sz="2200" dirty="0"/>
              <a:t>Investigated poor transmission on cycle after SY120 on Wednesday</a:t>
            </a:r>
          </a:p>
          <a:p>
            <a:r>
              <a:rPr lang="en-US" sz="2200" dirty="0"/>
              <a:t>Good up time and muon delivery this week!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E370F2-03BD-4536-8E9F-29DEDF0DE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5/4/2018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91534-DCD0-4AAD-88D1-C5E7CE1F4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E98D32-A8D6-485B-91F3-5E951E092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E88D1F-57CE-47C6-BA56-94A037E9DB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0163" y="3598131"/>
            <a:ext cx="1454709" cy="120780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BEBC300-47D6-4C13-91E0-A44C68C34E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8372" y="3598129"/>
            <a:ext cx="1454709" cy="120780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DF1B293-76FC-41AF-811D-7D2DAD6FA5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6581" y="3598131"/>
            <a:ext cx="1454709" cy="12078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A7133DC-219C-43FF-8FA6-C14CE78D11F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4790" y="3598131"/>
            <a:ext cx="1454711" cy="120781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D959D6F-68E4-475F-9FAC-B675C6B26C5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6239" y="5082361"/>
            <a:ext cx="1454709" cy="120780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B4F7619-EFE6-48B4-908C-EA782E18094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448" y="5065197"/>
            <a:ext cx="1454709" cy="120780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1391FC0-F00A-4D79-87D1-1EBAE2B91F1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2657" y="5065197"/>
            <a:ext cx="1458634" cy="121106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B9C8B81-FC53-4B4D-9385-DA34343EED0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4790" y="5065197"/>
            <a:ext cx="1450787" cy="1204552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525AF9D-6BBC-417E-9BFD-897F184AAD3B}"/>
              </a:ext>
            </a:extLst>
          </p:cNvPr>
          <p:cNvSpPr txBox="1"/>
          <p:nvPr/>
        </p:nvSpPr>
        <p:spPr>
          <a:xfrm>
            <a:off x="1210600" y="4745901"/>
            <a:ext cx="6364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$9A - $9D, April 27 before tuning (above) and after tuning (below)</a:t>
            </a:r>
          </a:p>
        </p:txBody>
      </p:sp>
    </p:spTree>
    <p:extLst>
      <p:ext uri="{BB962C8B-B14F-4D97-AF65-F5344CB8AC3E}">
        <p14:creationId xmlns:p14="http://schemas.microsoft.com/office/powerpoint/2010/main" val="2966474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6A0C8C8B-C76D-41C6-9759-74269ACC2E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730" y="898003"/>
            <a:ext cx="6748608" cy="539888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071EACB-6E78-4E54-AB4F-DD9E4C41D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Beam to g-2 since January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341BDF-75F3-47AE-AC67-2695F7BA7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5/4/2018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FE22C6-A334-4D28-8471-7F924E4B0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0057B1-7A32-40ED-8536-0E89FE813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DE61523-EF94-4507-A343-1693D7CA0A36}"/>
              </a:ext>
            </a:extLst>
          </p:cNvPr>
          <p:cNvSpPr txBox="1"/>
          <p:nvPr/>
        </p:nvSpPr>
        <p:spPr>
          <a:xfrm>
            <a:off x="7698400" y="1626559"/>
            <a:ext cx="13805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00FF00"/>
                </a:solidFill>
              </a:rPr>
              <a:t>Beam from Recycler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5B78A44-3A7D-4023-ABFF-6F94F1608192}"/>
              </a:ext>
            </a:extLst>
          </p:cNvPr>
          <p:cNvSpPr txBox="1"/>
          <p:nvPr/>
        </p:nvSpPr>
        <p:spPr>
          <a:xfrm>
            <a:off x="7841067" y="3265021"/>
            <a:ext cx="10951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Decay Positrons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B3DC543-4DDD-4B86-B4BC-4246FB5A2495}"/>
              </a:ext>
            </a:extLst>
          </p:cNvPr>
          <p:cNvSpPr txBox="1"/>
          <p:nvPr/>
        </p:nvSpPr>
        <p:spPr>
          <a:xfrm rot="16200000">
            <a:off x="4449815" y="3466640"/>
            <a:ext cx="18870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16 bunch operation March 22</a:t>
            </a:r>
          </a:p>
        </p:txBody>
      </p:sp>
    </p:spTree>
    <p:extLst>
      <p:ext uri="{BB962C8B-B14F-4D97-AF65-F5344CB8AC3E}">
        <p14:creationId xmlns:p14="http://schemas.microsoft.com/office/powerpoint/2010/main" val="2147418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4E41E-68A9-46A4-9D5C-264DC62E5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G-2 Experiment 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231A5-43E9-477B-8DDE-33B1BFA70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5/4/2018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E241E2-F309-4B2B-A6A7-8A5F3D7E0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67A8D-D137-4F74-AC29-0C876D4CE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99362A6-5FDC-4CE1-9987-3A3E427272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275" y="925202"/>
            <a:ext cx="8052089" cy="5311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263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9A24E-DCE0-440E-AA7E-CD4033F1D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86131-46C9-4CF6-B63F-B1E1065609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887" y="1043046"/>
            <a:ext cx="8672513" cy="4987867"/>
          </a:xfrm>
        </p:spPr>
        <p:txBody>
          <a:bodyPr/>
          <a:lstStyle/>
          <a:p>
            <a:r>
              <a:rPr lang="en-US" dirty="0"/>
              <a:t>Primary short-term goal is to concentrate on maximizing g-2 data taking with existing rate of muon delivery</a:t>
            </a:r>
          </a:p>
          <a:p>
            <a:pPr lvl="1"/>
            <a:r>
              <a:rPr lang="en-US" sz="1800" dirty="0"/>
              <a:t>Accelerator studies will be parasitic or coordinated with experiment downtime</a:t>
            </a:r>
          </a:p>
          <a:p>
            <a:pPr lvl="1"/>
            <a:r>
              <a:rPr lang="en-US" sz="1800" dirty="0"/>
              <a:t>Maximize up-time, accesses only for repairs</a:t>
            </a:r>
          </a:p>
          <a:p>
            <a:r>
              <a:rPr lang="en-US" dirty="0"/>
              <a:t>Parasitic studies</a:t>
            </a:r>
          </a:p>
          <a:p>
            <a:pPr lvl="1"/>
            <a:r>
              <a:rPr lang="en-US" sz="1800" dirty="0"/>
              <a:t>Understanding and mitigating lower efficiency cycles after SY120</a:t>
            </a:r>
          </a:p>
          <a:p>
            <a:pPr lvl="1"/>
            <a:r>
              <a:rPr lang="en-US" sz="1800" dirty="0"/>
              <a:t>Improving yield from Target Station (without turning up lithium lens)</a:t>
            </a:r>
          </a:p>
          <a:p>
            <a:pPr lvl="1"/>
            <a:r>
              <a:rPr lang="en-US" sz="1800" dirty="0"/>
              <a:t>General tuning to maintain or improve current muon delivery</a:t>
            </a:r>
          </a:p>
          <a:p>
            <a:r>
              <a:rPr lang="en-US" dirty="0"/>
              <a:t>More destructive studies</a:t>
            </a:r>
          </a:p>
          <a:p>
            <a:pPr lvl="1"/>
            <a:r>
              <a:rPr lang="en-US" sz="1800" dirty="0"/>
              <a:t>Dispersion measurement in primary beamlines</a:t>
            </a:r>
          </a:p>
          <a:p>
            <a:pPr lvl="1"/>
            <a:r>
              <a:rPr lang="en-US" sz="1800" dirty="0"/>
              <a:t>Delivery Ring 8 GeV proton tune measurement</a:t>
            </a:r>
          </a:p>
          <a:p>
            <a:pPr lvl="1"/>
            <a:r>
              <a:rPr lang="en-US" sz="1800" dirty="0"/>
              <a:t>“Straight-through” muon storage studies to quantify Delivery Ring efficiency</a:t>
            </a:r>
          </a:p>
          <a:p>
            <a:pPr lvl="1"/>
            <a:r>
              <a:rPr lang="en-US" sz="1800" dirty="0"/>
              <a:t>Beam intensity to end of M5 with 1, 2, 3 &amp; 4 turns in the Delivery Ring</a:t>
            </a:r>
          </a:p>
          <a:p>
            <a:pPr lvl="1"/>
            <a:r>
              <a:rPr lang="en-US" sz="1800" dirty="0"/>
              <a:t>3 turn proton removal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FB53AC-2826-4580-88AE-357BCDAF3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5/4/2018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7BF1D6-28AD-4112-91D7-1F37414ED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7853DA-2A04-4F32-8B5E-58A046507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5086058"/>
      </p:ext>
    </p:extLst>
  </p:cSld>
  <p:clrMapOvr>
    <a:masterClrMapping/>
  </p:clrMapOvr>
</p:sld>
</file>

<file path=ppt/theme/theme1.xml><?xml version="1.0" encoding="utf-8"?>
<a:theme xmlns:a="http://schemas.openxmlformats.org/drawingml/2006/main" name="FermilabTempate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FermilabTempate</Template>
  <TotalTime>347446</TotalTime>
  <Words>295</Words>
  <Application>Microsoft Office PowerPoint</Application>
  <PresentationFormat>On-screen Show (4:3)</PresentationFormat>
  <Paragraphs>62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MS PGothic</vt:lpstr>
      <vt:lpstr>MS PGothic</vt:lpstr>
      <vt:lpstr>Arial</vt:lpstr>
      <vt:lpstr>Calibri</vt:lpstr>
      <vt:lpstr>Helvetica</vt:lpstr>
      <vt:lpstr>FermilabTempate</vt:lpstr>
      <vt:lpstr>Fermilab: Footer Only</vt:lpstr>
      <vt:lpstr>Muon Campus Status</vt:lpstr>
      <vt:lpstr>Beam to g-2 this week</vt:lpstr>
      <vt:lpstr>Protons on Target</vt:lpstr>
      <vt:lpstr>In the past week</vt:lpstr>
      <vt:lpstr>Beam to g-2 since January</vt:lpstr>
      <vt:lpstr>G-2 Experiment summary</vt:lpstr>
      <vt:lpstr>Plan</vt:lpstr>
    </vt:vector>
  </TitlesOfParts>
  <Company>Fermilab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Delivery Ring AIP Update</dc:title>
  <dc:creator>Gerald E. Annala x3804 06541N</dc:creator>
  <cp:lastModifiedBy>James P. Morgan x5236,3721 04889N</cp:lastModifiedBy>
  <cp:revision>538</cp:revision>
  <cp:lastPrinted>2016-10-17T16:36:40Z</cp:lastPrinted>
  <dcterms:created xsi:type="dcterms:W3CDTF">2014-12-17T13:45:40Z</dcterms:created>
  <dcterms:modified xsi:type="dcterms:W3CDTF">2018-05-04T12:39:12Z</dcterms:modified>
</cp:coreProperties>
</file>