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media/image1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5" r:id="rId4"/>
    <p:sldId id="285" r:id="rId5"/>
    <p:sldId id="271" r:id="rId6"/>
    <p:sldId id="284" r:id="rId7"/>
    <p:sldId id="283" r:id="rId8"/>
    <p:sldId id="277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99CCFF"/>
    <a:srgbClr val="00CCFF"/>
    <a:srgbClr val="00FF00"/>
    <a:srgbClr val="404040"/>
    <a:srgbClr val="E9EAF1"/>
    <a:srgbClr val="003087"/>
    <a:srgbClr val="505050"/>
    <a:srgbClr val="004C97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5/3/2018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5/3/2018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Weekly Status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May 4,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CAC8DD1-1DF5-488C-AB5A-D1F45C6C9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0" y="867230"/>
            <a:ext cx="6789305" cy="54314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1EACB-6E78-4E54-AB4F-DD9E4C41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to g-2 this week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1BDF-75F3-47AE-AC67-2695F7BA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E22C6-A334-4D28-8471-7F924E4B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057B1-7A32-40ED-8536-0E89FE81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E61523-EF94-4507-A343-1693D7CA0A36}"/>
              </a:ext>
            </a:extLst>
          </p:cNvPr>
          <p:cNvSpPr txBox="1"/>
          <p:nvPr/>
        </p:nvSpPr>
        <p:spPr>
          <a:xfrm>
            <a:off x="7715426" y="1198326"/>
            <a:ext cx="13805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Beam from Recycler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92852E-10CA-44FB-A01E-6F4DF18E4F57}"/>
              </a:ext>
            </a:extLst>
          </p:cNvPr>
          <p:cNvSpPr txBox="1"/>
          <p:nvPr/>
        </p:nvSpPr>
        <p:spPr>
          <a:xfrm>
            <a:off x="7868511" y="4701647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g-2 T0 Detector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B78A44-3A7D-4023-ABFF-6F94F1608192}"/>
              </a:ext>
            </a:extLst>
          </p:cNvPr>
          <p:cNvSpPr txBox="1"/>
          <p:nvPr/>
        </p:nvSpPr>
        <p:spPr>
          <a:xfrm>
            <a:off x="7841067" y="1822658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Decay Positrons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8B3C4E-3261-482D-82D7-8F834F706D3E}"/>
              </a:ext>
            </a:extLst>
          </p:cNvPr>
          <p:cNvSpPr txBox="1"/>
          <p:nvPr/>
        </p:nvSpPr>
        <p:spPr>
          <a:xfrm>
            <a:off x="7921217" y="4137667"/>
            <a:ext cx="934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Delivery 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7F1F0F-54FA-4662-9532-0E5C20A4B7A9}"/>
              </a:ext>
            </a:extLst>
          </p:cNvPr>
          <p:cNvSpPr txBox="1"/>
          <p:nvPr/>
        </p:nvSpPr>
        <p:spPr>
          <a:xfrm rot="16200000">
            <a:off x="3529585" y="2667167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263CFF-16A7-44D0-881A-1E45F8E87205}"/>
              </a:ext>
            </a:extLst>
          </p:cNvPr>
          <p:cNvSpPr txBox="1"/>
          <p:nvPr/>
        </p:nvSpPr>
        <p:spPr>
          <a:xfrm rot="16200000">
            <a:off x="3756413" y="2975455"/>
            <a:ext cx="1540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MC-1 Controlled Access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9658F4-200A-4516-8652-FA7CC6D21D82}"/>
              </a:ext>
            </a:extLst>
          </p:cNvPr>
          <p:cNvSpPr txBox="1"/>
          <p:nvPr/>
        </p:nvSpPr>
        <p:spPr>
          <a:xfrm rot="16200000">
            <a:off x="5351478" y="2667167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09E988-03D1-4CCE-8359-97ECF2CFEE24}"/>
              </a:ext>
            </a:extLst>
          </p:cNvPr>
          <p:cNvSpPr txBox="1"/>
          <p:nvPr/>
        </p:nvSpPr>
        <p:spPr>
          <a:xfrm rot="16200000">
            <a:off x="5528376" y="2845510"/>
            <a:ext cx="1241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Booster Chipmunk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735CC8-7727-4557-BA48-770E8EF761B8}"/>
              </a:ext>
            </a:extLst>
          </p:cNvPr>
          <p:cNvSpPr txBox="1"/>
          <p:nvPr/>
        </p:nvSpPr>
        <p:spPr>
          <a:xfrm rot="16200000">
            <a:off x="6163056" y="2596804"/>
            <a:ext cx="752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MI Access</a:t>
            </a:r>
          </a:p>
        </p:txBody>
      </p:sp>
    </p:spTree>
    <p:extLst>
      <p:ext uri="{BB962C8B-B14F-4D97-AF65-F5344CB8AC3E}">
        <p14:creationId xmlns:p14="http://schemas.microsoft.com/office/powerpoint/2010/main" val="9529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2347-DD8F-4884-AD72-33DE2063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 on Target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020AA-C976-4E3B-A714-5CE29936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9848A-E605-481B-A923-C261884D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73569-224F-4503-A0E1-83E2C1F2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9D613D-AE1C-440A-8753-C9B90ED2C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931717"/>
            <a:ext cx="7876310" cy="525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1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5F59-323D-4941-AF78-9A56B486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past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73594-2600-48F4-8AC8-7316E160C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RR 2.5 MHz RF adjusted Friday to narrow bunches</a:t>
            </a:r>
          </a:p>
          <a:p>
            <a:r>
              <a:rPr lang="en-US" sz="2200" dirty="0"/>
              <a:t>Delivery Ring momentum scrapers inserted last Friday</a:t>
            </a:r>
          </a:p>
          <a:p>
            <a:pPr lvl="1"/>
            <a:r>
              <a:rPr lang="en-US" sz="1800" dirty="0"/>
              <a:t>Reduces beam to g-2 Storage Ring outside of their momentum acceptance</a:t>
            </a:r>
          </a:p>
          <a:p>
            <a:pPr lvl="1"/>
            <a:r>
              <a:rPr lang="en-US" sz="1800" dirty="0"/>
              <a:t>Brought in further on Monday</a:t>
            </a:r>
          </a:p>
          <a:p>
            <a:r>
              <a:rPr lang="en-US" sz="2200" dirty="0"/>
              <a:t>Investigated poor transmission on cycle after SY120 on Wednesday</a:t>
            </a:r>
          </a:p>
          <a:p>
            <a:r>
              <a:rPr lang="en-US" sz="2200" dirty="0"/>
              <a:t>Good up time and muon delivery this week!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370F2-03BD-4536-8E9F-29DEDF0D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1534-DCD0-4AAD-88D1-C5E7CE1F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98D32-A8D6-485B-91F3-5E951E09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E88D1F-57CE-47C6-BA56-94A037E9DB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63" y="3598131"/>
            <a:ext cx="1454709" cy="1207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EBC300-47D6-4C13-91E0-A44C68C34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372" y="3598129"/>
            <a:ext cx="1454709" cy="12078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F1B293-76FC-41AF-811D-7D2DAD6FA5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81" y="3598131"/>
            <a:ext cx="1454709" cy="12078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7133DC-219C-43FF-8FA6-C14CE78D11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790" y="3598131"/>
            <a:ext cx="1454711" cy="12078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959D6F-68E4-475F-9FAC-B675C6B26C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39" y="5082361"/>
            <a:ext cx="1454709" cy="12078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B4F7619-EFE6-48B4-908C-EA782E1809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448" y="5065197"/>
            <a:ext cx="1454709" cy="12078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391FC0-F00A-4D79-87D1-1EBAE2B91F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657" y="5065197"/>
            <a:ext cx="1458634" cy="12110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B9C8B81-FC53-4B4D-9385-DA34343EED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790" y="5065197"/>
            <a:ext cx="1450787" cy="12045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525AF9D-6BBC-417E-9BFD-897F184AAD3B}"/>
              </a:ext>
            </a:extLst>
          </p:cNvPr>
          <p:cNvSpPr txBox="1"/>
          <p:nvPr/>
        </p:nvSpPr>
        <p:spPr>
          <a:xfrm>
            <a:off x="1210600" y="4745901"/>
            <a:ext cx="636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$9A - $9D, April 27 before tuning (above) and after tuning (below)</a:t>
            </a:r>
          </a:p>
        </p:txBody>
      </p:sp>
    </p:spTree>
    <p:extLst>
      <p:ext uri="{BB962C8B-B14F-4D97-AF65-F5344CB8AC3E}">
        <p14:creationId xmlns:p14="http://schemas.microsoft.com/office/powerpoint/2010/main" val="296647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A0C8C8B-C76D-41C6-9759-74269ACC2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30" y="898003"/>
            <a:ext cx="6748608" cy="53988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1EACB-6E78-4E54-AB4F-DD9E4C41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to g-2 since January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1BDF-75F3-47AE-AC67-2695F7BA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E22C6-A334-4D28-8471-7F924E4B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057B1-7A32-40ED-8536-0E89FE81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E61523-EF94-4507-A343-1693D7CA0A36}"/>
              </a:ext>
            </a:extLst>
          </p:cNvPr>
          <p:cNvSpPr txBox="1"/>
          <p:nvPr/>
        </p:nvSpPr>
        <p:spPr>
          <a:xfrm>
            <a:off x="7698400" y="1626559"/>
            <a:ext cx="13805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Beam from Recycler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B78A44-3A7D-4023-ABFF-6F94F1608192}"/>
              </a:ext>
            </a:extLst>
          </p:cNvPr>
          <p:cNvSpPr txBox="1"/>
          <p:nvPr/>
        </p:nvSpPr>
        <p:spPr>
          <a:xfrm>
            <a:off x="7841067" y="3265021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Decay Positrons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3DC543-4DDD-4B86-B4BC-4246FB5A2495}"/>
              </a:ext>
            </a:extLst>
          </p:cNvPr>
          <p:cNvSpPr txBox="1"/>
          <p:nvPr/>
        </p:nvSpPr>
        <p:spPr>
          <a:xfrm rot="16200000">
            <a:off x="4449815" y="3466640"/>
            <a:ext cx="18870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16 bunch operation March 22</a:t>
            </a:r>
          </a:p>
        </p:txBody>
      </p:sp>
    </p:spTree>
    <p:extLst>
      <p:ext uri="{BB962C8B-B14F-4D97-AF65-F5344CB8AC3E}">
        <p14:creationId xmlns:p14="http://schemas.microsoft.com/office/powerpoint/2010/main" val="214741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E41E-68A9-46A4-9D5C-264DC62E5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Experiment 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31A5-43E9-477B-8DDE-33B1BFA7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241E2-F309-4B2B-A6A7-8A5F3D7E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7A8D-D137-4F74-AC29-0C876D4C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9362A6-5FDC-4CE1-9987-3A3E42727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925202"/>
            <a:ext cx="8052089" cy="531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6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A24E-DCE0-440E-AA7E-CD4033F1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6131-46C9-4CF6-B63F-B1E106560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1043046"/>
            <a:ext cx="8672513" cy="4987867"/>
          </a:xfrm>
        </p:spPr>
        <p:txBody>
          <a:bodyPr/>
          <a:lstStyle/>
          <a:p>
            <a:r>
              <a:rPr lang="en-US" dirty="0"/>
              <a:t>Primary short-term goal is to concentrate on maximizing g-2 data taking with existing rate of muon delivery</a:t>
            </a:r>
          </a:p>
          <a:p>
            <a:pPr lvl="1"/>
            <a:r>
              <a:rPr lang="en-US" sz="1800" dirty="0"/>
              <a:t>Accelerator studies will be parasitic or coordinated with experiment downtime</a:t>
            </a:r>
          </a:p>
          <a:p>
            <a:pPr lvl="1"/>
            <a:r>
              <a:rPr lang="en-US" sz="1800" dirty="0"/>
              <a:t>Maximize up-time, accesses only for repairs</a:t>
            </a:r>
          </a:p>
          <a:p>
            <a:r>
              <a:rPr lang="en-US" dirty="0"/>
              <a:t>Parasitic studies</a:t>
            </a:r>
          </a:p>
          <a:p>
            <a:pPr lvl="1"/>
            <a:r>
              <a:rPr lang="en-US" sz="1800" dirty="0"/>
              <a:t>Understanding and mitigating lower efficiency cycles after SY120</a:t>
            </a:r>
          </a:p>
          <a:p>
            <a:pPr lvl="1"/>
            <a:r>
              <a:rPr lang="en-US" sz="1800" dirty="0"/>
              <a:t>Improving yield from Target Station (without turning up lithium lens)</a:t>
            </a:r>
          </a:p>
          <a:p>
            <a:pPr lvl="1"/>
            <a:r>
              <a:rPr lang="en-US" sz="1800" dirty="0"/>
              <a:t>General tuning to maintain or improve current muon delivery</a:t>
            </a:r>
          </a:p>
          <a:p>
            <a:r>
              <a:rPr lang="en-US" dirty="0"/>
              <a:t>More destructive studies</a:t>
            </a:r>
          </a:p>
          <a:p>
            <a:pPr lvl="1"/>
            <a:r>
              <a:rPr lang="en-US" sz="1800" dirty="0"/>
              <a:t>Dispersion measurement in primary beamlines</a:t>
            </a:r>
          </a:p>
          <a:p>
            <a:pPr lvl="1"/>
            <a:r>
              <a:rPr lang="en-US" sz="1800" dirty="0"/>
              <a:t>Delivery Ring 8 GeV proton tune measurement</a:t>
            </a:r>
          </a:p>
          <a:p>
            <a:pPr lvl="1"/>
            <a:r>
              <a:rPr lang="en-US" sz="1800" dirty="0"/>
              <a:t>“Straight-through” muon storage studies to quantify Delivery Ring efficiency</a:t>
            </a:r>
          </a:p>
          <a:p>
            <a:pPr lvl="1"/>
            <a:r>
              <a:rPr lang="en-US" sz="1800" dirty="0"/>
              <a:t>Beam intensity to end of M5 with 1, 2, 3 &amp; 4 turns in the Delivery Ring</a:t>
            </a:r>
          </a:p>
          <a:p>
            <a:pPr lvl="1"/>
            <a:r>
              <a:rPr lang="en-US" sz="1800" dirty="0"/>
              <a:t>3 turn proton removal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B53AC-2826-4580-88AE-357BCDAF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5/4/2018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F1D6-28AD-4112-91D7-1F37414E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853DA-2A04-4F32-8B5E-58A04650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08605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347446</TotalTime>
  <Words>295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Helvetica</vt:lpstr>
      <vt:lpstr>FermilabTempate</vt:lpstr>
      <vt:lpstr>Fermilab: Footer Only</vt:lpstr>
      <vt:lpstr>Muon Campus Status</vt:lpstr>
      <vt:lpstr>Beam to g-2 this week</vt:lpstr>
      <vt:lpstr>Protons on Target</vt:lpstr>
      <vt:lpstr>In the past week</vt:lpstr>
      <vt:lpstr>Beam to g-2 since January</vt:lpstr>
      <vt:lpstr>G-2 Experiment summary</vt:lpstr>
      <vt:lpstr>Plan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Gerald E. Annala x3804 06541N</dc:creator>
  <cp:lastModifiedBy>James P. Morgan x5236,3721 04889N</cp:lastModifiedBy>
  <cp:revision>538</cp:revision>
  <cp:lastPrinted>2016-10-17T16:36:40Z</cp:lastPrinted>
  <dcterms:created xsi:type="dcterms:W3CDTF">2014-12-17T13:45:40Z</dcterms:created>
  <dcterms:modified xsi:type="dcterms:W3CDTF">2018-05-04T12:39:12Z</dcterms:modified>
</cp:coreProperties>
</file>