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348" r:id="rId3"/>
    <p:sldId id="350" r:id="rId4"/>
    <p:sldId id="351" r:id="rId5"/>
    <p:sldId id="352" r:id="rId6"/>
    <p:sldId id="357" r:id="rId7"/>
    <p:sldId id="358" r:id="rId8"/>
    <p:sldId id="359" r:id="rId9"/>
    <p:sldId id="360" r:id="rId10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FB8B18"/>
    <a:srgbClr val="A25E20"/>
    <a:srgbClr val="C7C7C7"/>
    <a:srgbClr val="A7A8AA"/>
    <a:srgbClr val="5050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72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258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11/4/14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/>
              <a:t>C. Gattuso| AD Shutdown Manager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CC33-88AD-4F5E-9761-6204A2A9FD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63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Cons Gattuso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Summer Shutdown Status</a:t>
            </a:r>
          </a:p>
          <a:p>
            <a:r>
              <a:rPr lang="en-US" dirty="0"/>
              <a:t>4/6/18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5403"/>
            <a:ext cx="8672513" cy="5507479"/>
          </a:xfrm>
        </p:spPr>
        <p:txBody>
          <a:bodyPr/>
          <a:lstStyle/>
          <a:p>
            <a:r>
              <a:rPr lang="en-US" dirty="0"/>
              <a:t>Shutdown duration </a:t>
            </a:r>
          </a:p>
          <a:p>
            <a:pPr lvl="1"/>
            <a:r>
              <a:rPr lang="en-US" dirty="0"/>
              <a:t>10 Weeks of tunnel work * (Switchyard Beam 12 weeks)</a:t>
            </a:r>
          </a:p>
          <a:p>
            <a:pPr lvl="2"/>
            <a:r>
              <a:rPr lang="en-US" dirty="0"/>
              <a:t>July 9</a:t>
            </a:r>
            <a:r>
              <a:rPr lang="en-US" baseline="30000" dirty="0"/>
              <a:t>th</a:t>
            </a:r>
            <a:r>
              <a:rPr lang="en-US" dirty="0"/>
              <a:t> – Sept 10</a:t>
            </a:r>
            <a:r>
              <a:rPr lang="en-US" baseline="30000" dirty="0"/>
              <a:t>th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1 Week of contingency</a:t>
            </a:r>
          </a:p>
          <a:p>
            <a:pPr lvl="2"/>
            <a:r>
              <a:rPr lang="en-US" dirty="0"/>
              <a:t>September 17</a:t>
            </a:r>
            <a:r>
              <a:rPr lang="en-US" baseline="30000" dirty="0"/>
              <a:t>th</a:t>
            </a:r>
            <a:r>
              <a:rPr lang="en-US" dirty="0"/>
              <a:t> – September 21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1 Week of startup back to physics program (back to normal intensities) * </a:t>
            </a:r>
          </a:p>
          <a:p>
            <a:pPr lvl="2"/>
            <a:r>
              <a:rPr lang="en-US" dirty="0"/>
              <a:t>September 24</a:t>
            </a:r>
            <a:r>
              <a:rPr lang="en-US" baseline="30000" dirty="0"/>
              <a:t>th</a:t>
            </a:r>
            <a:r>
              <a:rPr lang="en-US" dirty="0"/>
              <a:t> – September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* Both start time and duration are tentatively set</a:t>
            </a:r>
          </a:p>
          <a:p>
            <a:pPr lvl="1"/>
            <a:r>
              <a:rPr lang="en-US" dirty="0"/>
              <a:t>Dependent on which jobs get done</a:t>
            </a:r>
          </a:p>
          <a:p>
            <a:pPr lvl="1"/>
            <a:r>
              <a:rPr lang="en-US" dirty="0"/>
              <a:t>Readiness of major jobs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C. Gattuso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7B62C-F013-477A-8B34-FB25F3EF241E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9357CC-AD09-4D04-8F6B-492CE822893E}"/>
              </a:ext>
            </a:extLst>
          </p:cNvPr>
          <p:cNvSpPr txBox="1"/>
          <p:nvPr/>
        </p:nvSpPr>
        <p:spPr>
          <a:xfrm>
            <a:off x="5067250" y="1387142"/>
            <a:ext cx="2029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E4E4E"/>
                </a:solidFill>
              </a:rPr>
              <a:t>Sept 24</a:t>
            </a:r>
            <a:r>
              <a:rPr lang="en-US" sz="2000" baseline="30000" dirty="0">
                <a:solidFill>
                  <a:srgbClr val="4E4E4E"/>
                </a:solidFill>
              </a:rPr>
              <a:t>th</a:t>
            </a:r>
            <a:r>
              <a:rPr lang="en-US" sz="2000" dirty="0">
                <a:solidFill>
                  <a:srgbClr val="4E4E4E"/>
                </a:solidFill>
              </a:rPr>
              <a:t> –Sept28</a:t>
            </a:r>
          </a:p>
        </p:txBody>
      </p:sp>
    </p:spTree>
    <p:extLst>
      <p:ext uri="{BB962C8B-B14F-4D97-AF65-F5344CB8AC3E}">
        <p14:creationId xmlns:p14="http://schemas.microsoft.com/office/powerpoint/2010/main" val="113187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6290"/>
            <a:ext cx="8672513" cy="5590722"/>
          </a:xfrm>
        </p:spPr>
        <p:txBody>
          <a:bodyPr/>
          <a:lstStyle/>
          <a:p>
            <a:r>
              <a:rPr lang="en-US" dirty="0"/>
              <a:t>We will meet Once every two weeks</a:t>
            </a:r>
          </a:p>
          <a:p>
            <a:pPr lvl="1"/>
            <a:r>
              <a:rPr lang="en-US" dirty="0"/>
              <a:t>Between January - May</a:t>
            </a:r>
          </a:p>
          <a:p>
            <a:r>
              <a:rPr lang="en-US" dirty="0"/>
              <a:t>We will meet weekly</a:t>
            </a:r>
          </a:p>
          <a:p>
            <a:pPr lvl="1"/>
            <a:r>
              <a:rPr lang="en-US" dirty="0"/>
              <a:t>Between May - July </a:t>
            </a:r>
          </a:p>
          <a:p>
            <a:r>
              <a:rPr lang="en-US" dirty="0"/>
              <a:t>Planning Milestones</a:t>
            </a:r>
          </a:p>
          <a:p>
            <a:pPr lvl="1"/>
            <a:r>
              <a:rPr lang="en-US" dirty="0"/>
              <a:t>Kick off meeting (Jan19th) </a:t>
            </a:r>
            <a:r>
              <a:rPr lang="en-US" dirty="0">
                <a:solidFill>
                  <a:srgbClr val="FF0000"/>
                </a:solidFill>
              </a:rPr>
              <a:t>Done</a:t>
            </a:r>
          </a:p>
          <a:p>
            <a:pPr lvl="1"/>
            <a:r>
              <a:rPr lang="en-US" dirty="0"/>
              <a:t>Set Major Jobs  (end of Feb.) </a:t>
            </a:r>
            <a:r>
              <a:rPr lang="en-US" dirty="0">
                <a:solidFill>
                  <a:srgbClr val="FF0000"/>
                </a:solidFill>
              </a:rPr>
              <a:t>Done</a:t>
            </a:r>
          </a:p>
          <a:p>
            <a:pPr lvl="1"/>
            <a:r>
              <a:rPr lang="en-US" dirty="0"/>
              <a:t>Set Maintenance tasks (end of May) </a:t>
            </a:r>
            <a:r>
              <a:rPr lang="en-US" dirty="0">
                <a:solidFill>
                  <a:srgbClr val="FF0000"/>
                </a:solidFill>
              </a:rPr>
              <a:t>90% Done</a:t>
            </a:r>
          </a:p>
          <a:p>
            <a:pPr lvl="1"/>
            <a:r>
              <a:rPr lang="en-US" dirty="0"/>
              <a:t>Set Service Building Outages (end May/early June)</a:t>
            </a:r>
          </a:p>
          <a:p>
            <a:pPr lvl="1"/>
            <a:r>
              <a:rPr lang="en-US" dirty="0"/>
              <a:t>Resource leveled schedule</a:t>
            </a:r>
          </a:p>
          <a:p>
            <a:pPr lvl="2"/>
            <a:r>
              <a:rPr lang="en-US" dirty="0"/>
              <a:t>Primary  (mid April) </a:t>
            </a:r>
            <a:r>
              <a:rPr lang="en-US" dirty="0">
                <a:solidFill>
                  <a:srgbClr val="FF0000"/>
                </a:solidFill>
              </a:rPr>
              <a:t>Done</a:t>
            </a:r>
          </a:p>
          <a:p>
            <a:pPr lvl="2"/>
            <a:r>
              <a:rPr lang="en-US" dirty="0"/>
              <a:t>Working  -</a:t>
            </a:r>
            <a:r>
              <a:rPr lang="en-US" dirty="0">
                <a:solidFill>
                  <a:srgbClr val="00B050"/>
                </a:solidFill>
              </a:rPr>
              <a:t>In progress</a:t>
            </a:r>
          </a:p>
          <a:p>
            <a:pPr lvl="2"/>
            <a:r>
              <a:rPr lang="en-US" dirty="0"/>
              <a:t>Final   (Mid/end May)</a:t>
            </a:r>
          </a:p>
          <a:p>
            <a:pPr lvl="2"/>
            <a:r>
              <a:rPr lang="en-US" dirty="0"/>
              <a:t>Trades still needs to be looked at….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C. Gattuso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7B62C-F013-477A-8B34-FB25F3EF241E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0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Working List of Major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44" y="756290"/>
            <a:ext cx="8672513" cy="6101710"/>
          </a:xfrm>
        </p:spPr>
        <p:txBody>
          <a:bodyPr/>
          <a:lstStyle/>
          <a:p>
            <a:r>
              <a:rPr lang="en-US" sz="2000" dirty="0"/>
              <a:t>Linac</a:t>
            </a:r>
          </a:p>
          <a:p>
            <a:pPr lvl="1"/>
            <a:r>
              <a:rPr lang="en-US" sz="1800" dirty="0"/>
              <a:t>Marx Modulator installation</a:t>
            </a:r>
          </a:p>
          <a:p>
            <a:pPr lvl="2"/>
            <a:r>
              <a:rPr lang="en-US" sz="1600" dirty="0"/>
              <a:t>Station 4 and 5</a:t>
            </a:r>
          </a:p>
          <a:p>
            <a:pPr lvl="1"/>
            <a:r>
              <a:rPr lang="en-US" sz="1600" dirty="0"/>
              <a:t>Tank 3 quad replacement</a:t>
            </a:r>
          </a:p>
          <a:p>
            <a:r>
              <a:rPr lang="en-US" sz="2000" dirty="0"/>
              <a:t>Booster</a:t>
            </a:r>
          </a:p>
          <a:p>
            <a:pPr lvl="1"/>
            <a:r>
              <a:rPr lang="en-US" sz="1600" dirty="0"/>
              <a:t> 2</a:t>
            </a:r>
            <a:r>
              <a:rPr lang="en-US" sz="1600" baseline="30000" dirty="0"/>
              <a:t>nd</a:t>
            </a:r>
            <a:r>
              <a:rPr lang="en-US" sz="1600" dirty="0"/>
              <a:t> harmonic RF cavity</a:t>
            </a:r>
          </a:p>
          <a:p>
            <a:r>
              <a:rPr lang="en-US" sz="2000" dirty="0"/>
              <a:t>BNB</a:t>
            </a:r>
          </a:p>
          <a:p>
            <a:pPr lvl="1"/>
            <a:r>
              <a:rPr lang="en-US" sz="1800" dirty="0"/>
              <a:t>Tritium mitigation </a:t>
            </a:r>
          </a:p>
          <a:p>
            <a:pPr lvl="2"/>
            <a:r>
              <a:rPr lang="en-US" sz="1600" dirty="0"/>
              <a:t>Berm Cover</a:t>
            </a:r>
          </a:p>
          <a:p>
            <a:r>
              <a:rPr lang="en-US" sz="2000" dirty="0"/>
              <a:t>NuMI</a:t>
            </a:r>
          </a:p>
          <a:p>
            <a:pPr lvl="1"/>
            <a:r>
              <a:rPr lang="en-US" sz="1800" dirty="0"/>
              <a:t>Raw system upgrades</a:t>
            </a:r>
          </a:p>
          <a:p>
            <a:pPr lvl="1"/>
            <a:r>
              <a:rPr lang="en-US" sz="1800" dirty="0"/>
              <a:t>Pretarget window replacement </a:t>
            </a:r>
          </a:p>
          <a:p>
            <a:r>
              <a:rPr lang="en-US" sz="2000" dirty="0"/>
              <a:t>MI/RR</a:t>
            </a:r>
          </a:p>
          <a:p>
            <a:pPr lvl="1"/>
            <a:r>
              <a:rPr lang="en-US" sz="1800" dirty="0" err="1"/>
              <a:t>Sextupole</a:t>
            </a:r>
            <a:r>
              <a:rPr lang="en-US" sz="1800" dirty="0"/>
              <a:t> Stand and 1/3 Harmonic correction elem. installation</a:t>
            </a:r>
          </a:p>
          <a:p>
            <a:pPr lvl="1"/>
            <a:r>
              <a:rPr lang="en-US" sz="1800" dirty="0"/>
              <a:t>8 GeV line 4 multi wire installation</a:t>
            </a:r>
          </a:p>
          <a:p>
            <a:pPr lvl="1"/>
            <a:r>
              <a:rPr lang="en-US" sz="1800" dirty="0"/>
              <a:t>Remove/repair/reinstall Q102</a:t>
            </a:r>
          </a:p>
          <a:p>
            <a:pPr lvl="1"/>
            <a:r>
              <a:rPr lang="en-US" sz="1800" dirty="0"/>
              <a:t>Replacement/repair of the MI Lambertson at 402-3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C. Gattuso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7B62C-F013-477A-8B34-FB25F3EF241E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1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3016"/>
            <a:ext cx="8672513" cy="5993384"/>
          </a:xfrm>
        </p:spPr>
        <p:txBody>
          <a:bodyPr/>
          <a:lstStyle/>
          <a:p>
            <a:r>
              <a:rPr lang="en-US" dirty="0"/>
              <a:t>F-Sector</a:t>
            </a:r>
          </a:p>
          <a:p>
            <a:pPr lvl="1"/>
            <a:r>
              <a:rPr lang="en-US" dirty="0"/>
              <a:t>P3 line vacuum modification. </a:t>
            </a:r>
          </a:p>
          <a:p>
            <a:pPr lvl="1"/>
            <a:r>
              <a:rPr lang="en-US" dirty="0"/>
              <a:t>Fix bus leak - F44</a:t>
            </a:r>
          </a:p>
          <a:p>
            <a:pPr lvl="1"/>
            <a:r>
              <a:rPr lang="en-US" dirty="0"/>
              <a:t>Fix bus leak - F29</a:t>
            </a:r>
          </a:p>
          <a:p>
            <a:r>
              <a:rPr lang="en-US" dirty="0"/>
              <a:t>Switchyard/Transfer Hall</a:t>
            </a:r>
          </a:p>
          <a:p>
            <a:pPr lvl="1"/>
            <a:r>
              <a:rPr lang="en-US" dirty="0"/>
              <a:t>Removal/Replacement of F48-1 Quad</a:t>
            </a:r>
          </a:p>
          <a:p>
            <a:pPr lvl="1"/>
            <a:r>
              <a:rPr lang="en-US" dirty="0"/>
              <a:t>Removal/Replacement of H201-12</a:t>
            </a:r>
          </a:p>
          <a:p>
            <a:r>
              <a:rPr lang="en-US" dirty="0"/>
              <a:t>Muon Campus</a:t>
            </a:r>
          </a:p>
          <a:p>
            <a:pPr lvl="1"/>
            <a:r>
              <a:rPr lang="en-US" dirty="0"/>
              <a:t>M4 line installation</a:t>
            </a:r>
          </a:p>
          <a:p>
            <a:pPr lvl="2"/>
            <a:r>
              <a:rPr lang="en-US" dirty="0"/>
              <a:t>Vacuum system from 906-927</a:t>
            </a:r>
          </a:p>
          <a:p>
            <a:pPr lvl="2"/>
            <a:r>
              <a:rPr lang="en-US" dirty="0"/>
              <a:t>Cable pulls for 927-936</a:t>
            </a:r>
          </a:p>
          <a:p>
            <a:pPr lvl="3"/>
            <a:r>
              <a:rPr lang="en-US" dirty="0"/>
              <a:t>vacuum/power</a:t>
            </a:r>
          </a:p>
          <a:p>
            <a:pPr lvl="1"/>
            <a:r>
              <a:rPr lang="en-US" dirty="0"/>
              <a:t>TLM system</a:t>
            </a:r>
          </a:p>
          <a:p>
            <a:pPr lvl="2"/>
            <a:r>
              <a:rPr lang="en-US" dirty="0"/>
              <a:t>Rings and Transfer 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C. Gattuso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7B62C-F013-477A-8B34-FB25F3EF241E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8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4DD5-BA2A-4B66-B858-56F198CC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83B9-C1BF-449A-ADC2-F30E3BC3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4/6/18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2FB63-E3C4-4197-98B2-626454C3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Gattuso| AD Shutdown Manager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3EA81-756E-4D6A-9CBB-73A9462B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72785-77B3-450D-8EAB-B439D695B793}"/>
              </a:ext>
            </a:extLst>
          </p:cNvPr>
          <p:cNvSpPr txBox="1"/>
          <p:nvPr/>
        </p:nvSpPr>
        <p:spPr>
          <a:xfrm>
            <a:off x="429419" y="4523290"/>
            <a:ext cx="5593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 made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8 hour days 5 days per week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6 hours of work in the 8 hour 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 Rolling crew support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70A644F-BB65-456B-AA43-3FF759451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58" y="862885"/>
            <a:ext cx="8989490" cy="3717661"/>
          </a:xfrm>
        </p:spPr>
      </p:pic>
    </p:spTree>
    <p:extLst>
      <p:ext uri="{BB962C8B-B14F-4D97-AF65-F5344CB8AC3E}">
        <p14:creationId xmlns:p14="http://schemas.microsoft.com/office/powerpoint/2010/main" val="364013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458D-1946-40BC-80BA-33BE4742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Remains To Be Scheduled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84CE-4EE3-49FB-8F92-B1DC15067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27274"/>
          </a:xfrm>
        </p:spPr>
        <p:txBody>
          <a:bodyPr/>
          <a:lstStyle/>
          <a:p>
            <a:r>
              <a:rPr lang="en-US" dirty="0"/>
              <a:t>Power Outage/Feeder Maintenance (End of May/June)</a:t>
            </a:r>
          </a:p>
          <a:p>
            <a:pPr lvl="1"/>
            <a:r>
              <a:rPr lang="en-US" dirty="0"/>
              <a:t>Substation outages on and off site have been set</a:t>
            </a:r>
          </a:p>
          <a:p>
            <a:pPr lvl="1"/>
            <a:r>
              <a:rPr lang="en-US" dirty="0"/>
              <a:t>Working on individual buildings/feeder</a:t>
            </a:r>
          </a:p>
          <a:p>
            <a:endParaRPr lang="en-US" dirty="0"/>
          </a:p>
          <a:p>
            <a:r>
              <a:rPr lang="en-US" dirty="0"/>
              <a:t>Support Group Needs/Outstanding items</a:t>
            </a:r>
          </a:p>
          <a:p>
            <a:pPr lvl="1"/>
            <a:r>
              <a:rPr lang="en-US" dirty="0"/>
              <a:t>All alignment request  need to be in by the end of May</a:t>
            </a:r>
          </a:p>
          <a:p>
            <a:pPr lvl="1"/>
            <a:r>
              <a:rPr lang="en-US" dirty="0"/>
              <a:t>Request to EE support to disconnect elements (Monday of next week)</a:t>
            </a:r>
          </a:p>
          <a:p>
            <a:pPr lvl="1"/>
            <a:r>
              <a:rPr lang="en-US" dirty="0"/>
              <a:t>T&amp;M request need to be in by the end of next week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Add the Phrase “Summer Shutdown” to the Job Title</a:t>
            </a:r>
          </a:p>
          <a:p>
            <a:pPr lvl="2"/>
            <a:r>
              <a:rPr lang="en-US" dirty="0"/>
              <a:t>Currently unknown how long it will take to get a job through the system once submitted…</a:t>
            </a:r>
          </a:p>
          <a:p>
            <a:pPr lvl="3"/>
            <a:r>
              <a:rPr lang="en-US" dirty="0"/>
              <a:t>We are working closely with Procurement office on this.</a:t>
            </a:r>
          </a:p>
          <a:p>
            <a:pPr lvl="3"/>
            <a:r>
              <a:rPr lang="en-US" dirty="0"/>
              <a:t>Please tell me when you submit a T&amp;M request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49258-C357-4A73-8525-1EC22D70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11/4/14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5B5D4-D9A7-43DC-9E69-DCD0594D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Gattuso| AD Shutdown Manager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F4399-11DD-43AC-A8E3-7BDAEEB0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817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99EB-EAD5-422C-BE56-99F5DD8D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T&amp;M Work Requested   (Approx. Labor Only Cost)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CE197-B8BF-4D30-9B3E-7968EF92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11/4/14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CDEFC-80C9-4ACC-BD3E-58E9785F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Gattuso| AD Shutdown Manager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58EB0-F18D-4A6E-8030-A994718F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7EA1D27-D74E-4F1C-821E-87343DC1C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756290"/>
            <a:ext cx="8991600" cy="56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7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A072-4120-457F-AE15-513C796A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1F72-8690-4A6D-A1C9-C8427A0AD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Shutdown Work List</a:t>
            </a:r>
          </a:p>
          <a:p>
            <a:pPr lvl="1"/>
            <a:r>
              <a:rPr lang="en-US" dirty="0"/>
              <a:t>A Shutdown work list has been opened</a:t>
            </a:r>
          </a:p>
          <a:p>
            <a:pPr lvl="2"/>
            <a:r>
              <a:rPr lang="en-US" dirty="0"/>
              <a:t>We have started adding jobs to the work list</a:t>
            </a:r>
          </a:p>
          <a:p>
            <a:pPr lvl="2"/>
            <a:r>
              <a:rPr lang="en-US" dirty="0"/>
              <a:t>Please add somewhere in the title or description the words Summer Shutdown</a:t>
            </a:r>
          </a:p>
          <a:p>
            <a:pPr lvl="3"/>
            <a:r>
              <a:rPr lang="en-US" dirty="0"/>
              <a:t>It makes the searching for task easier</a:t>
            </a:r>
          </a:p>
          <a:p>
            <a:endParaRPr lang="en-US" dirty="0"/>
          </a:p>
          <a:p>
            <a:r>
              <a:rPr lang="en-US" dirty="0"/>
              <a:t>Meetings with MSD Crew leaders and Engineers will occur next week.</a:t>
            </a:r>
          </a:p>
          <a:p>
            <a:pPr lvl="1"/>
            <a:r>
              <a:rPr lang="en-US" dirty="0"/>
              <a:t>Work planning at ALL levels </a:t>
            </a:r>
          </a:p>
          <a:p>
            <a:pPr lvl="2"/>
            <a:r>
              <a:rPr lang="en-US" dirty="0"/>
              <a:t>HA/ALARA/Global </a:t>
            </a:r>
            <a:r>
              <a:rPr lang="en-US"/>
              <a:t>Work flow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F8622-C000-4590-B5BA-AEDF6E20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11/4/14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75E3-BE62-49E3-B38C-74D56188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Gattuso| AD Shutdown Manager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189B0-F242-4E6F-89C8-A55EC324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576722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9_003_2_18" id="{56CAAB74-3FBC-4922-B0A1-13FCD3BC142B}" vid="{51F8E621-198F-42D6-A0A5-82F79D49FB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4585</TotalTime>
  <Words>524</Words>
  <Application>Microsoft Office PowerPoint</Application>
  <PresentationFormat>On-screen Show (4:3)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Shutdown Window</vt:lpstr>
      <vt:lpstr>Planning Stages</vt:lpstr>
      <vt:lpstr>Current Working List of Major Jobs</vt:lpstr>
      <vt:lpstr>PowerPoint Presentation</vt:lpstr>
      <vt:lpstr>The schedule</vt:lpstr>
      <vt:lpstr>What Remains To Be Scheduled </vt:lpstr>
      <vt:lpstr>Scope of T&amp;M Work Requested   (Approx. Labor Only Cost)</vt:lpstr>
      <vt:lpstr>Misc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Consolato Gattuso</cp:lastModifiedBy>
  <cp:revision>117</cp:revision>
  <cp:lastPrinted>2016-04-05T12:58:00Z</cp:lastPrinted>
  <dcterms:created xsi:type="dcterms:W3CDTF">2016-03-03T19:44:14Z</dcterms:created>
  <dcterms:modified xsi:type="dcterms:W3CDTF">2018-05-04T13:30:46Z</dcterms:modified>
</cp:coreProperties>
</file>