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1" r:id="rId3"/>
    <p:sldId id="264" r:id="rId4"/>
    <p:sldId id="259" r:id="rId5"/>
    <p:sldId id="262" r:id="rId6"/>
    <p:sldId id="267" r:id="rId7"/>
    <p:sldId id="268" r:id="rId8"/>
    <p:sldId id="265" r:id="rId9"/>
    <p:sldId id="269" r:id="rId10"/>
    <p:sldId id="266" r:id="rId11"/>
    <p:sldId id="263" r:id="rId12"/>
    <p:sldId id="25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5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50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400" dirty="0"/>
              <a:t>Photosensor R&amp;D: Status &amp; Plans at Prague</a:t>
            </a:r>
            <a:endParaRPr lang="en" sz="44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8" y="313158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Jaroslav Zalesak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624950" y="326425"/>
            <a:ext cx="8193000" cy="45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b="1" dirty="0" smtClean="0"/>
              <a:t>Plans – photo sensors measurements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800" dirty="0" smtClean="0"/>
              <a:t>Single SiPM characterics measurements -&gt; establish laboratory and sensors benchmarks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800" dirty="0" smtClean="0"/>
              <a:t>Multiple/mass QC measurement -&gt; determine how to more automatize process -&gt; provide sorted SiPMs on.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800" dirty="0" smtClean="0"/>
              <a:t>Long-term and/or thermo-cycling sensor measuremnts – subsidiary measuremnet along QC -&gt; learn more on the cryogenic behaviour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800" dirty="0" smtClean="0"/>
              <a:t>Ganging / couplning SiPMs on base PCB boards -&gt; efficiency study – under discussion how and what.</a:t>
            </a:r>
            <a:endParaRPr lang="en" sz="1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14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20170208_1021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2176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569" y="152400"/>
            <a:ext cx="272176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738" y="152400"/>
            <a:ext cx="272176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624950" y="326425"/>
            <a:ext cx="8193000" cy="45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Road map - Liquid Nitrogen Photodetectors Measurement Lab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2017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Building laboratory</a:t>
            </a:r>
          </a:p>
          <a:p>
            <a:pPr marL="1371600" lvl="2" indent="-228600" rtl="0">
              <a:spcBef>
                <a:spcPts val="0"/>
              </a:spcBef>
              <a:buChar char="■"/>
            </a:pPr>
            <a:r>
              <a:rPr lang="en"/>
              <a:t>Crucial to be involved and responsible in EoI (spring/summer consortia formation)</a:t>
            </a:r>
          </a:p>
          <a:p>
            <a:pPr marL="1371600" lvl="2" indent="-228600" rtl="0">
              <a:spcBef>
                <a:spcPts val="0"/>
              </a:spcBef>
              <a:buChar char="■"/>
            </a:pPr>
            <a:r>
              <a:rPr lang="en"/>
              <a:t>Dewars with LN2 with pumping equipment, Electronics rack(s) with VME crates</a:t>
            </a:r>
          </a:p>
          <a:p>
            <a:pPr marL="1371600" lvl="2" indent="-228600" rtl="0">
              <a:spcBef>
                <a:spcPts val="0"/>
              </a:spcBef>
              <a:buChar char="■"/>
            </a:pPr>
            <a:r>
              <a:rPr lang="en"/>
              <a:t>Measurement table with the Cold/cryogenic (black) box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First measurement on the characteristics  of different SiPM (SensL, Hammamatsu)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Long-term measurement of PD samples with some variety in models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Might we have some input on ProtoDune PDS.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2018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Full setup for the Lab with multi -line and -task measurements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Automatisation of the Test stand for quick and repeating measurement under different condition requested by the DUNE experiment.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2019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Input for DUNE TDR for Far detectors, in particular Photon detection system (PDS)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Qualification of the Laboratory for the SiPM QA/QC.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2020-2021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QA/QC test of ~ thousands SiPMs for building 1st FD module (starting 2021)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Participation in the task accordingly EoI defined in 2017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2022-2024+  continuous work for the FD modules assembly.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028" y="81468"/>
            <a:ext cx="8520600" cy="572700"/>
          </a:xfrm>
        </p:spPr>
        <p:txBody>
          <a:bodyPr/>
          <a:lstStyle/>
          <a:p>
            <a:r>
              <a:rPr lang="en-US" dirty="0" smtClean="0"/>
              <a:t>Photo-detection laboratory @ PRG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31" y="853658"/>
            <a:ext cx="2860766" cy="42898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0" y="2084420"/>
            <a:ext cx="4515634" cy="301134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8" name="TextovéPole 7"/>
          <p:cNvSpPr txBox="1"/>
          <p:nvPr/>
        </p:nvSpPr>
        <p:spPr>
          <a:xfrm>
            <a:off x="246045" y="643021"/>
            <a:ext cx="52565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Moved and rebuild this Spring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VME ADC read-out with </a:t>
            </a:r>
            <a:r>
              <a:rPr lang="en-US" dirty="0" err="1" smtClean="0"/>
              <a:t>LabView</a:t>
            </a:r>
            <a:r>
              <a:rPr lang="en-US" dirty="0" smtClean="0"/>
              <a:t> on PCs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LED driver remotely controlled (~ns width pulses) @ 400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sources – ability to program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2-3 scientists, 1-2 engineers, 1-2 technical stuff.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7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20170208_1022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2176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878575" y="1196224"/>
            <a:ext cx="3511200" cy="2876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The measurement dewar: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32 liters of LN2 kept with at same level for months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8 inserted cilinders – ability similtanously measure (66 mm radius)</a:t>
            </a:r>
            <a:endParaRPr lang="en" dirty="0"/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" dirty="0" smtClean="0"/>
              <a:t>utting SiPMs into the cylinders on small pcbs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lvl="0">
              <a:spcBef>
                <a:spcPts val="0"/>
              </a:spcBef>
            </a:pPr>
            <a:r>
              <a:rPr lang="en" dirty="0" smtClean="0"/>
              <a:t>This setup is going to be changed after some discussion.</a:t>
            </a:r>
          </a:p>
          <a:p>
            <a:pPr lvl="0">
              <a:spcBef>
                <a:spcPts val="0"/>
              </a:spcBef>
            </a:pPr>
            <a:r>
              <a:rPr lang="en" dirty="0" smtClean="0"/>
              <a:t>Also kind of the read-out discussion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74168" y="81468"/>
            <a:ext cx="5954459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b="1" dirty="0" smtClean="0"/>
              <a:t>Current status:</a:t>
            </a:r>
          </a:p>
          <a:p>
            <a:r>
              <a:rPr lang="en-US" sz="1600" b="1" dirty="0" smtClean="0"/>
              <a:t>- Warm and cryogenic – LN2 – </a:t>
            </a:r>
            <a:r>
              <a:rPr lang="en-US" sz="1600" b="1" dirty="0" err="1" smtClean="0"/>
              <a:t>signle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SiPMs</a:t>
            </a:r>
            <a:endParaRPr lang="en-US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SiPM/MPPC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100" b="1" dirty="0" smtClean="0">
                <a:solidFill>
                  <a:schemeClr val="dk1"/>
                </a:solidFill>
              </a:rPr>
              <a:t>SensL</a:t>
            </a:r>
            <a:r>
              <a:rPr lang="en" sz="1100" b="1" dirty="0">
                <a:solidFill>
                  <a:schemeClr val="dk1"/>
                </a:solidFill>
              </a:rPr>
              <a:t>: </a:t>
            </a:r>
            <a:endParaRPr lang="en" sz="1100" b="1" dirty="0" smtClean="0">
              <a:solidFill>
                <a:schemeClr val="dk1"/>
              </a:solidFill>
            </a:endParaRP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100" b="1" dirty="0" smtClean="0">
                <a:solidFill>
                  <a:schemeClr val="dk1"/>
                </a:solidFill>
              </a:rPr>
              <a:t>MicroFC-60035-SMT (6x6 mm2) ~ 10 pcs</a:t>
            </a:r>
            <a:endParaRPr lang="en" sz="1100" b="1" dirty="0">
              <a:solidFill>
                <a:schemeClr val="dk1"/>
              </a:solidFill>
            </a:endParaRP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100" b="1" dirty="0" smtClean="0">
                <a:solidFill>
                  <a:schemeClr val="dk1"/>
                </a:solidFill>
              </a:rPr>
              <a:t>Hamamatsu:</a:t>
            </a:r>
          </a:p>
          <a:p>
            <a:pPr marL="457200" lvl="0" indent="-298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sz="1100" b="1" dirty="0" smtClean="0">
                <a:solidFill>
                  <a:schemeClr val="dk1"/>
                </a:solidFill>
              </a:rPr>
              <a:t>S13360 – 3050 CS </a:t>
            </a:r>
            <a:r>
              <a:rPr lang="en" sz="1100" b="1" dirty="0">
                <a:solidFill>
                  <a:schemeClr val="dk1"/>
                </a:solidFill>
              </a:rPr>
              <a:t>(6x6 mm2</a:t>
            </a:r>
            <a:r>
              <a:rPr lang="en" sz="1100" b="1" dirty="0" smtClean="0">
                <a:solidFill>
                  <a:schemeClr val="dk1"/>
                </a:solidFill>
              </a:rPr>
              <a:t>) 5pcs</a:t>
            </a:r>
          </a:p>
          <a:p>
            <a:pPr marL="457200" lvl="0" indent="-298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sz="1100" b="1" dirty="0" smtClean="0">
                <a:solidFill>
                  <a:schemeClr val="dk1"/>
                </a:solidFill>
              </a:rPr>
              <a:t>Cryo S11370-6329 (6x6 mm2) 10 pcs</a:t>
            </a:r>
          </a:p>
          <a:p>
            <a:pPr marL="457200" lvl="0" indent="-298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sz="1100" b="1" dirty="0" smtClean="0">
                <a:solidFill>
                  <a:schemeClr val="dk1"/>
                </a:solidFill>
              </a:rPr>
              <a:t>Cryo S11370-6330 (3x3 mm2) 5 pcs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endParaRPr lang="en" sz="1100" b="1" dirty="0" smtClean="0">
              <a:solidFill>
                <a:schemeClr val="dk1"/>
              </a:solidFill>
            </a:endParaRP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endParaRPr lang="en" sz="1100" b="1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36" y="13504"/>
            <a:ext cx="2944257" cy="22081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24" y="2197139"/>
            <a:ext cx="2193217" cy="29242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48" y="2221697"/>
            <a:ext cx="2174798" cy="2899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07" y="268288"/>
            <a:ext cx="2567644" cy="2037909"/>
          </a:xfrm>
        </p:spPr>
        <p:txBody>
          <a:bodyPr/>
          <a:lstStyle/>
          <a:p>
            <a:r>
              <a:rPr lang="en-US" dirty="0" smtClean="0"/>
              <a:t>Some (preliminary) measurements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SensL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2" y="0"/>
            <a:ext cx="6021124" cy="5143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185"/>
            <a:ext cx="2434728" cy="18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246255"/>
            <a:ext cx="8520600" cy="572700"/>
          </a:xfrm>
        </p:spPr>
        <p:txBody>
          <a:bodyPr/>
          <a:lstStyle/>
          <a:p>
            <a:r>
              <a:rPr lang="en-US" dirty="0" smtClean="0"/>
              <a:t>Hamamatsu </a:t>
            </a:r>
            <a:r>
              <a:rPr lang="en-US" dirty="0" err="1" smtClean="0"/>
              <a:t>cryo</a:t>
            </a:r>
            <a:r>
              <a:rPr lang="en-US" dirty="0" smtClean="0"/>
              <a:t> version (3x3 and 6x6 mm) at warm and </a:t>
            </a:r>
            <a:r>
              <a:rPr lang="en-US" dirty="0" smtClean="0"/>
              <a:t>LN2 temp.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72" y="1233224"/>
            <a:ext cx="5027292" cy="34299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" y="2930487"/>
            <a:ext cx="3934059" cy="22130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2993" y="2254608"/>
            <a:ext cx="334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current </a:t>
            </a:r>
            <a:r>
              <a:rPr lang="en-US" dirty="0" err="1" smtClean="0"/>
              <a:t>Cryo</a:t>
            </a:r>
            <a:r>
              <a:rPr lang="en-US" dirty="0" smtClean="0"/>
              <a:t>-type Hamamatsu</a:t>
            </a:r>
          </a:p>
          <a:p>
            <a:r>
              <a:rPr lang="en-US" dirty="0" smtClean="0"/>
              <a:t>shows very low values till V-overvoltage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2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1305" y="110380"/>
            <a:ext cx="8520600" cy="572700"/>
          </a:xfrm>
        </p:spPr>
        <p:txBody>
          <a:bodyPr/>
          <a:lstStyle/>
          <a:p>
            <a:r>
              <a:rPr lang="en-US" dirty="0" smtClean="0"/>
              <a:t>Some (preliminary) measurements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18" y="818956"/>
            <a:ext cx="4204105" cy="23649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" y="2109398"/>
            <a:ext cx="5349937" cy="300956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71305" y="939846"/>
            <a:ext cx="46025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Cryogenic Hamamatsu </a:t>
            </a:r>
            <a:r>
              <a:rPr lang="en-US" dirty="0"/>
              <a:t>MPPC S11370-6330 (3x3 mm2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Breakdown voltage </a:t>
            </a:r>
            <a:r>
              <a:rPr lang="en-US" dirty="0" err="1" smtClean="0"/>
              <a:t>Vbr</a:t>
            </a:r>
            <a:r>
              <a:rPr lang="en-US" dirty="0" smtClean="0"/>
              <a:t> at LN2 temperatures and warm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First single </a:t>
            </a:r>
            <a:r>
              <a:rPr lang="en-US" dirty="0" err="1" smtClean="0"/>
              <a:t>p.e.</a:t>
            </a:r>
            <a:r>
              <a:rPr lang="en-US" dirty="0" smtClean="0"/>
              <a:t> peak determined via FFT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Gain (ADC/</a:t>
            </a:r>
            <a:r>
              <a:rPr lang="en-US" dirty="0" err="1" smtClean="0"/>
              <a:t>p.e.</a:t>
            </a:r>
            <a:r>
              <a:rPr lang="en-US" dirty="0" smtClean="0"/>
              <a:t>) vs </a:t>
            </a:r>
            <a:r>
              <a:rPr lang="en-US" dirty="0" err="1" smtClean="0"/>
              <a:t>Vbias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2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326"/>
            <a:ext cx="3951383" cy="22207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7" y="2922765"/>
            <a:ext cx="3459296" cy="22207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37" y="776704"/>
            <a:ext cx="3899110" cy="21913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46" y="2937259"/>
            <a:ext cx="3425300" cy="217686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82756" y="135213"/>
            <a:ext cx="485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Cryogenic Hamamatsu </a:t>
            </a:r>
            <a:r>
              <a:rPr lang="en-US" b="1" dirty="0"/>
              <a:t>MPPC S11370-6330 (3x3 mm2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Rates (dark + low-light) scan dep. on ADC thresholds</a:t>
            </a:r>
            <a:endParaRPr lang="en-US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61850" y="1448333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sum LN2 45V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75551" y="3409432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</a:t>
            </a:r>
            <a:r>
              <a:rPr lang="en-US" dirty="0" smtClean="0"/>
              <a:t>LN2 45V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68176" y="3381890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</a:t>
            </a:r>
            <a:r>
              <a:rPr lang="en-US" dirty="0" smtClean="0"/>
              <a:t>LN2 47V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09479" y="144833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sum LN2 47V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57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508</Words>
  <Application>Microsoft Office PowerPoint</Application>
  <PresentationFormat>Předvádění na obrazovce (16:9)</PresentationFormat>
  <Paragraphs>79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Arial</vt:lpstr>
      <vt:lpstr>simple-light-2</vt:lpstr>
      <vt:lpstr>Photosensor R&amp;D: Status &amp; Plans at Prague</vt:lpstr>
      <vt:lpstr>Prezentace aplikace PowerPoint</vt:lpstr>
      <vt:lpstr>Photo-detection laboratory @ PRG</vt:lpstr>
      <vt:lpstr>Prezentace aplikace PowerPoint</vt:lpstr>
      <vt:lpstr>SiPM/MPPC</vt:lpstr>
      <vt:lpstr>Some (preliminary) measurements  SensL </vt:lpstr>
      <vt:lpstr>Hamamatsu cryo version (3x3 and 6x6 mm) at warm and LN2 temp.</vt:lpstr>
      <vt:lpstr>Some (preliminary) measurements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 in LN2</dc:title>
  <dc:creator>zalesak</dc:creator>
  <cp:lastModifiedBy>Zálešák Jaroslav</cp:lastModifiedBy>
  <cp:revision>30</cp:revision>
  <dcterms:modified xsi:type="dcterms:W3CDTF">2018-05-09T18:53:30Z</dcterms:modified>
</cp:coreProperties>
</file>