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265" r:id="rId3"/>
    <p:sldId id="266" r:id="rId4"/>
    <p:sldId id="268" r:id="rId5"/>
    <p:sldId id="269" r:id="rId6"/>
    <p:sldId id="270" r:id="rId7"/>
    <p:sldId id="271" r:id="rId8"/>
    <p:sldId id="272" r:id="rId9"/>
    <p:sldId id="267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8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5/15/2019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electronic noise and warm electronics requirements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5875699"/>
            <a:ext cx="7526338" cy="4552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Gustavo Cancelo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Noise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5/15/2019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624040-CCF2-4546-A597-C72313CC3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819115"/>
            <a:ext cx="4090458" cy="384343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5E136B04-BA4B-4F7F-8DF0-2F2D96ACF75B}"/>
              </a:ext>
            </a:extLst>
          </p:cNvPr>
          <p:cNvSpPr/>
          <p:nvPr/>
        </p:nvSpPr>
        <p:spPr>
          <a:xfrm>
            <a:off x="2091350" y="2571195"/>
            <a:ext cx="226337" cy="217283"/>
          </a:xfrm>
          <a:prstGeom prst="ellipse">
            <a:avLst/>
          </a:prstGeom>
          <a:solidFill>
            <a:schemeClr val="bg1"/>
          </a:solidFill>
          <a:ln w="12700">
            <a:solidFill>
              <a:srgbClr val="40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7E11D-016D-487B-A790-9E674A97C18F}"/>
              </a:ext>
            </a:extLst>
          </p:cNvPr>
          <p:cNvSpPr txBox="1"/>
          <p:nvPr/>
        </p:nvSpPr>
        <p:spPr>
          <a:xfrm>
            <a:off x="1992243" y="2280933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SPn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0C603F-F5CB-448A-9E71-33CB5EA1FCF4}"/>
              </a:ext>
            </a:extLst>
          </p:cNvPr>
          <p:cNvSpPr txBox="1"/>
          <p:nvPr/>
        </p:nvSpPr>
        <p:spPr>
          <a:xfrm>
            <a:off x="2062775" y="24987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+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6C991F-C6E5-4F4F-8C5E-F33446167D5F}"/>
              </a:ext>
            </a:extLst>
          </p:cNvPr>
          <p:cNvSpPr/>
          <p:nvPr/>
        </p:nvSpPr>
        <p:spPr>
          <a:xfrm>
            <a:off x="2597587" y="2280933"/>
            <a:ext cx="126748" cy="117695"/>
          </a:xfrm>
          <a:prstGeom prst="ellipse">
            <a:avLst/>
          </a:prstGeom>
          <a:solidFill>
            <a:schemeClr val="bg2"/>
          </a:solidFill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FA60311-9031-4227-827A-7BEC61E3C0CE}"/>
              </a:ext>
            </a:extLst>
          </p:cNvPr>
          <p:cNvSpPr/>
          <p:nvPr/>
        </p:nvSpPr>
        <p:spPr>
          <a:xfrm>
            <a:off x="2597587" y="2406173"/>
            <a:ext cx="126748" cy="117695"/>
          </a:xfrm>
          <a:prstGeom prst="ellipse">
            <a:avLst/>
          </a:prstGeom>
          <a:solidFill>
            <a:schemeClr val="bg2"/>
          </a:solidFill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F1E774-280E-45B9-B416-F0720C881152}"/>
              </a:ext>
            </a:extLst>
          </p:cNvPr>
          <p:cNvCxnSpPr/>
          <p:nvPr/>
        </p:nvCxnSpPr>
        <p:spPr>
          <a:xfrm flipV="1">
            <a:off x="2660961" y="2571195"/>
            <a:ext cx="0" cy="64053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9754050-8333-4EBD-A9CD-85B3A36D4104}"/>
              </a:ext>
            </a:extLst>
          </p:cNvPr>
          <p:cNvSpPr txBox="1"/>
          <p:nvPr/>
        </p:nvSpPr>
        <p:spPr>
          <a:xfrm>
            <a:off x="2486127" y="3183159"/>
            <a:ext cx="677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Diff </a:t>
            </a:r>
            <a:r>
              <a:rPr lang="en-US" sz="1400" dirty="0" err="1"/>
              <a:t>Vn</a:t>
            </a:r>
            <a:endParaRPr lang="en-US" sz="1400" dirty="0"/>
          </a:p>
          <a:p>
            <a:r>
              <a:rPr lang="en-US" sz="1400" dirty="0"/>
              <a:t>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819D7E-9303-4AB8-8AD5-CB8C3288B26D}"/>
              </a:ext>
            </a:extLst>
          </p:cNvPr>
          <p:cNvSpPr txBox="1"/>
          <p:nvPr/>
        </p:nvSpPr>
        <p:spPr>
          <a:xfrm>
            <a:off x="2486127" y="1458192"/>
            <a:ext cx="1259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Preamp Gain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2D4D61B-822C-419E-B13C-385D2DFF2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9388" y="1225729"/>
            <a:ext cx="2381250" cy="1714500"/>
          </a:xfrm>
          <a:prstGeom prst="rect">
            <a:avLst/>
          </a:prstGeom>
        </p:spPr>
      </p:pic>
      <p:sp>
        <p:nvSpPr>
          <p:cNvPr id="16" name="Flowchart: Direct Access Storage 15">
            <a:extLst>
              <a:ext uri="{FF2B5EF4-FFF2-40B4-BE49-F238E27FC236}">
                <a16:creationId xmlns:a16="http://schemas.microsoft.com/office/drawing/2014/main" id="{B00C0F47-42F6-4189-9792-AD91EF13AAF0}"/>
              </a:ext>
            </a:extLst>
          </p:cNvPr>
          <p:cNvSpPr/>
          <p:nvPr/>
        </p:nvSpPr>
        <p:spPr>
          <a:xfrm>
            <a:off x="4110273" y="2280933"/>
            <a:ext cx="1149115" cy="217855"/>
          </a:xfrm>
          <a:prstGeom prst="flowChartMagneticDrum">
            <a:avLst/>
          </a:prstGeom>
          <a:solidFill>
            <a:schemeClr val="bg1"/>
          </a:solidFill>
          <a:ln w="28575">
            <a:solidFill>
              <a:srgbClr val="40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9EEAC6-24B9-4E68-840E-1B262D517889}"/>
              </a:ext>
            </a:extLst>
          </p:cNvPr>
          <p:cNvSpPr txBox="1"/>
          <p:nvPr/>
        </p:nvSpPr>
        <p:spPr>
          <a:xfrm>
            <a:off x="4110273" y="1381247"/>
            <a:ext cx="1149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Long cable and connectors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6DE4AB-E96A-4F77-B8A6-C8B178453D50}"/>
              </a:ext>
            </a:extLst>
          </p:cNvPr>
          <p:cNvSpPr txBox="1"/>
          <p:nvPr/>
        </p:nvSpPr>
        <p:spPr>
          <a:xfrm>
            <a:off x="5524756" y="1099473"/>
            <a:ext cx="164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Warm electronics</a:t>
            </a:r>
          </a:p>
          <a:p>
            <a:r>
              <a:rPr lang="en-US" sz="1600" dirty="0"/>
              <a:t>Preamp Gain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1A5E8317-077F-4122-B155-F905D00F8876}"/>
              </a:ext>
            </a:extLst>
          </p:cNvPr>
          <p:cNvSpPr/>
          <p:nvPr/>
        </p:nvSpPr>
        <p:spPr>
          <a:xfrm rot="5400000">
            <a:off x="7391161" y="1938966"/>
            <a:ext cx="841575" cy="803563"/>
          </a:xfrm>
          <a:prstGeom prst="trapezoid">
            <a:avLst/>
          </a:prstGeom>
          <a:solidFill>
            <a:schemeClr val="bg1"/>
          </a:solidFill>
          <a:ln>
            <a:solidFill>
              <a:srgbClr val="40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1C81AB-1C5B-4E10-8EB2-72487F764A1B}"/>
              </a:ext>
            </a:extLst>
          </p:cNvPr>
          <p:cNvSpPr txBox="1"/>
          <p:nvPr/>
        </p:nvSpPr>
        <p:spPr>
          <a:xfrm>
            <a:off x="7453170" y="2157822"/>
            <a:ext cx="590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A/D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F3C0BD7-8E25-455C-BCCD-AEFAAA065128}"/>
              </a:ext>
            </a:extLst>
          </p:cNvPr>
          <p:cNvCxnSpPr>
            <a:stCxn id="17" idx="0"/>
          </p:cNvCxnSpPr>
          <p:nvPr/>
        </p:nvCxnSpPr>
        <p:spPr>
          <a:xfrm flipV="1">
            <a:off x="8213730" y="2339780"/>
            <a:ext cx="604345" cy="9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C2A087-3AF9-4E94-91C8-37E5D9892E4A}"/>
              </a:ext>
            </a:extLst>
          </p:cNvPr>
          <p:cNvSpPr txBox="1"/>
          <p:nvPr/>
        </p:nvSpPr>
        <p:spPr>
          <a:xfrm>
            <a:off x="8220394" y="1978297"/>
            <a:ext cx="807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Vn_total</a:t>
            </a:r>
            <a:endParaRPr lang="en-US" sz="14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ABE9043-2A77-43DE-95CA-1BEF0B635327}"/>
              </a:ext>
            </a:extLst>
          </p:cNvPr>
          <p:cNvCxnSpPr/>
          <p:nvPr/>
        </p:nvCxnSpPr>
        <p:spPr>
          <a:xfrm flipV="1">
            <a:off x="7077544" y="2488204"/>
            <a:ext cx="0" cy="64053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F4DCB69-9D7A-425E-8E21-32872CE8BD4D}"/>
              </a:ext>
            </a:extLst>
          </p:cNvPr>
          <p:cNvSpPr txBox="1"/>
          <p:nvPr/>
        </p:nvSpPr>
        <p:spPr>
          <a:xfrm>
            <a:off x="6474920" y="3147989"/>
            <a:ext cx="13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Total ADC noises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E4BC714-6BC8-4C83-B067-2B7F0F44ACAE}"/>
              </a:ext>
            </a:extLst>
          </p:cNvPr>
          <p:cNvCxnSpPr/>
          <p:nvPr/>
        </p:nvCxnSpPr>
        <p:spPr>
          <a:xfrm flipV="1">
            <a:off x="4699162" y="2522908"/>
            <a:ext cx="0" cy="64053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7C36478-3C58-4776-89AB-86D109385970}"/>
              </a:ext>
            </a:extLst>
          </p:cNvPr>
          <p:cNvSpPr txBox="1"/>
          <p:nvPr/>
        </p:nvSpPr>
        <p:spPr>
          <a:xfrm>
            <a:off x="4093616" y="3136992"/>
            <a:ext cx="11491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Grounding and shielding noise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4EE7AC4-2E95-48FD-84C0-70FB2BC45B5E}"/>
              </a:ext>
            </a:extLst>
          </p:cNvPr>
          <p:cNvSpPr txBox="1"/>
          <p:nvPr/>
        </p:nvSpPr>
        <p:spPr>
          <a:xfrm>
            <a:off x="3411238" y="2567477"/>
            <a:ext cx="115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Impedance matching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BBF6C8-2DF9-4AA0-8CD9-AD3F56A838F1}"/>
              </a:ext>
            </a:extLst>
          </p:cNvPr>
          <p:cNvSpPr txBox="1"/>
          <p:nvPr/>
        </p:nvSpPr>
        <p:spPr>
          <a:xfrm>
            <a:off x="4856630" y="2548844"/>
            <a:ext cx="115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Impedance matching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98D108-4F2B-457F-AAC5-A47BB1011AA4}"/>
                  </a:ext>
                </a:extLst>
              </p:cNvPr>
              <p:cNvSpPr txBox="1"/>
              <p:nvPr/>
            </p:nvSpPr>
            <p:spPr>
              <a:xfrm>
                <a:off x="194078" y="4904822"/>
                <a:ext cx="6731823" cy="2984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𝑠𝑖𝑝𝑚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98D108-4F2B-457F-AAC5-A47BB1011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8" y="4904822"/>
                <a:ext cx="6731823" cy="298415"/>
              </a:xfrm>
              <a:prstGeom prst="rect">
                <a:avLst/>
              </a:prstGeom>
              <a:blipFill>
                <a:blip r:embed="rId4"/>
                <a:stretch>
                  <a:fillRect b="-26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605D10C5-DDEE-4E09-A8B4-2331C6CEB171}"/>
              </a:ext>
            </a:extLst>
          </p:cNvPr>
          <p:cNvSpPr txBox="1"/>
          <p:nvPr/>
        </p:nvSpPr>
        <p:spPr>
          <a:xfrm>
            <a:off x="271949" y="450447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noise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E51D48D-451D-4F2A-9A48-68E75DB2F4F5}"/>
                  </a:ext>
                </a:extLst>
              </p:cNvPr>
              <p:cNvSpPr txBox="1"/>
              <p:nvPr/>
            </p:nvSpPr>
            <p:spPr>
              <a:xfrm>
                <a:off x="157106" y="5725596"/>
                <a:ext cx="6731823" cy="2984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𝑠𝑖𝑝𝑚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𝐴𝐷𝐶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/(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E51D48D-451D-4F2A-9A48-68E75DB2F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6" y="5725596"/>
                <a:ext cx="6731823" cy="298415"/>
              </a:xfrm>
              <a:prstGeom prst="rect">
                <a:avLst/>
              </a:prstGeom>
              <a:blipFill>
                <a:blip r:embed="rId5"/>
                <a:stretch>
                  <a:fillRect b="-26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95D5E1E3-F26E-4202-805C-C3584D5B80CE}"/>
              </a:ext>
            </a:extLst>
          </p:cNvPr>
          <p:cNvSpPr txBox="1"/>
          <p:nvPr/>
        </p:nvSpPr>
        <p:spPr>
          <a:xfrm>
            <a:off x="271949" y="5292192"/>
            <a:ext cx="2416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Noise referred to the input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A173EA-D2C1-450F-9453-47250685969F}"/>
              </a:ext>
            </a:extLst>
          </p:cNvPr>
          <p:cNvSpPr txBox="1"/>
          <p:nvPr/>
        </p:nvSpPr>
        <p:spPr>
          <a:xfrm>
            <a:off x="7317262" y="4823196"/>
            <a:ext cx="90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Eq (1)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1785C-71C3-479A-AEAD-D6A0C83D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signal 72 MPPCs at -70C and </a:t>
            </a:r>
            <a:r>
              <a:rPr lang="en-US" dirty="0" err="1"/>
              <a:t>Vb</a:t>
            </a:r>
            <a:r>
              <a:rPr lang="en-US" dirty="0"/>
              <a:t>=47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C6B37-A4C8-481D-8842-05EFBD30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190733"/>
            <a:ext cx="8672513" cy="840180"/>
          </a:xfrm>
        </p:spPr>
        <p:txBody>
          <a:bodyPr/>
          <a:lstStyle/>
          <a:p>
            <a:r>
              <a:rPr lang="en-US" sz="2000" dirty="0"/>
              <a:t>Rise time 100ns, Fall time 660ns, slow undershoot recovery.</a:t>
            </a:r>
          </a:p>
          <a:p>
            <a:r>
              <a:rPr lang="en-US" sz="2000" dirty="0"/>
              <a:t>SSP time constant has not been modified.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E1D5C-CE89-4E1A-95C5-98713D0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5/15/2019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09A42-A8B7-4192-A09B-532CD7C9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9654D-83E8-440B-8D60-D64A48BB0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781B0E-197F-4B7F-92E5-3417D7E54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05" y="894067"/>
            <a:ext cx="4412043" cy="2122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BBA6194-595A-45CB-B9F2-4DDEDCA83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8676" y="894067"/>
            <a:ext cx="4382673" cy="21085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273EAE-606A-4B06-B556-004373F45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134282"/>
            <a:ext cx="4030076" cy="193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3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88D2-FD53-401E-A4A4-7DAA1F45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2260C-0B0C-444C-B720-DD8ADFED2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4109884"/>
            <a:ext cx="3699272" cy="1921029"/>
          </a:xfrm>
        </p:spPr>
        <p:txBody>
          <a:bodyPr/>
          <a:lstStyle/>
          <a:p>
            <a:r>
              <a:rPr lang="en-US" sz="2000" dirty="0"/>
              <a:t>Noise is 10nV/sqrt(Hz)</a:t>
            </a:r>
          </a:p>
          <a:p>
            <a:r>
              <a:rPr lang="en-US" sz="2000" dirty="0"/>
              <a:t>1/f at lower frequencies.</a:t>
            </a:r>
          </a:p>
          <a:p>
            <a:r>
              <a:rPr lang="en-US" sz="2000" dirty="0"/>
              <a:t>It does not vary much with T and </a:t>
            </a:r>
            <a:r>
              <a:rPr lang="en-US" sz="2000" dirty="0" err="1"/>
              <a:t>Vb</a:t>
            </a: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C0E20-D94D-46E5-AA94-D9BFCA85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5/15/2019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13BAB-9A14-4036-BA50-F0C88389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4C7D4-13F7-45BC-8799-B9E87AD7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2559DD-C55E-4395-9649-C70BF07B3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56" y="850391"/>
            <a:ext cx="3819716" cy="30844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D1F3EB-DF20-4781-B768-B0128F0CD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5889" y="3423939"/>
            <a:ext cx="3819716" cy="30844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42A333-077E-4377-9D73-A7A31DF067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1716" y="843270"/>
            <a:ext cx="3819716" cy="308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4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2953-F046-4380-AE4C-0F20755A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4101E-64F7-40CC-9D8A-91413F658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5761940"/>
            <a:ext cx="8672513" cy="475451"/>
          </a:xfrm>
        </p:spPr>
        <p:txBody>
          <a:bodyPr/>
          <a:lstStyle/>
          <a:p>
            <a:r>
              <a:rPr lang="en-US" sz="2000" dirty="0"/>
              <a:t>Simulations are in agreement with results from data.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2C249-C49A-4B3E-BAE6-CB622B00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5/15/2019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124BD-2B14-4C59-AA4B-042C1027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6945E-A5DD-4E73-80E5-E8F80EFD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78D9E6-0F67-4CF1-B565-38F10341E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6059"/>
            <a:ext cx="9144000" cy="466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8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7AF9-9B0F-4A2C-A3FD-F775A369C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72 MPPCs vs 48 MPPCs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676E0-FA01-4755-B070-FB51D05B2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4351467"/>
            <a:ext cx="8672513" cy="1887793"/>
          </a:xfrm>
        </p:spPr>
        <p:txBody>
          <a:bodyPr/>
          <a:lstStyle/>
          <a:p>
            <a:r>
              <a:rPr lang="en-US" sz="2000" dirty="0"/>
              <a:t>72 MPPCs: noise is higher and signal is smaller. S/N=5.</a:t>
            </a:r>
          </a:p>
          <a:p>
            <a:r>
              <a:rPr lang="en-US" sz="2000" dirty="0"/>
              <a:t>48 MPPCs: S/N=10.</a:t>
            </a:r>
          </a:p>
          <a:p>
            <a:r>
              <a:rPr lang="en-US" sz="2000" dirty="0"/>
              <a:t>S/N measured as the fit of the 1</a:t>
            </a:r>
            <a:r>
              <a:rPr lang="en-US" sz="2000" baseline="30000" dirty="0"/>
              <a:t>st</a:t>
            </a:r>
            <a:r>
              <a:rPr lang="en-US" sz="2000" dirty="0"/>
              <a:t> PE peak to the </a:t>
            </a:r>
            <a:r>
              <a:rPr lang="el-GR" dirty="0"/>
              <a:t>σ</a:t>
            </a:r>
            <a:r>
              <a:rPr lang="en-US" sz="2000" baseline="-25000" dirty="0"/>
              <a:t>noise</a:t>
            </a:r>
            <a:r>
              <a:rPr lang="en-US" sz="2000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F1532-C95C-4B49-9F10-0CAAC35D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5/15/2019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D858D-95DA-4F28-BB53-9E8E0F58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24BDD-CD25-490A-860B-38260D4E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52283F-6FE2-44F3-8FEA-803C09E2A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9316"/>
            <a:ext cx="4361835" cy="32582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B6DCD9-7575-421A-92EF-BE0DEF96C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722" y="844055"/>
            <a:ext cx="4200833" cy="31506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1E0D77-F937-41E1-9923-F82E7C1D66C0}"/>
              </a:ext>
            </a:extLst>
          </p:cNvPr>
          <p:cNvSpPr/>
          <p:nvPr/>
        </p:nvSpPr>
        <p:spPr>
          <a:xfrm>
            <a:off x="2733368" y="919316"/>
            <a:ext cx="521109" cy="2900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E20FF-EBB0-47C1-8EC4-2C6F38CC6BF2}"/>
              </a:ext>
            </a:extLst>
          </p:cNvPr>
          <p:cNvSpPr/>
          <p:nvPr/>
        </p:nvSpPr>
        <p:spPr>
          <a:xfrm>
            <a:off x="7095204" y="848971"/>
            <a:ext cx="608370" cy="2900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2ED4-DD36-4BE4-8AAD-476BF061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the signal with a matched filter (50 taps long)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AD699-816E-4E8E-832B-DC4194EA3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552336"/>
            <a:ext cx="3537155" cy="1478578"/>
          </a:xfrm>
        </p:spPr>
        <p:txBody>
          <a:bodyPr/>
          <a:lstStyle/>
          <a:p>
            <a:r>
              <a:rPr lang="en-US" sz="2000" dirty="0"/>
              <a:t>Good reduction of noise by filtering.</a:t>
            </a:r>
          </a:p>
          <a:p>
            <a:r>
              <a:rPr lang="en-US" sz="2000" dirty="0"/>
              <a:t>The 1</a:t>
            </a:r>
            <a:r>
              <a:rPr lang="en-US" sz="2000" baseline="30000" dirty="0"/>
              <a:t>st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 PE spectrums do not change.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0EC9E-BBB7-47C7-966C-C329D180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5/15/2019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75E24-6CA9-4ECC-ADBC-6AE9E8182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FFEDE-6B7D-4F1C-BD24-1D2329F5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676244-FC04-419E-BA12-ABADBFD4A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7" y="1100137"/>
            <a:ext cx="4034145" cy="3020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CC44B8-D75D-45BC-8D92-2474564BE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276" y="889926"/>
            <a:ext cx="3908169" cy="310336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A772121-7192-44C4-A188-1A2CA35CC2A9}"/>
              </a:ext>
            </a:extLst>
          </p:cNvPr>
          <p:cNvSpPr/>
          <p:nvPr/>
        </p:nvSpPr>
        <p:spPr>
          <a:xfrm>
            <a:off x="1877964" y="1084564"/>
            <a:ext cx="521109" cy="2900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C2B29C-0EBA-4AD5-9747-3425B250A483}"/>
              </a:ext>
            </a:extLst>
          </p:cNvPr>
          <p:cNvSpPr/>
          <p:nvPr/>
        </p:nvSpPr>
        <p:spPr>
          <a:xfrm>
            <a:off x="6897379" y="919425"/>
            <a:ext cx="521109" cy="2900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2813388-9777-4729-8A4D-F1B699902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6367" y="3993293"/>
            <a:ext cx="3939472" cy="21600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B396E36-85F3-4139-BA71-64F650984C5C}"/>
              </a:ext>
            </a:extLst>
          </p:cNvPr>
          <p:cNvSpPr txBox="1"/>
          <p:nvPr/>
        </p:nvSpPr>
        <p:spPr>
          <a:xfrm>
            <a:off x="3681012" y="1338077"/>
            <a:ext cx="1626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Histograms of</a:t>
            </a:r>
          </a:p>
          <a:p>
            <a:r>
              <a:rPr lang="el-GR" sz="2000" dirty="0"/>
              <a:t>σ</a:t>
            </a:r>
            <a:r>
              <a:rPr lang="en-US" sz="2000" baseline="-25000" dirty="0"/>
              <a:t>noise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A36B591-78C3-407D-AF14-22D53D12F575}"/>
              </a:ext>
            </a:extLst>
          </p:cNvPr>
          <p:cNvCxnSpPr>
            <a:cxnSpLocks/>
          </p:cNvCxnSpPr>
          <p:nvPr/>
        </p:nvCxnSpPr>
        <p:spPr>
          <a:xfrm flipH="1">
            <a:off x="2871019" y="1976284"/>
            <a:ext cx="977933" cy="1671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6666353-B93D-4A37-991F-57AA0755401A}"/>
              </a:ext>
            </a:extLst>
          </p:cNvPr>
          <p:cNvCxnSpPr>
            <a:cxnSpLocks/>
          </p:cNvCxnSpPr>
          <p:nvPr/>
        </p:nvCxnSpPr>
        <p:spPr>
          <a:xfrm>
            <a:off x="4351738" y="1887794"/>
            <a:ext cx="1409964" cy="2556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FE9EB7A-077A-46A0-94FC-635930E2C300}"/>
              </a:ext>
            </a:extLst>
          </p:cNvPr>
          <p:cNvSpPr txBox="1"/>
          <p:nvPr/>
        </p:nvSpPr>
        <p:spPr>
          <a:xfrm>
            <a:off x="5899995" y="4424704"/>
            <a:ext cx="24285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Histograms of</a:t>
            </a:r>
          </a:p>
          <a:p>
            <a:r>
              <a:rPr lang="en-US" sz="2000" dirty="0"/>
              <a:t>Noise and 1</a:t>
            </a:r>
            <a:r>
              <a:rPr lang="en-US" sz="2000" baseline="30000" dirty="0"/>
              <a:t>st</a:t>
            </a:r>
            <a:r>
              <a:rPr lang="en-US" sz="2000" dirty="0"/>
              <a:t> , 2</a:t>
            </a:r>
            <a:r>
              <a:rPr lang="en-US" sz="2000" baseline="30000" dirty="0"/>
              <a:t>nd</a:t>
            </a:r>
            <a:r>
              <a:rPr lang="en-US" sz="2000" dirty="0"/>
              <a:t> PE</a:t>
            </a:r>
          </a:p>
        </p:txBody>
      </p:sp>
    </p:spTree>
    <p:extLst>
      <p:ext uri="{BB962C8B-B14F-4D97-AF65-F5344CB8AC3E}">
        <p14:creationId xmlns:p14="http://schemas.microsoft.com/office/powerpoint/2010/main" val="373025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228600" y="361951"/>
            <a:ext cx="8675688" cy="4979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When the SSP input is terminated to 50 ohm the noise is ~3 ADUs. We can make this noise negligible in equation (1) adjusting the preamp gain. The maximum preamp gain (tread off) is signal dynamic range. 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The current noise is NOT dominated by ADC noise.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An MPPC is $50, let say you can get them for $20 in large volumes.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One channel $20x48 ~ $1K. You can make warm electronics for less than $100/channel.</a:t>
            </a:r>
          </a:p>
          <a:p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Warm electronics requirements: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Noise should be low enough to see 1</a:t>
            </a:r>
            <a:r>
              <a:rPr lang="en-US" altLang="en-US" sz="1600" baseline="30000" dirty="0"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PE with a S/N &gt;&gt; 10.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Dynamic range should be enough to the largest signals of interest.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Cost should be at ~$50/channel.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Good impedance matching with cold electronics to avoid undershoot.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Integration of SIPM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Vbias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and cold electronics preamp bias voltages.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Alternative: external bias for </a:t>
            </a:r>
            <a:r>
              <a:rPr lang="en-US" altLang="en-US" sz="1600">
                <a:latin typeface="Helvetica" panose="020B0604020202020204" pitchFamily="34" charset="0"/>
                <a:ea typeface="Geneva" pitchFamily="121" charset="-128"/>
              </a:rPr>
              <a:t>cold preamps</a:t>
            </a:r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5/15/2019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3" name="Footer Placeholder 7"/>
          <p:cNvSpPr>
            <a:spLocks noGrp="1"/>
          </p:cNvSpPr>
          <p:nvPr>
            <p:ph type="ftr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</TotalTime>
  <Words>451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Cambria Math</vt:lpstr>
      <vt:lpstr>Geneva</vt:lpstr>
      <vt:lpstr>Helvetica</vt:lpstr>
      <vt:lpstr>FNAL_TemplateMac_060514</vt:lpstr>
      <vt:lpstr>Fermilab: Footer Only</vt:lpstr>
      <vt:lpstr>Cold electronic noise and warm electronics requirements</vt:lpstr>
      <vt:lpstr>Noise</vt:lpstr>
      <vt:lpstr>Mean signal 72 MPPCs at -70C and Vb=47</vt:lpstr>
      <vt:lpstr>Noise spectrum</vt:lpstr>
      <vt:lpstr>Simulations</vt:lpstr>
      <vt:lpstr>72 MPPCs vs 48 MPPCs</vt:lpstr>
      <vt:lpstr>Filtering the signal with a matched filter (50 taps long)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Gustavo I. Cancelo x8762 08199N</dc:creator>
  <cp:lastModifiedBy>Gustavo I. Cancelo x8762 08199N</cp:lastModifiedBy>
  <cp:revision>8</cp:revision>
  <cp:lastPrinted>2014-01-20T19:40:21Z</cp:lastPrinted>
  <dcterms:created xsi:type="dcterms:W3CDTF">2019-05-15T13:32:42Z</dcterms:created>
  <dcterms:modified xsi:type="dcterms:W3CDTF">2019-05-15T14:43:27Z</dcterms:modified>
</cp:coreProperties>
</file>