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268" r:id="rId3"/>
    <p:sldId id="272" r:id="rId4"/>
    <p:sldId id="291" r:id="rId5"/>
    <p:sldId id="274" r:id="rId6"/>
    <p:sldId id="279" r:id="rId7"/>
    <p:sldId id="273" r:id="rId8"/>
    <p:sldId id="287" r:id="rId9"/>
    <p:sldId id="286" r:id="rId10"/>
    <p:sldId id="275" r:id="rId11"/>
    <p:sldId id="276" r:id="rId12"/>
    <p:sldId id="278" r:id="rId13"/>
    <p:sldId id="283" r:id="rId14"/>
    <p:sldId id="269" r:id="rId15"/>
    <p:sldId id="288" r:id="rId16"/>
    <p:sldId id="289" r:id="rId17"/>
    <p:sldId id="280" r:id="rId18"/>
    <p:sldId id="282" r:id="rId19"/>
    <p:sldId id="284" r:id="rId20"/>
    <p:sldId id="281" r:id="rId21"/>
    <p:sldId id="285" r:id="rId22"/>
    <p:sldId id="290" r:id="rId23"/>
    <p:sldId id="292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8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04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495482"/>
            <a:ext cx="134223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26-28 March 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9295" y="6495482"/>
            <a:ext cx="4988118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Rowe | In-Kind Contributions:  </a:t>
            </a:r>
            <a:r>
              <a:rPr lang="en-US" dirty="0" err="1"/>
              <a:t>Cavitites</a:t>
            </a:r>
            <a:r>
              <a:rPr lang="en-US" dirty="0"/>
              <a:t>, </a:t>
            </a:r>
            <a:r>
              <a:rPr lang="en-US" dirty="0" err="1"/>
              <a:t>Cryomodules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4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F7814-5B3D-F64D-90D9-B2F8FF1B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5817"/>
            <a:ext cx="914400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9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5/9/2018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7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8.png"/><Relationship Id="rId18" Type="http://schemas.openxmlformats.org/officeDocument/2006/relationships/image" Target="../media/image10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19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0.emf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15757/session/3/contribution/20/material/slides/0.pptx" TargetMode="External"/><Relationship Id="rId2" Type="http://schemas.openxmlformats.org/officeDocument/2006/relationships/hyperlink" Target="https://indico.fnal.gov/event/15757/session/1/contribution/7/material/slides/0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fnal.gov/event/16267/session/1/contribution/35/material/slides/0.pptx" TargetMode="External"/><Relationship Id="rId5" Type="http://schemas.openxmlformats.org/officeDocument/2006/relationships/hyperlink" Target="https://indico.fnal.gov/event/16267/session/0/contribution/26/material/slides/0.pptx" TargetMode="External"/><Relationship Id="rId4" Type="http://schemas.openxmlformats.org/officeDocument/2006/relationships/hyperlink" Target="https://indico.fnal.gov/event/15757/session/3/contribution/18/material/slides/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Allan Rowe</a:t>
            </a:r>
          </a:p>
          <a:p>
            <a:r>
              <a:rPr lang="en-US" dirty="0" smtClean="0"/>
              <a:t>TD/PIP-II Mini-Retreat</a:t>
            </a:r>
            <a:endParaRPr lang="en-US" dirty="0"/>
          </a:p>
          <a:p>
            <a:r>
              <a:rPr lang="en-US" dirty="0" smtClean="0"/>
              <a:t>10 May </a:t>
            </a:r>
            <a:r>
              <a:rPr lang="en-US" dirty="0"/>
              <a:t>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PIP-II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 Development Plan Overview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70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(RLS Details)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L2/L3, Partner oversight, Project Review support, all travel M&amp;S included in </a:t>
            </a:r>
            <a:r>
              <a:rPr lang="en-US" sz="2000" dirty="0" err="1" smtClean="0"/>
              <a:t>PM&amp;Coordination</a:t>
            </a:r>
            <a:r>
              <a:rPr lang="en-US" sz="2000" dirty="0" smtClean="0"/>
              <a:t> structure</a:t>
            </a:r>
          </a:p>
          <a:p>
            <a:r>
              <a:rPr lang="en-US" sz="2000" dirty="0" smtClean="0"/>
              <a:t>Effort and M&amp;S defined down to Level 8/9 </a:t>
            </a:r>
            <a:r>
              <a:rPr lang="en-US" sz="2000" dirty="0" smtClean="0"/>
              <a:t>(component </a:t>
            </a:r>
            <a:r>
              <a:rPr lang="en-US" sz="2000" dirty="0" smtClean="0"/>
              <a:t>level)</a:t>
            </a:r>
          </a:p>
          <a:p>
            <a:r>
              <a:rPr lang="en-US" sz="2000" dirty="0" smtClean="0"/>
              <a:t>Engineering/design included to support vendors</a:t>
            </a:r>
          </a:p>
          <a:p>
            <a:r>
              <a:rPr lang="en-US" sz="2000" dirty="0" smtClean="0"/>
              <a:t>Partner oversight defined at the device, sub-system, &amp; system levels depending on the deliverable</a:t>
            </a:r>
          </a:p>
          <a:p>
            <a:pPr lvl="1"/>
            <a:r>
              <a:rPr lang="en-US" sz="2000" dirty="0" smtClean="0"/>
              <a:t>Matches review plans</a:t>
            </a:r>
          </a:p>
          <a:p>
            <a:r>
              <a:rPr lang="en-US" sz="2000" dirty="0" smtClean="0"/>
              <a:t>T4 milestones identified (L2 manager owns these)</a:t>
            </a:r>
          </a:p>
          <a:p>
            <a:pPr lvl="1"/>
            <a:r>
              <a:rPr lang="en-US" sz="2000" dirty="0" smtClean="0"/>
              <a:t>e.g. CM Test complete (hand-off to another L2 manager)</a:t>
            </a:r>
          </a:p>
          <a:p>
            <a:r>
              <a:rPr lang="en-US" sz="2000" dirty="0" smtClean="0"/>
              <a:t>T5 milestones identified (L3 manager owns these)</a:t>
            </a:r>
          </a:p>
          <a:p>
            <a:pPr lvl="1"/>
            <a:r>
              <a:rPr lang="en-US" sz="2000" dirty="0" smtClean="0"/>
              <a:t>e.g. string assembly complete, </a:t>
            </a:r>
            <a:r>
              <a:rPr lang="en-US" sz="2000" dirty="0" err="1" smtClean="0"/>
              <a:t>coldmass</a:t>
            </a:r>
            <a:r>
              <a:rPr lang="en-US" sz="2000" dirty="0" smtClean="0"/>
              <a:t> assembly complete, CM assembly complete, etc.</a:t>
            </a:r>
          </a:p>
          <a:p>
            <a:r>
              <a:rPr lang="en-US" sz="2000" dirty="0" smtClean="0"/>
              <a:t>T6 milestones and below (L3 manager owns these)</a:t>
            </a:r>
          </a:p>
          <a:p>
            <a:pPr lvl="1"/>
            <a:r>
              <a:rPr lang="en-US" sz="2000" dirty="0" smtClean="0"/>
              <a:t>Reviews, qualified cavity tests, etc.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Developed Bases of Estimate at L6 through all CMs</a:t>
            </a:r>
          </a:p>
          <a:p>
            <a:r>
              <a:rPr lang="en-US" sz="1800" dirty="0" smtClean="0"/>
              <a:t>M&amp;S estimates include a combination of actuals and engineering estimates (preliminary design maturity with commensurate uncertainties)</a:t>
            </a:r>
          </a:p>
          <a:p>
            <a:pPr lvl="1"/>
            <a:r>
              <a:rPr lang="en-US" sz="1800" dirty="0" smtClean="0"/>
              <a:t>Developed complete hardware lists, segregated large elements like cavities, vacuum vessels, etc. for cost estimate clarity.</a:t>
            </a:r>
          </a:p>
          <a:p>
            <a:r>
              <a:rPr lang="en-US" sz="1800" dirty="0" smtClean="0"/>
              <a:t>Design, procurement, assembly, QA/QC effort estimated with guidance from LCLS-II ongoing experience, in particular the </a:t>
            </a:r>
            <a:r>
              <a:rPr lang="en-US" sz="1800" dirty="0" err="1" smtClean="0"/>
              <a:t>pCM</a:t>
            </a:r>
            <a:r>
              <a:rPr lang="en-US" sz="1800" dirty="0" smtClean="0"/>
              <a:t> experience.</a:t>
            </a:r>
          </a:p>
          <a:p>
            <a:r>
              <a:rPr lang="en-US" sz="1800" dirty="0" smtClean="0"/>
              <a:t>Partner oversight effort estimated without internal historical experience</a:t>
            </a:r>
          </a:p>
          <a:p>
            <a:pPr lvl="1"/>
            <a:r>
              <a:rPr lang="en-US" sz="1800" dirty="0" smtClean="0"/>
              <a:t>Very difficult to know how much travel, what problems will arise, etc.</a:t>
            </a:r>
          </a:p>
          <a:p>
            <a:pPr lvl="1"/>
            <a:r>
              <a:rPr lang="en-US" sz="1800" dirty="0" smtClean="0"/>
              <a:t>Considered anecdotal DESY oversight experience – PIP-II is lower </a:t>
            </a:r>
          </a:p>
          <a:p>
            <a:pPr lvl="1"/>
            <a:r>
              <a:rPr lang="en-US" sz="1800" dirty="0" smtClean="0"/>
              <a:t>Distributed nature/capabilities of the Partners increases uncertainty</a:t>
            </a:r>
          </a:p>
          <a:p>
            <a:r>
              <a:rPr lang="en-US" sz="1800" dirty="0" smtClean="0"/>
              <a:t>CM testing, cavity preparation, touch labor reference actuals from LCLS-II.</a:t>
            </a:r>
          </a:p>
          <a:p>
            <a:r>
              <a:rPr lang="en-US" sz="1800" dirty="0" smtClean="0"/>
              <a:t>Largest uncertainty is in CM design effort.  Careful review of design deliverables underway which must be compared to CD1 resource requirements.</a:t>
            </a:r>
          </a:p>
          <a:p>
            <a:r>
              <a:rPr lang="en-US" sz="1800" dirty="0" smtClean="0"/>
              <a:t>Full suite of BOEs and RLS getting reconfigured to match anticipated contributions, changes in scope, address time-phasing issues, etc.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2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Estimate and Schedule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 analysis outside this forum – L2s, L3s, L4s working to align everything</a:t>
            </a:r>
          </a:p>
          <a:p>
            <a:r>
              <a:rPr lang="en-US" dirty="0" smtClean="0"/>
              <a:t>See CD1 presentations for </a:t>
            </a:r>
            <a:r>
              <a:rPr lang="en-US" dirty="0" smtClean="0"/>
              <a:t>previously reviewed </a:t>
            </a:r>
            <a:r>
              <a:rPr lang="en-US" dirty="0" smtClean="0"/>
              <a:t>details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Primary Planned Changes from CD1</a:t>
            </a:r>
          </a:p>
          <a:p>
            <a:r>
              <a:rPr lang="en-US" dirty="0" smtClean="0"/>
              <a:t>SSR2 – 100% production cavities are partner deliverables</a:t>
            </a:r>
          </a:p>
          <a:p>
            <a:pPr lvl="1"/>
            <a:r>
              <a:rPr lang="en-US" dirty="0" smtClean="0"/>
              <a:t>FNAL will do VT qualification pre-string integration</a:t>
            </a:r>
          </a:p>
          <a:p>
            <a:r>
              <a:rPr lang="en-US" dirty="0" smtClean="0"/>
              <a:t>HB650 – CMs 2-4 are partner deliverables</a:t>
            </a:r>
          </a:p>
          <a:p>
            <a:pPr lvl="1"/>
            <a:r>
              <a:rPr lang="en-US" dirty="0" smtClean="0"/>
              <a:t>All CMs still tested at CMTF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4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49" y="111458"/>
            <a:ext cx="8835123" cy="427877"/>
          </a:xfrm>
        </p:spPr>
        <p:txBody>
          <a:bodyPr/>
          <a:lstStyle/>
          <a:p>
            <a:r>
              <a:rPr lang="en-US" dirty="0"/>
              <a:t>PIP-II SRF </a:t>
            </a:r>
            <a:r>
              <a:rPr lang="en-US" dirty="0" err="1"/>
              <a:t>Linac</a:t>
            </a:r>
            <a:r>
              <a:rPr lang="en-US" dirty="0"/>
              <a:t> </a:t>
            </a:r>
            <a:r>
              <a:rPr lang="en-US" dirty="0" smtClean="0"/>
              <a:t>Partnership Overview</a:t>
            </a:r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FDD825-A81E-4E49-A5AC-23404D92A8C3}"/>
              </a:ext>
            </a:extLst>
          </p:cNvPr>
          <p:cNvGrpSpPr/>
          <p:nvPr/>
        </p:nvGrpSpPr>
        <p:grpSpPr>
          <a:xfrm>
            <a:off x="61548" y="886819"/>
            <a:ext cx="9082452" cy="5726706"/>
            <a:chOff x="224" y="423715"/>
            <a:chExt cx="9215438" cy="572638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85771D3-5642-4EF1-94B6-052853E32CE5}"/>
                </a:ext>
              </a:extLst>
            </p:cNvPr>
            <p:cNvGrpSpPr/>
            <p:nvPr/>
          </p:nvGrpSpPr>
          <p:grpSpPr>
            <a:xfrm>
              <a:off x="1279924" y="683172"/>
              <a:ext cx="1837685" cy="2005928"/>
              <a:chOff x="1279924" y="683172"/>
              <a:chExt cx="1837685" cy="2005928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A5014F79-000D-457C-9A84-874345FD9515}"/>
                  </a:ext>
                </a:extLst>
              </p:cNvPr>
              <p:cNvGrpSpPr/>
              <p:nvPr/>
            </p:nvGrpSpPr>
            <p:grpSpPr>
              <a:xfrm>
                <a:off x="1279924" y="683172"/>
                <a:ext cx="1837685" cy="739013"/>
                <a:chOff x="1279924" y="683172"/>
                <a:chExt cx="1837685" cy="739013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15E8669F-A8DB-4135-A8E7-106055BDC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79924" y="704192"/>
                  <a:ext cx="183768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9FAF50E-4381-41A7-B95E-F1083CB698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7609" y="683172"/>
                  <a:ext cx="0" cy="735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558746AA-D36E-4689-8495-8F0D149AF8C0}"/>
                    </a:ext>
                  </a:extLst>
                </p:cNvPr>
                <p:cNvCxnSpPr/>
                <p:nvPr/>
              </p:nvCxnSpPr>
              <p:spPr>
                <a:xfrm>
                  <a:off x="1279924" y="687121"/>
                  <a:ext cx="0" cy="735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8C937FF9-7F5B-4098-9A43-D28A648FAC57}"/>
                  </a:ext>
                </a:extLst>
              </p:cNvPr>
              <p:cNvGrpSpPr/>
              <p:nvPr/>
            </p:nvGrpSpPr>
            <p:grpSpPr>
              <a:xfrm>
                <a:off x="1279924" y="1402862"/>
                <a:ext cx="1837685" cy="1286238"/>
                <a:chOff x="1279924" y="1402862"/>
                <a:chExt cx="1837685" cy="1286238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03702D8-C521-485A-A9D8-6A6470844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2020" y="1422185"/>
                  <a:ext cx="0" cy="126691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D294DE0-1AB3-48D4-8747-5942464B3076}"/>
                    </a:ext>
                  </a:extLst>
                </p:cNvPr>
                <p:cNvCxnSpPr/>
                <p:nvPr/>
              </p:nvCxnSpPr>
              <p:spPr>
                <a:xfrm>
                  <a:off x="1279924" y="1422185"/>
                  <a:ext cx="3520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B9BA6BAA-4ADE-4FE8-9E18-7F43B80DDF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2020" y="2678166"/>
                  <a:ext cx="10977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2B28A550-35EA-4232-BAC8-DC168DF152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29760" y="1402862"/>
                  <a:ext cx="0" cy="12862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C03BC405-03DF-4360-802D-8851D70CD8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29760" y="1402862"/>
                  <a:ext cx="38784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B0CCDE-E392-4290-A64A-36FAB3CBB3BB}"/>
                </a:ext>
              </a:extLst>
            </p:cNvPr>
            <p:cNvGrpSpPr/>
            <p:nvPr/>
          </p:nvGrpSpPr>
          <p:grpSpPr>
            <a:xfrm>
              <a:off x="224" y="423715"/>
              <a:ext cx="9215438" cy="5726383"/>
              <a:chOff x="224" y="555795"/>
              <a:chExt cx="9215438" cy="5726383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2C2DC21-C7F7-4051-A695-092591017F60}"/>
                  </a:ext>
                </a:extLst>
              </p:cNvPr>
              <p:cNvGrpSpPr/>
              <p:nvPr/>
            </p:nvGrpSpPr>
            <p:grpSpPr>
              <a:xfrm>
                <a:off x="2423604" y="555795"/>
                <a:ext cx="6792058" cy="4919575"/>
                <a:chOff x="2423604" y="555795"/>
                <a:chExt cx="6792058" cy="4919575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7322291" y="2640137"/>
                  <a:ext cx="1705122" cy="1286129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232528"/>
                    </a:clrFrom>
                    <a:clrTo>
                      <a:srgbClr val="232528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rot="21387830">
                  <a:off x="6375550" y="4152211"/>
                  <a:ext cx="2716051" cy="1195073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13895" y="1103236"/>
                  <a:ext cx="1948938" cy="7389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2" name="Straight Arrow Connector 21"/>
                <p:cNvCxnSpPr>
                  <a:cxnSpLocks/>
                </p:cNvCxnSpPr>
                <p:nvPr/>
              </p:nvCxnSpPr>
              <p:spPr>
                <a:xfrm flipV="1">
                  <a:off x="2423604" y="1960947"/>
                  <a:ext cx="1598195" cy="2058234"/>
                </a:xfrm>
                <a:prstGeom prst="straightConnector1">
                  <a:avLst/>
                </a:prstGeom>
                <a:ln>
                  <a:solidFill>
                    <a:srgbClr val="7030A0"/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>
                  <a:cxnSpLocks/>
                </p:cNvCxnSpPr>
                <p:nvPr/>
              </p:nvCxnSpPr>
              <p:spPr>
                <a:xfrm flipV="1">
                  <a:off x="2623062" y="2236741"/>
                  <a:ext cx="2588708" cy="1771080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cxnSpLocks/>
                </p:cNvCxnSpPr>
                <p:nvPr/>
              </p:nvCxnSpPr>
              <p:spPr>
                <a:xfrm flipV="1">
                  <a:off x="3313404" y="2730916"/>
                  <a:ext cx="2960632" cy="1239586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>
                  <a:cxnSpLocks/>
                </p:cNvCxnSpPr>
                <p:nvPr/>
              </p:nvCxnSpPr>
              <p:spPr>
                <a:xfrm flipV="1">
                  <a:off x="4922378" y="3431771"/>
                  <a:ext cx="2384246" cy="538732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cxnSpLocks/>
                </p:cNvCxnSpPr>
                <p:nvPr/>
              </p:nvCxnSpPr>
              <p:spPr>
                <a:xfrm>
                  <a:off x="5834953" y="4276883"/>
                  <a:ext cx="1898622" cy="110273"/>
                </a:xfrm>
                <a:prstGeom prst="straightConnector1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pic>
              <p:nvPicPr>
                <p:cNvPr id="39" name="Content Placeholder 11" descr="15-0309-01.jpg"/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16500" y="965044"/>
                  <a:ext cx="2073641" cy="1314170"/>
                </a:xfrm>
                <a:prstGeom prst="rect">
                  <a:avLst/>
                </a:prstGeom>
                <a:ln w="19050">
                  <a:noFill/>
                </a:ln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3626672" y="641571"/>
                  <a:ext cx="129394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HWR X 1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653783" y="555795"/>
                  <a:ext cx="12682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SSR1 X 2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445997" y="1432349"/>
                  <a:ext cx="12682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SSR2 X 7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642796" y="2330235"/>
                  <a:ext cx="15728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LB650 X 11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25963" y="5013705"/>
                  <a:ext cx="148149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HB650 X 4</a:t>
                  </a:r>
                </a:p>
              </p:txBody>
            </p:sp>
          </p:grpSp>
          <p:graphicFrame>
            <p:nvGraphicFramePr>
              <p:cNvPr id="7" name="Object 6">
                <a:extLst/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24" y="1018991"/>
              <a:ext cx="6143626" cy="5263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1" name="Visio" r:id="rId8" imgW="6611282" imgH="5663140" progId="Visio.Drawing.11">
                      <p:embed/>
                    </p:oleObj>
                  </mc:Choice>
                  <mc:Fallback>
                    <p:oleObj name="Visio" r:id="rId8" imgW="6611282" imgH="5663140" progId="Visio.Drawing.11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" y="1018991"/>
                            <a:ext cx="6143626" cy="526318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31" name="Picture 4" descr="Image result">
              <a:extLst>
                <a:ext uri="{FF2B5EF4-FFF2-40B4-BE49-F238E27FC236}">
                  <a16:creationId xmlns:a16="http://schemas.microsoft.com/office/drawing/2014/main" id="{927863B2-C6EE-445C-85E8-501A42179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885" y="2267151"/>
              <a:ext cx="480189" cy="32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">
              <a:extLst>
                <a:ext uri="{FF2B5EF4-FFF2-40B4-BE49-F238E27FC236}">
                  <a16:creationId xmlns:a16="http://schemas.microsoft.com/office/drawing/2014/main" id="{EAEA3B26-46DC-4CD2-83CC-3647358284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682" y="2104661"/>
              <a:ext cx="498737" cy="262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">
              <a:extLst>
                <a:ext uri="{FF2B5EF4-FFF2-40B4-BE49-F238E27FC236}">
                  <a16:creationId xmlns:a16="http://schemas.microsoft.com/office/drawing/2014/main" id="{C3322B3E-0607-4582-952F-33BDAA854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270" y="3997367"/>
              <a:ext cx="491940" cy="330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Content Placeholder 7">
              <a:extLst>
                <a:ext uri="{FF2B5EF4-FFF2-40B4-BE49-F238E27FC236}">
                  <a16:creationId xmlns:a16="http://schemas.microsoft.com/office/drawing/2014/main" id="{D8DCE749-3463-430A-B851-B8D05700E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21453" y="4046107"/>
              <a:ext cx="576076" cy="288038"/>
            </a:xfrm>
            <a:prstGeom prst="rect">
              <a:avLst/>
            </a:prstGeom>
          </p:spPr>
        </p:pic>
        <p:pic>
          <p:nvPicPr>
            <p:cNvPr id="36" name="Picture 4" descr="Image result">
              <a:extLst>
                <a:ext uri="{FF2B5EF4-FFF2-40B4-BE49-F238E27FC236}">
                  <a16:creationId xmlns:a16="http://schemas.microsoft.com/office/drawing/2014/main" id="{D8F76705-CFC2-43FB-85D5-620E0E61B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9062" y="425255"/>
              <a:ext cx="663655" cy="442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1313CBB-834D-4D4E-AC7E-3D3AE23EC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14641" y="2845644"/>
              <a:ext cx="492481" cy="32842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157AFAC-B44E-4B57-94EF-C1AA1F13E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20529" y="3257580"/>
              <a:ext cx="429389" cy="286348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D6744118-1C3F-48C3-9C9C-26B9870E0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5596506" y="3415240"/>
              <a:ext cx="478534" cy="319023"/>
            </a:xfrm>
            <a:prstGeom prst="rect">
              <a:avLst/>
            </a:prstGeom>
          </p:spPr>
        </p:pic>
        <p:pic>
          <p:nvPicPr>
            <p:cNvPr id="41" name="Picture 4" descr="Image result">
              <a:extLst>
                <a:ext uri="{FF2B5EF4-FFF2-40B4-BE49-F238E27FC236}">
                  <a16:creationId xmlns:a16="http://schemas.microsoft.com/office/drawing/2014/main" id="{C709A331-68FD-41FD-901A-547282AE0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1902" y="2636743"/>
              <a:ext cx="480189" cy="32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Image result">
              <a:extLst>
                <a:ext uri="{FF2B5EF4-FFF2-40B4-BE49-F238E27FC236}">
                  <a16:creationId xmlns:a16="http://schemas.microsoft.com/office/drawing/2014/main" id="{828987C1-FF3B-4176-BD16-8B8FC639E3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091" y="3299691"/>
              <a:ext cx="480189" cy="320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Image result">
              <a:extLst>
                <a:ext uri="{FF2B5EF4-FFF2-40B4-BE49-F238E27FC236}">
                  <a16:creationId xmlns:a16="http://schemas.microsoft.com/office/drawing/2014/main" id="{B931E1B5-56F5-422B-B5C0-C6C0BEB07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996" y="4034251"/>
              <a:ext cx="467623" cy="31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">
              <a:extLst>
                <a:ext uri="{FF2B5EF4-FFF2-40B4-BE49-F238E27FC236}">
                  <a16:creationId xmlns:a16="http://schemas.microsoft.com/office/drawing/2014/main" id="{F9943545-4D2F-4A32-9D40-76528FE66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81" y="3131732"/>
              <a:ext cx="487834" cy="281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">
              <a:extLst>
                <a:ext uri="{FF2B5EF4-FFF2-40B4-BE49-F238E27FC236}">
                  <a16:creationId xmlns:a16="http://schemas.microsoft.com/office/drawing/2014/main" id="{0D7BFE1B-BB31-4268-B815-7C094196B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398" y="3523482"/>
              <a:ext cx="498737" cy="262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34934B-32F2-41DB-8DA0-89FC68C2E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42087" y="1690770"/>
              <a:ext cx="1756762" cy="1030503"/>
            </a:xfrm>
            <a:prstGeom prst="rect">
              <a:avLst/>
            </a:prstGeom>
          </p:spPr>
        </p:pic>
        <p:pic>
          <p:nvPicPr>
            <p:cNvPr id="46" name="Picture 2" descr="Image result">
              <a:extLst>
                <a:ext uri="{FF2B5EF4-FFF2-40B4-BE49-F238E27FC236}">
                  <a16:creationId xmlns:a16="http://schemas.microsoft.com/office/drawing/2014/main" id="{BF165F4C-CC5A-4DEC-AC50-A25EA1275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272" y="2689751"/>
              <a:ext cx="513639" cy="31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7854635-7D9A-4024-8BAF-C0D801946463}"/>
              </a:ext>
            </a:extLst>
          </p:cNvPr>
          <p:cNvSpPr txBox="1"/>
          <p:nvPr/>
        </p:nvSpPr>
        <p:spPr>
          <a:xfrm>
            <a:off x="896210" y="5191522"/>
            <a:ext cx="5105882" cy="11035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3EE65-70AE-4F47-8F3E-22A03BA2670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548" y="5349458"/>
            <a:ext cx="6291374" cy="532574"/>
          </a:xfrm>
          <a:prstGeom prst="rect">
            <a:avLst/>
          </a:prstGeom>
        </p:spPr>
      </p:pic>
      <p:sp>
        <p:nvSpPr>
          <p:cNvPr id="68" name="Right Brace 67">
            <a:extLst>
              <a:ext uri="{FF2B5EF4-FFF2-40B4-BE49-F238E27FC236}">
                <a16:creationId xmlns:a16="http://schemas.microsoft.com/office/drawing/2014/main" id="{C1CC5F9B-3017-475D-974C-6A5DD2678FFD}"/>
              </a:ext>
            </a:extLst>
          </p:cNvPr>
          <p:cNvSpPr/>
          <p:nvPr/>
        </p:nvSpPr>
        <p:spPr>
          <a:xfrm rot="16200000">
            <a:off x="4142775" y="3165270"/>
            <a:ext cx="335453" cy="3917114"/>
          </a:xfrm>
          <a:prstGeom prst="rightBrace">
            <a:avLst>
              <a:gd name="adj1" fmla="val 8333"/>
              <a:gd name="adj2" fmla="val 50295"/>
            </a:avLst>
          </a:prstGeom>
          <a:ln w="38100">
            <a:solidFill>
              <a:schemeClr val="tx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245807" y="5337913"/>
            <a:ext cx="4141784" cy="5455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In-Kind Deliverables Assumptions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66490"/>
              </p:ext>
            </p:extLst>
          </p:nvPr>
        </p:nvGraphicFramePr>
        <p:xfrm>
          <a:off x="887421" y="1041852"/>
          <a:ext cx="7024125" cy="4967062"/>
        </p:xfrm>
        <a:graphic>
          <a:graphicData uri="http://schemas.openxmlformats.org/drawingml/2006/table">
            <a:tbl>
              <a:tblPr/>
              <a:tblGrid>
                <a:gridCol w="2556359">
                  <a:extLst>
                    <a:ext uri="{9D8B030D-6E8A-4147-A177-3AD203B41FA5}">
                      <a16:colId xmlns:a16="http://schemas.microsoft.com/office/drawing/2014/main" val="1062273308"/>
                    </a:ext>
                  </a:extLst>
                </a:gridCol>
                <a:gridCol w="1160915">
                  <a:extLst>
                    <a:ext uri="{9D8B030D-6E8A-4147-A177-3AD203B41FA5}">
                      <a16:colId xmlns:a16="http://schemas.microsoft.com/office/drawing/2014/main" val="2834315972"/>
                    </a:ext>
                  </a:extLst>
                </a:gridCol>
                <a:gridCol w="1196095">
                  <a:extLst>
                    <a:ext uri="{9D8B030D-6E8A-4147-A177-3AD203B41FA5}">
                      <a16:colId xmlns:a16="http://schemas.microsoft.com/office/drawing/2014/main" val="629990019"/>
                    </a:ext>
                  </a:extLst>
                </a:gridCol>
                <a:gridCol w="1137463">
                  <a:extLst>
                    <a:ext uri="{9D8B030D-6E8A-4147-A177-3AD203B41FA5}">
                      <a16:colId xmlns:a16="http://schemas.microsoft.com/office/drawing/2014/main" val="175575970"/>
                    </a:ext>
                  </a:extLst>
                </a:gridCol>
                <a:gridCol w="973293">
                  <a:extLst>
                    <a:ext uri="{9D8B030D-6E8A-4147-A177-3AD203B41FA5}">
                      <a16:colId xmlns:a16="http://schemas.microsoft.com/office/drawing/2014/main" val="3236120461"/>
                    </a:ext>
                  </a:extLst>
                </a:gridCol>
              </a:tblGrid>
              <a:tr h="509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Quantities required installed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Quantities assumed in-kind for CD-2 RLS</a:t>
                      </a:r>
                      <a:b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(as of 08-May-2018)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In-kind Deliverables not installed (proto/spare)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Produced at Fermilab 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50021"/>
                  </a:ext>
                </a:extLst>
              </a:tr>
              <a:tr h="175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CryoPlant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55947"/>
                  </a:ext>
                </a:extLst>
              </a:tr>
              <a:tr h="175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CryoPlant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Delivered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378670"/>
                  </a:ext>
                </a:extLst>
              </a:tr>
              <a:tr h="175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SSR1 CM1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69789"/>
                  </a:ext>
                </a:extLst>
              </a:tr>
              <a:tr h="509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Jacketed Cavities [note: Jacketed = cavity + He vessel (no tuner, coupler)]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10*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436588"/>
                  </a:ext>
                </a:extLst>
              </a:tr>
              <a:tr h="16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SSR1 CM2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607959"/>
                  </a:ext>
                </a:extLst>
              </a:tr>
              <a:tr h="33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Cavities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537027"/>
                  </a:ext>
                </a:extLst>
              </a:tr>
              <a:tr h="509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Jacketed Cavities 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142657"/>
                  </a:ext>
                </a:extLst>
              </a:tr>
              <a:tr h="16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Couplers 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079662"/>
                  </a:ext>
                </a:extLst>
              </a:tr>
              <a:tr h="16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Tuners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559177"/>
                  </a:ext>
                </a:extLst>
              </a:tr>
              <a:tr h="175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Solenoids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51179"/>
                  </a:ext>
                </a:extLst>
              </a:tr>
              <a:tr h="175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BPM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06850"/>
                  </a:ext>
                </a:extLst>
              </a:tr>
              <a:tr h="16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SSR2 CM1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591658"/>
                  </a:ext>
                </a:extLst>
              </a:tr>
              <a:tr h="33972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Bare Cavities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731048"/>
                  </a:ext>
                </a:extLst>
              </a:tr>
              <a:tr h="50959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Jacketed Cavities 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589818"/>
                  </a:ext>
                </a:extLst>
              </a:tr>
              <a:tr h="16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Couplers 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379819"/>
                  </a:ext>
                </a:extLst>
              </a:tr>
              <a:tr h="169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Tuners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677876"/>
                  </a:ext>
                </a:extLst>
              </a:tr>
              <a:tr h="175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Solenoids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748617"/>
                  </a:ext>
                </a:extLst>
              </a:tr>
              <a:tr h="1757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BPM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60719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911546" y="2095736"/>
            <a:ext cx="94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tuners+RF</a:t>
            </a:r>
            <a:r>
              <a:rPr lang="en-US" sz="1200" dirty="0" smtClean="0"/>
              <a:t> couplers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02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In-Kind Deliverables Assumptions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563224"/>
              </p:ext>
            </p:extLst>
          </p:nvPr>
        </p:nvGraphicFramePr>
        <p:xfrm>
          <a:off x="1045030" y="1320700"/>
          <a:ext cx="6568337" cy="5194400"/>
        </p:xfrm>
        <a:graphic>
          <a:graphicData uri="http://schemas.openxmlformats.org/drawingml/2006/table">
            <a:tbl>
              <a:tblPr/>
              <a:tblGrid>
                <a:gridCol w="2390480">
                  <a:extLst>
                    <a:ext uri="{9D8B030D-6E8A-4147-A177-3AD203B41FA5}">
                      <a16:colId xmlns:a16="http://schemas.microsoft.com/office/drawing/2014/main" val="3950279245"/>
                    </a:ext>
                  </a:extLst>
                </a:gridCol>
                <a:gridCol w="1085585">
                  <a:extLst>
                    <a:ext uri="{9D8B030D-6E8A-4147-A177-3AD203B41FA5}">
                      <a16:colId xmlns:a16="http://schemas.microsoft.com/office/drawing/2014/main" val="3795829338"/>
                    </a:ext>
                  </a:extLst>
                </a:gridCol>
                <a:gridCol w="1118481">
                  <a:extLst>
                    <a:ext uri="{9D8B030D-6E8A-4147-A177-3AD203B41FA5}">
                      <a16:colId xmlns:a16="http://schemas.microsoft.com/office/drawing/2014/main" val="1326143664"/>
                    </a:ext>
                  </a:extLst>
                </a:gridCol>
                <a:gridCol w="1063654">
                  <a:extLst>
                    <a:ext uri="{9D8B030D-6E8A-4147-A177-3AD203B41FA5}">
                      <a16:colId xmlns:a16="http://schemas.microsoft.com/office/drawing/2014/main" val="1702754536"/>
                    </a:ext>
                  </a:extLst>
                </a:gridCol>
                <a:gridCol w="910137">
                  <a:extLst>
                    <a:ext uri="{9D8B030D-6E8A-4147-A177-3AD203B41FA5}">
                      <a16:colId xmlns:a16="http://schemas.microsoft.com/office/drawing/2014/main" val="1118384511"/>
                    </a:ext>
                  </a:extLst>
                </a:gridCol>
              </a:tblGrid>
              <a:tr h="175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SSR2 CM2-7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393116"/>
                  </a:ext>
                </a:extLst>
              </a:tr>
              <a:tr h="35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Jacketed Cavities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9203"/>
                  </a:ext>
                </a:extLst>
              </a:tr>
              <a:tr h="35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Couplers 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411386"/>
                  </a:ext>
                </a:extLst>
              </a:tr>
              <a:tr h="35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Tuners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486359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Solenoids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392779"/>
                  </a:ext>
                </a:extLst>
              </a:tr>
              <a:tr h="17577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Cold BPMs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708495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HB650 CM1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40858"/>
                  </a:ext>
                </a:extLst>
              </a:tr>
              <a:tr h="52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Jacketed Cavities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392736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Couplers 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744402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Tuners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528375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HB650 CM2-4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37929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 (including shipping)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3434504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Jacketed/Dressed Cavities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201099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CM1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52300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 (including shipping)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719914"/>
                  </a:ext>
                </a:extLst>
              </a:tr>
              <a:tr h="351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Jacketed Cavities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04401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Couplers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953126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Tuners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114189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LB650 CM2-11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43235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 (including shipping)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461403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Jacketed Cavities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685015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Couplers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428204"/>
                  </a:ext>
                </a:extLst>
              </a:tr>
              <a:tr h="181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Tuners</a:t>
                      </a:r>
                    </a:p>
                  </a:txBody>
                  <a:tcPr marL="5077" marR="5077" marT="5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7396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00" y="832797"/>
            <a:ext cx="6574968" cy="48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2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Half-wave Resonator </a:t>
            </a:r>
            <a:r>
              <a:rPr lang="en-US" dirty="0" err="1" smtClean="0"/>
              <a:t>Cryomodule</a:t>
            </a:r>
            <a:r>
              <a:rPr lang="en-US" dirty="0" smtClean="0"/>
              <a:t> Developmen</a:t>
            </a:r>
            <a:r>
              <a:rPr lang="en-US" dirty="0" smtClean="0"/>
              <a:t>t </a:t>
            </a:r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 treated differently than all other CMs</a:t>
            </a:r>
          </a:p>
          <a:p>
            <a:r>
              <a:rPr lang="en-US" dirty="0" smtClean="0"/>
              <a:t>To date, generally a hands-off approach </a:t>
            </a:r>
          </a:p>
          <a:p>
            <a:r>
              <a:rPr lang="en-US" dirty="0" smtClean="0"/>
              <a:t>General guidance from FNAL only, high level of trust</a:t>
            </a:r>
          </a:p>
          <a:p>
            <a:r>
              <a:rPr lang="en-US" dirty="0" smtClean="0"/>
              <a:t>Oversight limited to tracking activities and occasional technical support on specific items</a:t>
            </a:r>
          </a:p>
          <a:p>
            <a:r>
              <a:rPr lang="en-US" dirty="0" smtClean="0"/>
              <a:t>Interface/Installation planning discussions have engaged FNAL integration team</a:t>
            </a:r>
            <a:r>
              <a:rPr lang="en-US" dirty="0" smtClean="0"/>
              <a:t>.  Highlights need to formalize work.</a:t>
            </a:r>
            <a:endParaRPr lang="en-US" dirty="0" smtClean="0"/>
          </a:p>
          <a:p>
            <a:r>
              <a:rPr lang="en-US" dirty="0" smtClean="0"/>
              <a:t>Lack of deliverables definitions from FNAL, in particular to achieve ORC, needs to be resolved.</a:t>
            </a:r>
          </a:p>
          <a:p>
            <a:r>
              <a:rPr lang="en-US" dirty="0" smtClean="0"/>
              <a:t>Schedule and technical delays at ANL requires unplanned effort by PIP-II to correct.</a:t>
            </a:r>
          </a:p>
          <a:p>
            <a:r>
              <a:rPr lang="en-US" dirty="0" smtClean="0"/>
              <a:t>Scope of FNAL support under discussion.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650 MHz CM </a:t>
            </a:r>
            <a:r>
              <a:rPr lang="en-US" dirty="0" smtClean="0"/>
              <a:t>Development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Look to optimize schedule.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pportunity to advance by 1 year if design activity ramps up</a:t>
            </a:r>
          </a:p>
          <a:p>
            <a:pPr lvl="1"/>
            <a:r>
              <a:rPr lang="en-US" sz="2000" dirty="0" smtClean="0"/>
              <a:t>Dependent on Partner deliverables to complete string unless FNAL prototype B.92’s used.</a:t>
            </a:r>
          </a:p>
          <a:p>
            <a:pPr lvl="1"/>
            <a:r>
              <a:rPr lang="en-US" sz="2000" dirty="0" smtClean="0"/>
              <a:t>Don’t overlook dependencies like RF source availability!</a:t>
            </a:r>
          </a:p>
          <a:p>
            <a:r>
              <a:rPr lang="en-US" sz="2000" dirty="0" smtClean="0"/>
              <a:t>STC design verification testing critical for both B.90 and B.92</a:t>
            </a:r>
          </a:p>
          <a:p>
            <a:pPr lvl="1"/>
            <a:r>
              <a:rPr lang="en-US" sz="2000" dirty="0" smtClean="0"/>
              <a:t>High power operation of cavities/RF couplers</a:t>
            </a:r>
          </a:p>
          <a:p>
            <a:pPr lvl="1"/>
            <a:r>
              <a:rPr lang="en-US" sz="2000" dirty="0" smtClean="0"/>
              <a:t>Resonance control</a:t>
            </a:r>
          </a:p>
          <a:p>
            <a:r>
              <a:rPr lang="en-US" sz="2000" dirty="0" smtClean="0"/>
              <a:t>Design incorporates many SSR1 elements – awaiting feedback from CM integration.</a:t>
            </a:r>
          </a:p>
          <a:p>
            <a:r>
              <a:rPr lang="en-US" sz="2000" dirty="0" smtClean="0"/>
              <a:t>Current Critical Dates:</a:t>
            </a:r>
          </a:p>
          <a:p>
            <a:pPr lvl="1"/>
            <a:r>
              <a:rPr lang="en-US" sz="2000" dirty="0" smtClean="0"/>
              <a:t>String Assembly = March ‘21 – June ’21 (gap due to B.92 proto. tests)</a:t>
            </a:r>
          </a:p>
          <a:p>
            <a:pPr lvl="1"/>
            <a:r>
              <a:rPr lang="en-US" sz="2000" dirty="0" err="1" smtClean="0"/>
              <a:t>Coldmass</a:t>
            </a:r>
            <a:r>
              <a:rPr lang="en-US" sz="2000" dirty="0" smtClean="0"/>
              <a:t> Assembly =  Nov ‘21 – March ‘22</a:t>
            </a:r>
          </a:p>
          <a:p>
            <a:pPr lvl="1"/>
            <a:r>
              <a:rPr lang="en-US" sz="2000" dirty="0" smtClean="0"/>
              <a:t>Final Integration = March ‘22 – June ‘22</a:t>
            </a:r>
          </a:p>
          <a:p>
            <a:pPr lvl="1"/>
            <a:r>
              <a:rPr lang="en-US" sz="2000" dirty="0" smtClean="0"/>
              <a:t>CM Test = June ‘22 – Nov ‘22</a:t>
            </a:r>
            <a:endParaRPr lang="en-US" sz="2000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6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Statements on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Risk Register will be revised during upcoming risk workshop</a:t>
            </a:r>
          </a:p>
          <a:p>
            <a:pPr lvl="1"/>
            <a:r>
              <a:rPr lang="en-US" sz="2000" dirty="0" smtClean="0"/>
              <a:t>CW RF operation </a:t>
            </a:r>
            <a:r>
              <a:rPr lang="en-US" sz="2000" dirty="0" smtClean="0"/>
              <a:t>may change </a:t>
            </a:r>
            <a:r>
              <a:rPr lang="en-US" sz="2000" dirty="0" smtClean="0"/>
              <a:t>the risk </a:t>
            </a:r>
            <a:r>
              <a:rPr lang="en-US" sz="2000" dirty="0" smtClean="0"/>
              <a:t>rankings</a:t>
            </a:r>
            <a:endParaRPr lang="en-US" sz="2000" dirty="0" smtClean="0"/>
          </a:p>
          <a:p>
            <a:pPr lvl="1"/>
            <a:r>
              <a:rPr lang="en-US" sz="2000" dirty="0" smtClean="0"/>
              <a:t>Targets specific technical risks like CM performance, resonance control, </a:t>
            </a:r>
            <a:r>
              <a:rPr lang="en-US" sz="2000" dirty="0" smtClean="0"/>
              <a:t>deliverables, etc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Spares – none planned, only yield losses anticipated</a:t>
            </a:r>
          </a:p>
          <a:p>
            <a:pPr lvl="1"/>
            <a:r>
              <a:rPr lang="en-US" sz="2000" dirty="0" smtClean="0"/>
              <a:t>Cavity or CM losses along LINAC can’t be readily absorbed (protons)</a:t>
            </a:r>
          </a:p>
          <a:p>
            <a:r>
              <a:rPr lang="en-US" sz="2000" dirty="0" smtClean="0"/>
              <a:t>Technical risks</a:t>
            </a:r>
          </a:p>
          <a:p>
            <a:pPr lvl="1"/>
            <a:r>
              <a:rPr lang="en-US" sz="2000" dirty="0" smtClean="0"/>
              <a:t>CM design platform (first-of-a-kind for </a:t>
            </a:r>
            <a:r>
              <a:rPr lang="en-US" sz="2000" dirty="0" err="1" smtClean="0"/>
              <a:t>cryomodules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CM </a:t>
            </a:r>
            <a:r>
              <a:rPr lang="en-US" sz="2000" dirty="0" smtClean="0"/>
              <a:t>Performance (Q0, FE, integrated gradient)</a:t>
            </a:r>
          </a:p>
          <a:p>
            <a:pPr lvl="1"/>
            <a:r>
              <a:rPr lang="en-US" sz="2000" dirty="0" smtClean="0"/>
              <a:t>Cavity alignment (new CM </a:t>
            </a:r>
            <a:r>
              <a:rPr lang="en-US" sz="2000" dirty="0" smtClean="0"/>
              <a:t>type, unknown results)</a:t>
            </a:r>
            <a:endParaRPr lang="en-US" sz="2000" dirty="0" smtClean="0"/>
          </a:p>
          <a:p>
            <a:pPr lvl="1"/>
            <a:r>
              <a:rPr lang="en-US" sz="2000" dirty="0" smtClean="0"/>
              <a:t>Transportation (14 CMs transported across the ocean)</a:t>
            </a:r>
          </a:p>
          <a:p>
            <a:r>
              <a:rPr lang="en-US" sz="2000" dirty="0" smtClean="0"/>
              <a:t>Redundancy risks</a:t>
            </a:r>
          </a:p>
          <a:p>
            <a:pPr lvl="1"/>
            <a:r>
              <a:rPr lang="en-US" sz="2000" dirty="0" smtClean="0"/>
              <a:t>Personnel, facilities, </a:t>
            </a:r>
            <a:r>
              <a:rPr lang="en-US" sz="2000" dirty="0" smtClean="0"/>
              <a:t>back-up production.  </a:t>
            </a:r>
            <a:endParaRPr lang="en-US" sz="2000" dirty="0" smtClean="0"/>
          </a:p>
          <a:p>
            <a:pPr lvl="1"/>
            <a:r>
              <a:rPr lang="en-US" sz="2000" dirty="0" smtClean="0"/>
              <a:t>Written </a:t>
            </a:r>
            <a:r>
              <a:rPr lang="en-US" sz="2000" dirty="0" smtClean="0"/>
              <a:t>redundancy plan </a:t>
            </a:r>
            <a:r>
              <a:rPr lang="en-US" sz="2000" dirty="0" smtClean="0"/>
              <a:t>recommended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9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1058"/>
            <a:ext cx="8672513" cy="4987867"/>
          </a:xfrm>
        </p:spPr>
        <p:txBody>
          <a:bodyPr/>
          <a:lstStyle/>
          <a:p>
            <a:r>
              <a:rPr lang="en-US" sz="2000" dirty="0" smtClean="0"/>
              <a:t>Align L2 SCDs &amp; L3 FRSs to GRD Parameters</a:t>
            </a:r>
          </a:p>
          <a:p>
            <a:r>
              <a:rPr lang="en-US" sz="2000" dirty="0" smtClean="0"/>
              <a:t>Establish CM development approach to match the expectations of a DOE 413.3B Project </a:t>
            </a:r>
          </a:p>
          <a:p>
            <a:pPr lvl="1"/>
            <a:r>
              <a:rPr lang="en-US" sz="2000" dirty="0" smtClean="0"/>
              <a:t>Increase in formality, i.e. documentation </a:t>
            </a:r>
            <a:r>
              <a:rPr lang="en-US" sz="2000" dirty="0" smtClean="0"/>
              <a:t>requirements (ICDs, reviews, design deliverables)</a:t>
            </a:r>
            <a:endParaRPr lang="en-US" sz="2000" dirty="0" smtClean="0"/>
          </a:p>
          <a:p>
            <a:pPr lvl="1"/>
            <a:r>
              <a:rPr lang="en-US" sz="2000" dirty="0" smtClean="0"/>
              <a:t>Demonstrate technical achievements (HWR complete, SSR1 complete, HB650 and SSR2 advancement)</a:t>
            </a:r>
          </a:p>
          <a:p>
            <a:r>
              <a:rPr lang="en-US" sz="2000" dirty="0" smtClean="0"/>
              <a:t>Achieve CD2</a:t>
            </a:r>
          </a:p>
          <a:p>
            <a:pPr lvl="1"/>
            <a:r>
              <a:rPr lang="en-US" sz="2000" dirty="0" smtClean="0"/>
              <a:t>Finalize FNAL planned Scope of Work</a:t>
            </a:r>
          </a:p>
          <a:p>
            <a:pPr lvl="2"/>
            <a:r>
              <a:rPr lang="en-US" sz="1800" dirty="0" smtClean="0"/>
              <a:t>Negotiate scope changes with the Project (if deemed necessary)</a:t>
            </a:r>
          </a:p>
          <a:p>
            <a:pPr lvl="3"/>
            <a:r>
              <a:rPr lang="en-US" sz="1600" dirty="0" smtClean="0"/>
              <a:t>Risk mitigation, efficiencies, insufficient prototyping, etc.</a:t>
            </a:r>
          </a:p>
          <a:p>
            <a:pPr lvl="3"/>
            <a:r>
              <a:rPr lang="en-US" sz="1600" u="sng" dirty="0" smtClean="0"/>
              <a:t>*purpose of this retreat and ongoing planning adjustments*</a:t>
            </a:r>
          </a:p>
          <a:p>
            <a:pPr lvl="1"/>
            <a:r>
              <a:rPr lang="en-US" sz="2000" dirty="0" smtClean="0"/>
              <a:t>Reconfigure BOEs and RLS to match scope accounting for all planned Partner deliverables</a:t>
            </a:r>
          </a:p>
          <a:p>
            <a:pPr lvl="1"/>
            <a:r>
              <a:rPr lang="en-US" sz="2000" dirty="0" smtClean="0"/>
              <a:t>Engage, enable, and deploy </a:t>
            </a:r>
            <a:r>
              <a:rPr lang="en-US" sz="2000" dirty="0" smtClean="0"/>
              <a:t>CM development </a:t>
            </a:r>
            <a:r>
              <a:rPr lang="en-US" sz="2000" dirty="0" smtClean="0"/>
              <a:t>organization</a:t>
            </a:r>
            <a:endParaRPr lang="en-US" sz="2000" dirty="0" smtClean="0"/>
          </a:p>
          <a:p>
            <a:r>
              <a:rPr lang="en-US" sz="2000" dirty="0" smtClean="0"/>
              <a:t>Establish redundancy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0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Outline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Cryomodule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Development and Activity Planning Approach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General Design Strategy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RLS &amp; Estimate Development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650 MHz CM Development Summary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LB650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HB650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PIP-II Partnerships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Areas of interest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Planned deliverables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HB650 CM Development Notes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HWR CM Development Notes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Next Steps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5/9/2018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Presenter | Presentation Title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8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 Test Schedule @ CD1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607807"/>
              </p:ext>
            </p:extLst>
          </p:nvPr>
        </p:nvGraphicFramePr>
        <p:xfrm>
          <a:off x="73369" y="1147261"/>
          <a:ext cx="8983587" cy="45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3" imgW="12020400" imgH="6096180" progId="Excel.Sheet.12">
                  <p:embed/>
                </p:oleObj>
              </mc:Choice>
              <mc:Fallback>
                <p:oleObj name="Worksheet" r:id="rId3" imgW="12020400" imgH="60961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69" y="1147261"/>
                        <a:ext cx="8983587" cy="455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675453" y="1772005"/>
            <a:ext cx="17038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1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reference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CD1 review</a:t>
            </a:r>
          </a:p>
          <a:p>
            <a:pPr lvl="1"/>
            <a:r>
              <a:rPr lang="en-US" dirty="0" smtClean="0">
                <a:hlinkClick r:id="rId2"/>
              </a:rPr>
              <a:t>Cryogenics Systems Overview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650 MHz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HWR</a:t>
            </a:r>
            <a:endParaRPr lang="en-US" dirty="0" smtClean="0"/>
          </a:p>
          <a:p>
            <a:r>
              <a:rPr lang="en-US" dirty="0" smtClean="0"/>
              <a:t>P2MAC</a:t>
            </a:r>
          </a:p>
          <a:p>
            <a:pPr lvl="1"/>
            <a:r>
              <a:rPr lang="en-US" dirty="0" smtClean="0">
                <a:hlinkClick r:id="rId5"/>
              </a:rPr>
              <a:t>In-kind contributions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Cavity and </a:t>
            </a:r>
            <a:r>
              <a:rPr lang="en-US" dirty="0" err="1" smtClean="0">
                <a:hlinkClick r:id="rId6"/>
              </a:rPr>
              <a:t>Cryomodule</a:t>
            </a:r>
            <a:r>
              <a:rPr lang="en-US" dirty="0" smtClean="0">
                <a:hlinkClick r:id="rId6"/>
              </a:rPr>
              <a:t> Fabrication Strategy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70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FNAL is responsible for all CM component designs except:</a:t>
            </a:r>
          </a:p>
          <a:p>
            <a:pPr lvl="1"/>
            <a:r>
              <a:rPr lang="en-US" sz="2000" dirty="0" smtClean="0"/>
              <a:t>HWR CM and components</a:t>
            </a:r>
          </a:p>
          <a:p>
            <a:pPr lvl="1"/>
            <a:r>
              <a:rPr lang="en-US" sz="2000" dirty="0" smtClean="0"/>
              <a:t>SSR2 Dressed Cavity </a:t>
            </a:r>
          </a:p>
          <a:p>
            <a:pPr lvl="1"/>
            <a:r>
              <a:rPr lang="en-US" sz="2000" dirty="0" smtClean="0"/>
              <a:t>LB650 CM and Dressed Cavity</a:t>
            </a:r>
          </a:p>
          <a:p>
            <a:pPr lvl="2"/>
            <a:r>
              <a:rPr lang="en-US" sz="1800" dirty="0" smtClean="0"/>
              <a:t>FNAL responsible for RF coupler and tuner</a:t>
            </a:r>
          </a:p>
          <a:p>
            <a:r>
              <a:rPr lang="en-US" sz="2000" dirty="0" smtClean="0"/>
              <a:t>Maintain long design durations overlapping with prototyping efforts.</a:t>
            </a:r>
          </a:p>
          <a:p>
            <a:r>
              <a:rPr lang="en-US" sz="2000" dirty="0" smtClean="0"/>
              <a:t>Move CM testing out as far as possible to accommodate uncertain Partner schedules</a:t>
            </a:r>
          </a:p>
          <a:p>
            <a:r>
              <a:rPr lang="en-US" sz="2000" dirty="0" smtClean="0"/>
              <a:t>Prioritize SSR1 CM1, followed by HB650 CM1</a:t>
            </a:r>
          </a:p>
          <a:p>
            <a:r>
              <a:rPr lang="en-US" sz="2000" dirty="0" smtClean="0"/>
              <a:t>Keep SSR2 on the critical path – more controllable than other areas of the schedule</a:t>
            </a:r>
          </a:p>
          <a:p>
            <a:r>
              <a:rPr lang="en-US" sz="2000" dirty="0" smtClean="0"/>
              <a:t>Standardize as many CM elements as possible</a:t>
            </a:r>
          </a:p>
          <a:p>
            <a:r>
              <a:rPr lang="en-US" sz="2000" dirty="0" smtClean="0"/>
              <a:t>Majority of integrated design effort in CMs #1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1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PIP-II </a:t>
            </a:r>
            <a:r>
              <a:rPr lang="en-US" dirty="0" err="1" smtClean="0"/>
              <a:t>Cryomodule</a:t>
            </a:r>
            <a:r>
              <a:rPr lang="en-US" dirty="0" smtClean="0"/>
              <a:t> Design </a:t>
            </a:r>
            <a:r>
              <a:rPr lang="en-US" dirty="0"/>
              <a:t>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PIP-II </a:t>
            </a:r>
            <a:r>
              <a:rPr lang="en-US" sz="2000" dirty="0">
                <a:solidFill>
                  <a:schemeClr val="tx2"/>
                </a:solidFill>
              </a:rPr>
              <a:t>CM </a:t>
            </a:r>
            <a:r>
              <a:rPr lang="en-US" sz="2000" dirty="0" smtClean="0">
                <a:solidFill>
                  <a:schemeClr val="tx2"/>
                </a:solidFill>
              </a:rPr>
              <a:t>Platform</a:t>
            </a:r>
            <a:r>
              <a:rPr lang="en-US" sz="2000" dirty="0" smtClean="0">
                <a:solidFill>
                  <a:srgbClr val="FF0000"/>
                </a:solidFill>
              </a:rPr>
              <a:t>*</a:t>
            </a:r>
          </a:p>
          <a:p>
            <a:r>
              <a:rPr lang="en-US" sz="1800" dirty="0" smtClean="0"/>
              <a:t>Common Design </a:t>
            </a:r>
            <a:r>
              <a:rPr lang="en-US" sz="1800" dirty="0"/>
              <a:t>Features</a:t>
            </a:r>
          </a:p>
          <a:p>
            <a:pPr lvl="1"/>
            <a:r>
              <a:rPr lang="en-US" sz="1800" dirty="0"/>
              <a:t>Room temperature lower </a:t>
            </a:r>
            <a:r>
              <a:rPr lang="en-US" sz="1800" dirty="0" err="1"/>
              <a:t>Strongback</a:t>
            </a:r>
            <a:r>
              <a:rPr lang="en-US" sz="1800" dirty="0"/>
              <a:t> support </a:t>
            </a:r>
          </a:p>
          <a:p>
            <a:pPr lvl="1"/>
            <a:r>
              <a:rPr lang="en-US" sz="1800" dirty="0"/>
              <a:t>Fully segmented – individual cryogenic feed/return</a:t>
            </a:r>
          </a:p>
          <a:p>
            <a:pPr lvl="1"/>
            <a:r>
              <a:rPr lang="en-US" sz="1800" dirty="0"/>
              <a:t>Integrated thermal shield in cavity support base</a:t>
            </a:r>
          </a:p>
          <a:p>
            <a:pPr lvl="1"/>
            <a:r>
              <a:rPr lang="en-US" sz="1800" dirty="0"/>
              <a:t>Side-mounted cryogenics feed and control box</a:t>
            </a:r>
          </a:p>
          <a:p>
            <a:pPr lvl="1"/>
            <a:r>
              <a:rPr lang="en-US" sz="1800" dirty="0"/>
              <a:t>Tuner access ports</a:t>
            </a:r>
          </a:p>
          <a:p>
            <a:pPr lvl="1"/>
            <a:r>
              <a:rPr lang="en-US" sz="1800" dirty="0"/>
              <a:t>Individual RF sources/RF Coupler/SRF cavity</a:t>
            </a:r>
          </a:p>
          <a:p>
            <a:pPr lvl="1"/>
            <a:r>
              <a:rPr lang="en-US" sz="1800" dirty="0" smtClean="0"/>
              <a:t>Instrumentation strategy</a:t>
            </a:r>
          </a:p>
          <a:p>
            <a:pPr lvl="1"/>
            <a:r>
              <a:rPr lang="en-US" sz="1800" dirty="0" smtClean="0"/>
              <a:t>Physical and operational interfaces</a:t>
            </a:r>
            <a:endParaRPr lang="en-US" sz="1800" dirty="0"/>
          </a:p>
          <a:p>
            <a:r>
              <a:rPr lang="en-US" sz="1800" dirty="0"/>
              <a:t>Design uniformity kept to the extent practical</a:t>
            </a:r>
          </a:p>
          <a:p>
            <a:pPr lvl="1"/>
            <a:r>
              <a:rPr lang="en-US" sz="1800" dirty="0"/>
              <a:t>Facilitates CM assembly and </a:t>
            </a:r>
            <a:r>
              <a:rPr lang="en-US" sz="1800" dirty="0" smtClean="0"/>
              <a:t>repairs, shortens design cycle</a:t>
            </a:r>
            <a:endParaRPr lang="en-US" sz="1800" dirty="0"/>
          </a:p>
          <a:p>
            <a:pPr lvl="1"/>
            <a:r>
              <a:rPr lang="en-US" sz="1800" dirty="0"/>
              <a:t>Shared components by frequency: couplers, tuners, interfaces</a:t>
            </a:r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FF0000"/>
                </a:solidFill>
              </a:rPr>
              <a:t>Reduces </a:t>
            </a:r>
            <a:r>
              <a:rPr lang="en-US" sz="2000" u="sng" dirty="0">
                <a:solidFill>
                  <a:srgbClr val="FF0000"/>
                </a:solidFill>
              </a:rPr>
              <a:t>LINAC System </a:t>
            </a:r>
            <a:r>
              <a:rPr lang="en-US" sz="2000" u="sng" dirty="0" smtClean="0">
                <a:solidFill>
                  <a:srgbClr val="FF0000"/>
                </a:solidFill>
              </a:rPr>
              <a:t>Complexity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*Design details </a:t>
            </a:r>
            <a:r>
              <a:rPr lang="en-US" sz="2000" dirty="0" smtClean="0">
                <a:solidFill>
                  <a:srgbClr val="FF0000"/>
                </a:solidFill>
              </a:rPr>
              <a:t>covered in V. Roger’s talk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SSR1 CM1 – </a:t>
            </a:r>
            <a:r>
              <a:rPr lang="en-US" u="sng" dirty="0" smtClean="0"/>
              <a:t>The</a:t>
            </a:r>
            <a:r>
              <a:rPr lang="en-US" dirty="0" smtClean="0"/>
              <a:t> PIP-II Prototype CM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83997"/>
            <a:ext cx="7308956" cy="46271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05931" y="5316333"/>
            <a:ext cx="5578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SSR1 CM1 serves as the design basis for the strategic goals listed on the previous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043047"/>
            <a:ext cx="8672513" cy="5077668"/>
          </a:xfrm>
        </p:spPr>
        <p:txBody>
          <a:bodyPr/>
          <a:lstStyle/>
          <a:p>
            <a:pPr marL="0" indent="0" algn="ctr">
              <a:buNone/>
            </a:pPr>
            <a:endParaRPr lang="en-US" sz="2800" dirty="0" smtClean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SCD     FRS/TRS     DESIGN     PDR     FDR     PRR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n-US" dirty="0" smtClean="0"/>
          </a:p>
          <a:p>
            <a:endParaRPr lang="en-US" u="sng" dirty="0" smtClean="0"/>
          </a:p>
          <a:p>
            <a:pPr marL="0" indent="0">
              <a:buNone/>
            </a:pPr>
            <a:endParaRPr lang="en-US" u="sng" dirty="0" smtClean="0"/>
          </a:p>
          <a:p>
            <a:endParaRPr lang="en-US" sz="2000" u="sng" dirty="0" smtClean="0"/>
          </a:p>
          <a:p>
            <a:endParaRPr lang="en-US" sz="1800" dirty="0" smtClean="0"/>
          </a:p>
          <a:p>
            <a:r>
              <a:rPr lang="en-US" sz="1800" dirty="0" smtClean="0"/>
              <a:t>Cavity and </a:t>
            </a:r>
            <a:r>
              <a:rPr lang="en-US" sz="1800" dirty="0" err="1" smtClean="0"/>
              <a:t>Cryomodule</a:t>
            </a:r>
            <a:r>
              <a:rPr lang="en-US" sz="1800" dirty="0" smtClean="0"/>
              <a:t> performance requirements flow down from Global Requirements Document (GRD)</a:t>
            </a:r>
            <a:endParaRPr lang="en-US" sz="1800" dirty="0"/>
          </a:p>
          <a:p>
            <a:r>
              <a:rPr lang="en-US" sz="1800" dirty="0" smtClean="0"/>
              <a:t>Requirements establish design targets and </a:t>
            </a:r>
            <a:r>
              <a:rPr lang="en-US" sz="1800" dirty="0" smtClean="0"/>
              <a:t>help set boundary </a:t>
            </a:r>
            <a:r>
              <a:rPr lang="en-US" sz="1800" dirty="0" smtClean="0"/>
              <a:t>conditions</a:t>
            </a:r>
            <a:endParaRPr lang="en-US" sz="1800" dirty="0"/>
          </a:p>
          <a:p>
            <a:r>
              <a:rPr lang="en-US" sz="1800" dirty="0" smtClean="0"/>
              <a:t>Designs are reviewed at various maturities (preliminary, final, procurement ready)</a:t>
            </a:r>
          </a:p>
          <a:p>
            <a:r>
              <a:rPr lang="en-US" sz="1800" dirty="0" smtClean="0"/>
              <a:t>Critical prototyping activities follow complete design/review sequence</a:t>
            </a:r>
          </a:p>
          <a:p>
            <a:pPr lvl="1"/>
            <a:r>
              <a:rPr lang="en-US" sz="1600" dirty="0" smtClean="0"/>
              <a:t>(cavities, couplers, CMs)</a:t>
            </a:r>
          </a:p>
          <a:p>
            <a:r>
              <a:rPr lang="en-US" sz="1800" dirty="0" smtClean="0"/>
              <a:t>Production design cycle linked to prototype feedback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Cryomodule</a:t>
            </a:r>
            <a:r>
              <a:rPr lang="en-US" dirty="0" smtClean="0"/>
              <a:t>/Cavity sub-System Development 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8325" y="2129311"/>
            <a:ext cx="484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cs typeface="ＭＳ Ｐゴシック" charset="0"/>
              </a:rPr>
              <a:t>TESTING     PROTOTYPING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  <a:cs typeface="ＭＳ Ｐゴシック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338525" y="1611588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86419" y="1609243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31228" y="1609243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29020" y="1611588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26812" y="1611588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5636249" y="2281562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6481" y="2140057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cs typeface="ＭＳ Ｐゴシック" charset="0"/>
              </a:rPr>
              <a:t>FDR      DESIGN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  <a:cs typeface="ＭＳ Ｐゴシック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0800000">
            <a:off x="3556189" y="2289030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50287" y="2956964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Left Arrow 6"/>
          <p:cNvSpPr/>
          <p:nvPr/>
        </p:nvSpPr>
        <p:spPr>
          <a:xfrm>
            <a:off x="8672330" y="1632168"/>
            <a:ext cx="386930" cy="844602"/>
          </a:xfrm>
          <a:prstGeom prst="curvedLef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18691" y="2338390"/>
            <a:ext cx="412624" cy="822501"/>
          </a:xfrm>
          <a:prstGeom prst="curved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1576810" y="2273898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77112" y="2820950"/>
            <a:ext cx="3866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cs typeface="ＭＳ Ｐゴシック" charset="0"/>
              </a:rPr>
              <a:t>PRR     PRODUCTION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  <a:cs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12028" y="2802009"/>
            <a:ext cx="4438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cs typeface="ＭＳ Ｐゴシック" charset="0"/>
              </a:rPr>
              <a:t>VALIDATION     END USE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  <a:cs typeface="ＭＳ Ｐゴシック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6937314" y="2951536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1382038" y="2973201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42589" y="963828"/>
            <a:ext cx="5516672" cy="1669694"/>
          </a:xfrm>
          <a:prstGeom prst="rect">
            <a:avLst/>
          </a:prstGeom>
          <a:noFill/>
          <a:ln w="254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69398" y="1020956"/>
            <a:ext cx="538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Prototyping/Design Verification/First CMs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2279" y="2080470"/>
            <a:ext cx="8934275" cy="1526796"/>
          </a:xfrm>
          <a:custGeom>
            <a:avLst/>
            <a:gdLst>
              <a:gd name="connsiteX0" fmla="*/ 8934275 w 8934275"/>
              <a:gd name="connsiteY0" fmla="*/ 1526796 h 1526796"/>
              <a:gd name="connsiteX1" fmla="*/ 8934275 w 8934275"/>
              <a:gd name="connsiteY1" fmla="*/ 713064 h 1526796"/>
              <a:gd name="connsiteX2" fmla="*/ 3330429 w 8934275"/>
              <a:gd name="connsiteY2" fmla="*/ 713064 h 1526796"/>
              <a:gd name="connsiteX3" fmla="*/ 3330429 w 8934275"/>
              <a:gd name="connsiteY3" fmla="*/ 0 h 1526796"/>
              <a:gd name="connsiteX4" fmla="*/ 0 w 8934275"/>
              <a:gd name="connsiteY4" fmla="*/ 8389 h 1526796"/>
              <a:gd name="connsiteX5" fmla="*/ 8389 w 8934275"/>
              <a:gd name="connsiteY5" fmla="*/ 1476462 h 1526796"/>
              <a:gd name="connsiteX6" fmla="*/ 8934275 w 8934275"/>
              <a:gd name="connsiteY6" fmla="*/ 1526796 h 152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4275" h="1526796">
                <a:moveTo>
                  <a:pt x="8934275" y="1526796"/>
                </a:moveTo>
                <a:lnTo>
                  <a:pt x="8934275" y="713064"/>
                </a:lnTo>
                <a:lnTo>
                  <a:pt x="3330429" y="713064"/>
                </a:lnTo>
                <a:lnTo>
                  <a:pt x="3330429" y="0"/>
                </a:lnTo>
                <a:lnTo>
                  <a:pt x="0" y="8389"/>
                </a:lnTo>
                <a:cubicBezTo>
                  <a:pt x="2796" y="497747"/>
                  <a:pt x="5593" y="987104"/>
                  <a:pt x="8389" y="1476462"/>
                </a:cubicBezTo>
                <a:lnTo>
                  <a:pt x="8934275" y="1526796"/>
                </a:lnTo>
                <a:close/>
              </a:path>
            </a:pathLst>
          </a:custGeom>
          <a:noFill/>
          <a:ln w="254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787568" y="3152848"/>
            <a:ext cx="393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Final Design / Production CMs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459" y="80499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ea typeface="Geneva" charset="0"/>
                <a:cs typeface="ＭＳ Ｐゴシック" charset="0"/>
              </a:rPr>
              <a:t>GRD</a:t>
            </a:r>
          </a:p>
        </p:txBody>
      </p:sp>
      <p:sp>
        <p:nvSpPr>
          <p:cNvPr id="34" name="Right Arrow 33"/>
          <p:cNvSpPr/>
          <p:nvPr/>
        </p:nvSpPr>
        <p:spPr>
          <a:xfrm rot="5400000">
            <a:off x="694680" y="1298718"/>
            <a:ext cx="361741" cy="218718"/>
          </a:xfrm>
          <a:prstGeom prst="rightArrow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5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and </a:t>
            </a:r>
            <a:r>
              <a:rPr lang="en-US" dirty="0" err="1" smtClean="0"/>
              <a:t>Cryomodule</a:t>
            </a:r>
            <a:r>
              <a:rPr lang="en-US" dirty="0" smtClean="0"/>
              <a:t> Performance/Design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CMs/cavities/RF couplers/etc. </a:t>
            </a:r>
            <a:r>
              <a:rPr lang="en-US" dirty="0" smtClean="0"/>
              <a:t>designs developed </a:t>
            </a:r>
            <a:r>
              <a:rPr lang="en-US" dirty="0" smtClean="0"/>
              <a:t>initially during Project </a:t>
            </a:r>
            <a:r>
              <a:rPr lang="en-US" dirty="0" smtClean="0"/>
              <a:t>X.  Changing </a:t>
            </a:r>
            <a:r>
              <a:rPr lang="en-US" dirty="0" smtClean="0"/>
              <a:t>parameters driving different design </a:t>
            </a:r>
            <a:r>
              <a:rPr lang="en-US" dirty="0" smtClean="0"/>
              <a:t>decisions/changes.</a:t>
            </a:r>
            <a:endParaRPr lang="en-US" dirty="0" smtClean="0"/>
          </a:p>
          <a:p>
            <a:pPr lvl="1"/>
            <a:r>
              <a:rPr lang="en-US" dirty="0" smtClean="0"/>
              <a:t>2 mA beam current now the requirement </a:t>
            </a:r>
            <a:r>
              <a:rPr lang="en-US" dirty="0" smtClean="0"/>
              <a:t>(instead of 5 mA)</a:t>
            </a:r>
          </a:p>
          <a:p>
            <a:pPr lvl="1"/>
            <a:r>
              <a:rPr lang="en-US" dirty="0" smtClean="0"/>
              <a:t>Pulsed </a:t>
            </a:r>
            <a:r>
              <a:rPr lang="en-US" dirty="0" smtClean="0"/>
              <a:t>beam, but CW </a:t>
            </a:r>
            <a:r>
              <a:rPr lang="en-US" dirty="0" smtClean="0"/>
              <a:t>RF (rather than </a:t>
            </a:r>
            <a:r>
              <a:rPr lang="en-US" dirty="0" smtClean="0"/>
              <a:t>dual operating modes)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err="1">
                <a:solidFill>
                  <a:srgbClr val="FF0000"/>
                </a:solidFill>
              </a:rPr>
              <a:t>Ozelis</a:t>
            </a:r>
            <a:r>
              <a:rPr lang="en-US" dirty="0">
                <a:solidFill>
                  <a:srgbClr val="FF0000"/>
                </a:solidFill>
              </a:rPr>
              <a:t> talk provides </a:t>
            </a:r>
            <a:r>
              <a:rPr lang="en-US" dirty="0" smtClean="0">
                <a:solidFill>
                  <a:srgbClr val="FF0000"/>
                </a:solidFill>
              </a:rPr>
              <a:t>details on current operating parameters</a:t>
            </a:r>
            <a:endParaRPr lang="en-US" dirty="0" smtClean="0"/>
          </a:p>
          <a:p>
            <a:r>
              <a:rPr lang="en-US" dirty="0" smtClean="0"/>
              <a:t>Special consideration:</a:t>
            </a:r>
          </a:p>
          <a:p>
            <a:pPr lvl="1"/>
            <a:r>
              <a:rPr lang="en-US" u="sng" dirty="0" smtClean="0"/>
              <a:t>CMs </a:t>
            </a:r>
            <a:r>
              <a:rPr lang="en-US" u="sng" dirty="0" smtClean="0"/>
              <a:t>must be transported across the ocean</a:t>
            </a:r>
          </a:p>
          <a:p>
            <a:pPr lvl="2"/>
            <a:r>
              <a:rPr lang="en-US" dirty="0" smtClean="0"/>
              <a:t>Nothing specifically considered in the </a:t>
            </a:r>
            <a:r>
              <a:rPr lang="en-US" dirty="0" smtClean="0"/>
              <a:t>designs</a:t>
            </a:r>
          </a:p>
          <a:p>
            <a:pPr lvl="2"/>
            <a:r>
              <a:rPr lang="en-US" dirty="0" smtClean="0"/>
              <a:t>Transportation </a:t>
            </a:r>
            <a:r>
              <a:rPr lang="en-US" dirty="0" smtClean="0"/>
              <a:t>issues currently assumed to be Partner responsibility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5/9/2018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8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Critical Reviews</a:t>
            </a:r>
            <a:r>
              <a:rPr lang="en-US" dirty="0" smtClean="0"/>
              <a:t> </a:t>
            </a:r>
            <a:r>
              <a:rPr lang="en-US" dirty="0"/>
              <a:t>are tracked in P6 as milestones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PDR, FDR, PRR serve as sequence authorizing procurement</a:t>
            </a:r>
          </a:p>
          <a:p>
            <a:pPr lvl="1"/>
            <a:r>
              <a:rPr lang="en-US" dirty="0" smtClean="0"/>
              <a:t>ORC required for system-level operation</a:t>
            </a:r>
            <a:endParaRPr lang="en-US" dirty="0"/>
          </a:p>
          <a:p>
            <a:r>
              <a:rPr lang="en-US" dirty="0" smtClean="0"/>
              <a:t>‘Non-critical’ </a:t>
            </a:r>
            <a:r>
              <a:rPr lang="en-US" dirty="0"/>
              <a:t>components or subsystems are managed within the Division or Department review process as required by the FNAL Engineering Manual.</a:t>
            </a:r>
          </a:p>
          <a:p>
            <a:r>
              <a:rPr lang="en-US" dirty="0"/>
              <a:t>Design reviews </a:t>
            </a:r>
            <a:r>
              <a:rPr lang="en-US" dirty="0" smtClean="0"/>
              <a:t>are planned </a:t>
            </a:r>
            <a:r>
              <a:rPr lang="en-US" dirty="0"/>
              <a:t>for Partner deliverables as appropriate to ensure technical and ESH&amp;Q requirements are met.  Partner milestones identified and implemented in P6.</a:t>
            </a:r>
          </a:p>
          <a:p>
            <a:r>
              <a:rPr lang="en-US" dirty="0"/>
              <a:t>Design Review Deliverables are detailed in </a:t>
            </a:r>
            <a:r>
              <a:rPr lang="en-US" dirty="0" smtClean="0"/>
              <a:t>the </a:t>
            </a:r>
            <a:r>
              <a:rPr lang="en-US" i="1" dirty="0" smtClean="0"/>
              <a:t>PIP-II </a:t>
            </a:r>
            <a:r>
              <a:rPr lang="en-US" i="1" dirty="0"/>
              <a:t>Design Review Plan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(RLS Elements)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407233"/>
            <a:ext cx="7366686" cy="4697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07233"/>
            <a:ext cx="7449065" cy="541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8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646</TotalTime>
  <Words>1609</Words>
  <Application>Microsoft Office PowerPoint</Application>
  <PresentationFormat>On-screen Show (4:3)</PresentationFormat>
  <Paragraphs>429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MS PGothic</vt:lpstr>
      <vt:lpstr>MS PGothic</vt:lpstr>
      <vt:lpstr>Arial</vt:lpstr>
      <vt:lpstr>Arial Rounded MT Bold</vt:lpstr>
      <vt:lpstr>Calibri</vt:lpstr>
      <vt:lpstr>Geneva</vt:lpstr>
      <vt:lpstr>Helvetica</vt:lpstr>
      <vt:lpstr>FNAL_TemplateMac_060514</vt:lpstr>
      <vt:lpstr>Fermilab: Footer Only</vt:lpstr>
      <vt:lpstr>Visio</vt:lpstr>
      <vt:lpstr>Microsoft Excel Worksheet</vt:lpstr>
      <vt:lpstr>PowerPoint Presentation</vt:lpstr>
      <vt:lpstr>Outline</vt:lpstr>
      <vt:lpstr>High-Level Strategies</vt:lpstr>
      <vt:lpstr>General PIP-II Cryomodule Design Strategy</vt:lpstr>
      <vt:lpstr>SSR1 CM1 – The PIP-II Prototype CM</vt:lpstr>
      <vt:lpstr>Cryomodule/Cavity sub-System Development Cycle</vt:lpstr>
      <vt:lpstr>Cavity and Cryomodule Performance/Design Parameters</vt:lpstr>
      <vt:lpstr>Planned Reviews</vt:lpstr>
      <vt:lpstr>Planning (RLS Elements)</vt:lpstr>
      <vt:lpstr>Planning (RLS Details) </vt:lpstr>
      <vt:lpstr>Estimating Approach</vt:lpstr>
      <vt:lpstr>Cost Estimate and Schedule Details</vt:lpstr>
      <vt:lpstr>PIP-II SRF Linac Partnership Overview</vt:lpstr>
      <vt:lpstr>In-Kind Deliverables Assumptions</vt:lpstr>
      <vt:lpstr>In-Kind Deliverables Assumptions</vt:lpstr>
      <vt:lpstr>Half-wave Resonator Cryomodule Development Notes</vt:lpstr>
      <vt:lpstr>650 MHz CM Development Notes</vt:lpstr>
      <vt:lpstr>Statements on Risk</vt:lpstr>
      <vt:lpstr>Next Steps</vt:lpstr>
      <vt:lpstr>Back-up slides</vt:lpstr>
      <vt:lpstr>CM Test Schedule @ CD1</vt:lpstr>
      <vt:lpstr>Links to reference presentations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M. Rowe x4474 11115N</dc:creator>
  <cp:lastModifiedBy>Allan M Rowe</cp:lastModifiedBy>
  <cp:revision>49</cp:revision>
  <cp:lastPrinted>2014-01-20T19:40:21Z</cp:lastPrinted>
  <dcterms:created xsi:type="dcterms:W3CDTF">2018-05-09T13:03:16Z</dcterms:created>
  <dcterms:modified xsi:type="dcterms:W3CDTF">2018-05-10T04:15:26Z</dcterms:modified>
</cp:coreProperties>
</file>