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86" r:id="rId5"/>
    <p:sldId id="319" r:id="rId6"/>
    <p:sldId id="345" r:id="rId7"/>
    <p:sldId id="338" r:id="rId8"/>
    <p:sldId id="388" r:id="rId9"/>
    <p:sldId id="355" r:id="rId10"/>
    <p:sldId id="356" r:id="rId11"/>
    <p:sldId id="357" r:id="rId12"/>
    <p:sldId id="358" r:id="rId13"/>
    <p:sldId id="382" r:id="rId14"/>
    <p:sldId id="383" r:id="rId15"/>
    <p:sldId id="369" r:id="rId16"/>
    <p:sldId id="348" r:id="rId17"/>
    <p:sldId id="365" r:id="rId18"/>
    <p:sldId id="366" r:id="rId19"/>
    <p:sldId id="367" r:id="rId20"/>
    <p:sldId id="368" r:id="rId21"/>
    <p:sldId id="384" r:id="rId22"/>
    <p:sldId id="385" r:id="rId23"/>
    <p:sldId id="392" r:id="rId24"/>
    <p:sldId id="380" r:id="rId25"/>
    <p:sldId id="387" r:id="rId26"/>
    <p:sldId id="334" r:id="rId27"/>
    <p:sldId id="394" r:id="rId28"/>
    <p:sldId id="373" r:id="rId29"/>
    <p:sldId id="391" r:id="rId30"/>
    <p:sldId id="372" r:id="rId31"/>
    <p:sldId id="335" r:id="rId32"/>
    <p:sldId id="379" r:id="rId33"/>
    <p:sldId id="315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ato Passarelli x3932 15424N" initials="DPx1" lastIdx="1" clrIdx="0">
    <p:extLst>
      <p:ext uri="{19B8F6BF-5375-455C-9EA6-DF929625EA0E}">
        <p15:presenceInfo xmlns:p15="http://schemas.microsoft.com/office/powerpoint/2012/main" userId="S-1-5-21-1644491937-1202660629-839522115-365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63666A"/>
    <a:srgbClr val="A7A8AA"/>
    <a:srgbClr val="004C97"/>
    <a:srgbClr val="99D6EA"/>
    <a:srgbClr val="505050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6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494" y="58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228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07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0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4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6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9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63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5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/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8700" y="6495482"/>
            <a:ext cx="79377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44171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12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694492" y="6495482"/>
            <a:ext cx="79377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655462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694492" y="6495482"/>
            <a:ext cx="793774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6466388" cy="241300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4491" y="6495481"/>
            <a:ext cx="793773" cy="242873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0" y="6495482"/>
            <a:ext cx="645836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4492" y="6495482"/>
            <a:ext cx="793774" cy="241300"/>
          </a:xfrm>
        </p:spPr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6554620" cy="237285"/>
          </a:xfrm>
        </p:spPr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94492" y="6495481"/>
            <a:ext cx="793774" cy="242873"/>
          </a:xfrm>
        </p:spPr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6490452" cy="242873"/>
          </a:xfrm>
        </p:spPr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/>
              <a:t>D. Passarelli | SSR Cryomodule Development | PIP-II mini-Retreat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7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375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emf"/><Relationship Id="rId7" Type="http://schemas.microsoft.com/office/2007/relationships/hdphoto" Target="../media/hdphoto6.wdp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/>
              <a:t>Donato Passarelli</a:t>
            </a:r>
          </a:p>
          <a:p>
            <a:r>
              <a:rPr lang="en-US" dirty="0"/>
              <a:t>PIP-II mini-Retreat</a:t>
            </a:r>
          </a:p>
          <a:p>
            <a:r>
              <a:rPr lang="en-US" dirty="0"/>
              <a:t>10 May 2018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SSR Cryomodule Development</a:t>
            </a: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CM1 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6211" y="931228"/>
            <a:ext cx="7075185" cy="534924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1892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CM2 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604" y="921067"/>
            <a:ext cx="5995468" cy="534924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327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SSR2: Requirements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8"/>
          </p:nvPr>
        </p:nvSpPr>
        <p:spPr>
          <a:xfrm>
            <a:off x="222250" y="983202"/>
            <a:ext cx="11029950" cy="3568701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Functional Requirement Specification (FRS) are defined and traceable  in Teamcenter:</a:t>
            </a:r>
          </a:p>
          <a:p>
            <a:pPr marL="0">
              <a:spcBef>
                <a:spcPts val="600"/>
              </a:spcBef>
            </a:pPr>
            <a:r>
              <a:rPr lang="en-US" sz="1800" dirty="0"/>
              <a:t>SSR2 cryomodule: </a:t>
            </a:r>
            <a:r>
              <a:rPr lang="en-US" sz="1800" dirty="0">
                <a:solidFill>
                  <a:schemeClr val="accent4"/>
                </a:solidFill>
              </a:rPr>
              <a:t>TC# ED0001829</a:t>
            </a:r>
          </a:p>
          <a:p>
            <a:pPr marL="0">
              <a:spcBef>
                <a:spcPts val="600"/>
              </a:spcBef>
            </a:pPr>
            <a:r>
              <a:rPr lang="en-US" sz="1800" dirty="0"/>
              <a:t>SSR2 cavities: </a:t>
            </a:r>
            <a:r>
              <a:rPr lang="en-US" sz="1800" dirty="0">
                <a:solidFill>
                  <a:schemeClr val="accent4"/>
                </a:solidFill>
              </a:rPr>
              <a:t>TC# ED0001854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2262348"/>
            <a:ext cx="4301061" cy="4029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-1" b="410"/>
          <a:stretch/>
        </p:blipFill>
        <p:spPr>
          <a:xfrm>
            <a:off x="4679381" y="1588059"/>
            <a:ext cx="4115865" cy="46845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9360" y="1997041"/>
            <a:ext cx="3090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120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E4E4E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Cavity operational/test requirements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292273"/>
            <a:ext cx="407028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>
              <a:spcBef>
                <a:spcPts val="100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E4E4E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Table of cryomodule requirements </a:t>
            </a:r>
          </a:p>
        </p:txBody>
      </p:sp>
    </p:spTree>
    <p:extLst>
      <p:ext uri="{BB962C8B-B14F-4D97-AF65-F5344CB8AC3E}">
        <p14:creationId xmlns:p14="http://schemas.microsoft.com/office/powerpoint/2010/main" val="1720733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SSR2: 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6" y="1015053"/>
            <a:ext cx="8907235" cy="5273780"/>
          </a:xfrm>
        </p:spPr>
        <p:txBody>
          <a:bodyPr>
            <a:noAutofit/>
          </a:bodyPr>
          <a:lstStyle/>
          <a:p>
            <a:r>
              <a:rPr lang="en-US" sz="1800" dirty="0"/>
              <a:t>121.3.6.2 Project management and coordination</a:t>
            </a:r>
          </a:p>
          <a:p>
            <a:r>
              <a:rPr lang="en-US" sz="1800" dirty="0"/>
              <a:t>121.3.6.3 SSR2 1</a:t>
            </a:r>
            <a:r>
              <a:rPr lang="en-US" sz="1800" baseline="30000" dirty="0"/>
              <a:t>st</a:t>
            </a:r>
            <a:r>
              <a:rPr lang="en-US" sz="1800" dirty="0"/>
              <a:t> Prototype CryoModule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FNAL scope:</a:t>
            </a:r>
            <a:endParaRPr lang="en-US" sz="1400" dirty="0">
              <a:ea typeface="ＭＳ Ｐゴシック" charset="0"/>
            </a:endParaRPr>
          </a:p>
          <a:p>
            <a:pPr lvl="2"/>
            <a:r>
              <a:rPr lang="en-US" sz="1400" dirty="0">
                <a:ea typeface="ＭＳ Ｐゴシック" charset="0"/>
              </a:rPr>
              <a:t>Design, analysis, reviews, procurement, QA/QC, device design verification testing, and integration of </a:t>
            </a:r>
            <a:r>
              <a:rPr lang="en-US" sz="1400" dirty="0"/>
              <a:t>5</a:t>
            </a:r>
            <a:r>
              <a:rPr lang="en-US" sz="1400" dirty="0">
                <a:ea typeface="ＭＳ Ｐゴシック" charset="0"/>
              </a:rPr>
              <a:t>-cavity cryomodule. </a:t>
            </a:r>
          </a:p>
          <a:p>
            <a:pPr lvl="2"/>
            <a:r>
              <a:rPr lang="en-US" sz="1400" dirty="0"/>
              <a:t>Support DAE partners (BARC) </a:t>
            </a:r>
            <a:r>
              <a:rPr lang="en-US" sz="1400" dirty="0">
                <a:solidFill>
                  <a:schemeClr val="accent6"/>
                </a:solidFill>
              </a:rPr>
              <a:t>in design and fabrication of their deliverables</a:t>
            </a:r>
            <a:endParaRPr lang="en-US" sz="1400" dirty="0"/>
          </a:p>
          <a:p>
            <a:pPr lvl="2">
              <a:spcBef>
                <a:spcPts val="0"/>
              </a:spcBef>
            </a:pPr>
            <a:r>
              <a:rPr lang="en-US" sz="1400" dirty="0"/>
              <a:t>RF testing and verification of cryomodule performance at PIP2IT</a:t>
            </a:r>
          </a:p>
          <a:p>
            <a:pPr lvl="1"/>
            <a:r>
              <a:rPr lang="en-US" sz="1600" dirty="0"/>
              <a:t>DAE (BARC)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/>
              <a:t>deliverables: </a:t>
            </a:r>
          </a:p>
          <a:p>
            <a:pPr lvl="2"/>
            <a:r>
              <a:rPr lang="en-US" sz="1400" dirty="0"/>
              <a:t>Design of bare and jacketed cavities</a:t>
            </a:r>
          </a:p>
          <a:p>
            <a:pPr lvl="2"/>
            <a:r>
              <a:rPr lang="en-US" sz="1400" dirty="0"/>
              <a:t>2 prototype jacketed cavities for qualification at FNAL, 1 tuner, 3 couplers, 3 solenoids and BPMs</a:t>
            </a:r>
          </a:p>
          <a:p>
            <a:pPr lvl="1"/>
            <a:r>
              <a:rPr lang="en-US" sz="1600" dirty="0"/>
              <a:t>FNAL deliverables: </a:t>
            </a:r>
            <a:r>
              <a:rPr lang="en-US" sz="1400" dirty="0"/>
              <a:t>delivery of qualified SSR2 1</a:t>
            </a:r>
            <a:r>
              <a:rPr lang="en-US" sz="1400" baseline="30000" dirty="0"/>
              <a:t>st</a:t>
            </a:r>
            <a:r>
              <a:rPr lang="en-US" sz="1400" dirty="0"/>
              <a:t> CM for installation at PIP-II tunnel</a:t>
            </a:r>
          </a:p>
          <a:p>
            <a:r>
              <a:rPr lang="en-US" sz="1800" dirty="0"/>
              <a:t>121.3.6.4 SSR2 2</a:t>
            </a:r>
            <a:r>
              <a:rPr lang="en-US" sz="1800" baseline="30000" dirty="0"/>
              <a:t>nd</a:t>
            </a:r>
            <a:r>
              <a:rPr lang="en-US" sz="1800" dirty="0"/>
              <a:t>-7</a:t>
            </a:r>
            <a:r>
              <a:rPr lang="en-US" sz="1800" baseline="30000" dirty="0"/>
              <a:t>th</a:t>
            </a:r>
            <a:r>
              <a:rPr lang="en-US" sz="1800" dirty="0"/>
              <a:t> Production CryoModule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</a:rPr>
              <a:t>FNAL scope:</a:t>
            </a:r>
            <a:endParaRPr lang="en-US" sz="1600" dirty="0"/>
          </a:p>
          <a:p>
            <a:pPr lvl="2">
              <a:spcBef>
                <a:spcPts val="0"/>
              </a:spcBef>
            </a:pPr>
            <a:r>
              <a:rPr lang="en-US" sz="1400" dirty="0"/>
              <a:t>Finalization of design and procedures using lessons learned from CM #1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Support DAE partners (BARC) </a:t>
            </a:r>
            <a:r>
              <a:rPr lang="en-US" sz="1400" dirty="0">
                <a:solidFill>
                  <a:schemeClr val="accent6"/>
                </a:solidFill>
              </a:rPr>
              <a:t>in design and fabrication of their deliverables</a:t>
            </a:r>
          </a:p>
          <a:p>
            <a:pPr lvl="2">
              <a:spcBef>
                <a:spcPts val="0"/>
              </a:spcBef>
            </a:pPr>
            <a:r>
              <a:rPr lang="en-US" sz="1400" dirty="0">
                <a:solidFill>
                  <a:schemeClr val="accent6"/>
                </a:solidFill>
              </a:rPr>
              <a:t>Procurement, QA/QC and testing, and integration of the full cryomodules</a:t>
            </a:r>
            <a:endParaRPr lang="en-US" sz="1400" dirty="0"/>
          </a:p>
          <a:p>
            <a:pPr lvl="2"/>
            <a:r>
              <a:rPr lang="en-US" sz="1400" dirty="0"/>
              <a:t>RF testing and verification of 2</a:t>
            </a:r>
            <a:r>
              <a:rPr lang="en-US" sz="1400" baseline="30000" dirty="0"/>
              <a:t>nd</a:t>
            </a:r>
            <a:r>
              <a:rPr lang="en-US" sz="1400" dirty="0"/>
              <a:t>-7</a:t>
            </a:r>
            <a:r>
              <a:rPr lang="en-US" sz="1400" baseline="30000" dirty="0"/>
              <a:t>th</a:t>
            </a:r>
            <a:r>
              <a:rPr lang="en-US" sz="1400" dirty="0"/>
              <a:t> cryomodule performance at PIP2IT</a:t>
            </a:r>
          </a:p>
          <a:p>
            <a:pPr lvl="1"/>
            <a:r>
              <a:rPr lang="en-US" sz="1600" dirty="0"/>
              <a:t>DAE (BARC)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/>
              <a:t>deliverables: </a:t>
            </a:r>
          </a:p>
          <a:p>
            <a:pPr lvl="2"/>
            <a:r>
              <a:rPr lang="en-US" sz="1400" dirty="0"/>
              <a:t>18 jacketed cavities, 19 tuners, 17 couplers</a:t>
            </a:r>
            <a:r>
              <a:rPr lang="en-US" sz="1400"/>
              <a:t>, 18 </a:t>
            </a:r>
            <a:r>
              <a:rPr lang="en-US" sz="1400" dirty="0"/>
              <a:t>solenoids and BPMs</a:t>
            </a:r>
          </a:p>
          <a:p>
            <a:pPr lvl="1"/>
            <a:r>
              <a:rPr lang="en-US" sz="1600" dirty="0"/>
              <a:t>FNAL deliverables: </a:t>
            </a:r>
            <a:r>
              <a:rPr lang="en-US" sz="1400" dirty="0"/>
              <a:t>delivery of qualified SSR2 2</a:t>
            </a:r>
            <a:r>
              <a:rPr lang="en-US" sz="1400" baseline="30000" dirty="0"/>
              <a:t>nd</a:t>
            </a:r>
            <a:r>
              <a:rPr lang="en-US" sz="1400" dirty="0"/>
              <a:t>-7</a:t>
            </a:r>
            <a:r>
              <a:rPr lang="en-US" sz="1400" baseline="30000" dirty="0"/>
              <a:t>th</a:t>
            </a:r>
            <a:r>
              <a:rPr lang="en-US" sz="1400" dirty="0"/>
              <a:t> CM for installation at PIP-II tunnel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406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SSR2: Cost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2182124"/>
            <a:ext cx="8503920" cy="953113"/>
          </a:xfrm>
          <a:prstGeom prst="rect">
            <a:avLst/>
          </a:prstGeom>
        </p:spPr>
      </p:pic>
      <p:sp>
        <p:nvSpPr>
          <p:cNvPr id="11" name="TextBox 10">
            <a:extLst/>
          </p:cNvPr>
          <p:cNvSpPr txBox="1"/>
          <p:nvPr/>
        </p:nvSpPr>
        <p:spPr>
          <a:xfrm>
            <a:off x="365760" y="3334408"/>
            <a:ext cx="5215255" cy="27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200" kern="1200">
                <a:solidFill>
                  <a:srgbClr val="4E4E4E"/>
                </a:solidFill>
                <a:effectLst/>
                <a:latin typeface="Calibri" panose="020F0502020204030204" pitchFamily="34" charset="0"/>
                <a:ea typeface="Geneva"/>
                <a:cs typeface="Geneva"/>
              </a:rPr>
              <a:t>Full Burden + Esc = BOE + Escalation + Overhead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Content Placeholder 8"/>
          <p:cNvSpPr>
            <a:spLocks noGrp="1"/>
          </p:cNvSpPr>
          <p:nvPr>
            <p:ph idx="1"/>
          </p:nvPr>
        </p:nvSpPr>
        <p:spPr>
          <a:xfrm>
            <a:off x="208532" y="4423733"/>
            <a:ext cx="8672513" cy="1882176"/>
          </a:xfrm>
        </p:spPr>
        <p:txBody>
          <a:bodyPr/>
          <a:lstStyle/>
          <a:p>
            <a:r>
              <a:rPr lang="en-US" sz="2000"/>
              <a:t>P6 generated cost table</a:t>
            </a:r>
          </a:p>
          <a:p>
            <a:r>
              <a:rPr lang="en-US" sz="2000"/>
              <a:t>Estimates and activities developed down to the L8 for SSR1 CMs.</a:t>
            </a:r>
            <a:endParaRPr lang="en-US" sz="20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248400" y="2944985"/>
            <a:ext cx="761704" cy="19884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8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SSR2: Cost Distribution and Estimate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425" y="1771186"/>
            <a:ext cx="4668684" cy="526450"/>
          </a:xfrm>
        </p:spPr>
        <p:txBody>
          <a:bodyPr/>
          <a:lstStyle/>
          <a:p>
            <a:r>
              <a:rPr lang="en-US" sz="1600" dirty="0"/>
              <a:t>Estimations for SSR2 CMs are based on experience with SSR1 CM1 </a:t>
            </a:r>
            <a:br>
              <a:rPr lang="en-US" sz="1600" dirty="0"/>
            </a:br>
            <a:r>
              <a:rPr lang="en-US" sz="1600" dirty="0"/>
              <a:t>(similar work --&gt; preliminary estimations).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035067"/>
            <a:ext cx="3017520" cy="2320260"/>
          </a:xfrm>
          <a:prstGeom prst="rect">
            <a:avLst/>
          </a:prstGeom>
        </p:spPr>
      </p:pic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3967181"/>
            <a:ext cx="3271356" cy="2257007"/>
          </a:xfrm>
          <a:prstGeom prst="rect">
            <a:avLst/>
          </a:prstGeom>
        </p:spPr>
      </p:pic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425" y="3967122"/>
            <a:ext cx="3271356" cy="2277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A93C6C-3776-4DCF-A3A7-C49C7C707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" y="3423301"/>
            <a:ext cx="7239627" cy="4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24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SSR2: </a:t>
            </a:r>
            <a:r>
              <a:rPr lang="en-US" sz="2400" dirty="0"/>
              <a:t>Obligation Profile – P6 Base Cost Only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00" y="5983904"/>
            <a:ext cx="8605778" cy="32390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 costs build up moving from prototyping to production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6588" y="5662080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1" y="1477275"/>
            <a:ext cx="7870618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41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SSR2: Labor Profile – P6 Hours/FTE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40" y="1704808"/>
            <a:ext cx="7425572" cy="372497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36588" y="5821953"/>
            <a:ext cx="8605778" cy="32390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The labor build up moving from prototyping to production</a:t>
            </a:r>
          </a:p>
        </p:txBody>
      </p:sp>
    </p:spTree>
    <p:extLst>
      <p:ext uri="{BB962C8B-B14F-4D97-AF65-F5344CB8AC3E}">
        <p14:creationId xmlns:p14="http://schemas.microsoft.com/office/powerpoint/2010/main" val="70102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CM1 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657" y="926102"/>
            <a:ext cx="5821827" cy="533667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44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CM 2-7 Schedule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795" y="939449"/>
            <a:ext cx="5884357" cy="532476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950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of SSR1 and SSR2</a:t>
            </a:r>
          </a:p>
          <a:p>
            <a:r>
              <a:rPr lang="en-US" dirty="0"/>
              <a:t>Requirements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Scope and Deliverables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Design maturity and Technical progress to Date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 CM1 is on the critical path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489" y="943217"/>
            <a:ext cx="5802489" cy="53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1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Risk: SSR Cavity and CM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754976"/>
            <a:ext cx="8672513" cy="127289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/>
              <a:t>SSR1 CM (1) Performance at PIP2IT does not meet technical requirements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SSR2 CM (1) Performance at PIP2IT does not meet technical requirements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SSR1 Cryomodule design modifications identified late in design 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02" y="4263337"/>
            <a:ext cx="8487995" cy="12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6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793766"/>
          </a:xfrm>
        </p:spPr>
        <p:txBody>
          <a:bodyPr/>
          <a:lstStyle/>
          <a:p>
            <a:r>
              <a:rPr lang="en-US" dirty="0"/>
              <a:t>Risk Mitigation: SSR1 CM (1) Performance at PIP2IT does not meet technical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7"/>
            <a:ext cx="8672513" cy="4521290"/>
          </a:xfrm>
        </p:spPr>
        <p:txBody>
          <a:bodyPr/>
          <a:lstStyle/>
          <a:p>
            <a:r>
              <a:rPr lang="en-US" sz="2000" u="sng" dirty="0"/>
              <a:t>SSR1 CM (1) designed to meet/exceed specifications</a:t>
            </a:r>
          </a:p>
          <a:p>
            <a:pPr lvl="1"/>
            <a:r>
              <a:rPr lang="en-US" sz="1800" dirty="0"/>
              <a:t>Structural, thermal and </a:t>
            </a:r>
            <a:r>
              <a:rPr lang="en-US" sz="1800" dirty="0" err="1"/>
              <a:t>multiphysics</a:t>
            </a:r>
            <a:r>
              <a:rPr lang="en-US" sz="1800" dirty="0"/>
              <a:t> finite element analyses</a:t>
            </a:r>
          </a:p>
          <a:p>
            <a:pPr lvl="1"/>
            <a:r>
              <a:rPr lang="en-US" sz="1800" dirty="0"/>
              <a:t>Dressed cavities with very low </a:t>
            </a:r>
            <a:r>
              <a:rPr lang="en-US" sz="1800" dirty="0" err="1"/>
              <a:t>df</a:t>
            </a:r>
            <a:r>
              <a:rPr lang="en-US" sz="1800" dirty="0"/>
              <a:t>/</a:t>
            </a:r>
            <a:r>
              <a:rPr lang="en-US" sz="1800" dirty="0" err="1"/>
              <a:t>dp</a:t>
            </a:r>
            <a:endParaRPr lang="en-US" sz="1800" dirty="0"/>
          </a:p>
          <a:p>
            <a:pPr lvl="1"/>
            <a:r>
              <a:rPr lang="en-US" sz="1800" dirty="0"/>
              <a:t>Piping systems and pressure vessels designed to comply the ASME codes</a:t>
            </a:r>
          </a:p>
          <a:p>
            <a:pPr lvl="1"/>
            <a:r>
              <a:rPr lang="en-US" sz="1800" dirty="0"/>
              <a:t>Features to mitigate thermal acoustic oscillations and mechanical instabilities</a:t>
            </a:r>
          </a:p>
          <a:p>
            <a:r>
              <a:rPr lang="en-US" sz="2000" u="sng" dirty="0"/>
              <a:t>Pre-qualification of key-components</a:t>
            </a:r>
          </a:p>
          <a:p>
            <a:pPr lvl="1"/>
            <a:r>
              <a:rPr lang="en-US" sz="1800" dirty="0"/>
              <a:t>Cold testing fully integrated cavities with coupler and tuner</a:t>
            </a:r>
          </a:p>
          <a:p>
            <a:pPr lvl="2"/>
            <a:r>
              <a:rPr lang="en-US" sz="1600" dirty="0"/>
              <a:t>RF and structural/cryogenic performance</a:t>
            </a:r>
          </a:p>
          <a:p>
            <a:pPr lvl="2"/>
            <a:r>
              <a:rPr lang="en-US" sz="1600" dirty="0"/>
              <a:t>Resonance control studies </a:t>
            </a:r>
          </a:p>
          <a:p>
            <a:pPr lvl="2"/>
            <a:r>
              <a:rPr lang="en-US" sz="1600" dirty="0"/>
              <a:t>Assessment of field emission, </a:t>
            </a:r>
            <a:r>
              <a:rPr lang="en-US" sz="1600" dirty="0" err="1"/>
              <a:t>multipacting</a:t>
            </a:r>
            <a:r>
              <a:rPr lang="en-US" sz="1600" dirty="0"/>
              <a:t>, magnetic field, and other limiting factors</a:t>
            </a:r>
          </a:p>
          <a:p>
            <a:pPr lvl="1"/>
            <a:r>
              <a:rPr lang="en-US" sz="1800" dirty="0"/>
              <a:t>Testing solenoids, BPMs</a:t>
            </a:r>
            <a:endParaRPr lang="en-US" sz="2000" dirty="0"/>
          </a:p>
          <a:p>
            <a:pPr lvl="1"/>
            <a:r>
              <a:rPr lang="en-US" sz="1800" dirty="0"/>
              <a:t>QA/QC inspections at each critical step from manufacturing to final installation</a:t>
            </a:r>
          </a:p>
          <a:p>
            <a:r>
              <a:rPr lang="en-US" sz="2000" u="sng" dirty="0"/>
              <a:t>Integration of lessons learned about low beta cavities and cryomodule</a:t>
            </a:r>
          </a:p>
          <a:p>
            <a:pPr lvl="1"/>
            <a:r>
              <a:rPr lang="en-US" sz="1800" dirty="0"/>
              <a:t>Processing of cavity surfaces and cleanroom procedures</a:t>
            </a:r>
          </a:p>
          <a:p>
            <a:pPr lvl="1"/>
            <a:r>
              <a:rPr lang="en-US" sz="1800" dirty="0"/>
              <a:t>Handling of cavity string assembly, coldmass, cryomodule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91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7"/>
          </p:nvPr>
        </p:nvPicPr>
        <p:blipFill rotWithShape="1">
          <a:blip r:embed="rId3"/>
          <a:srcRect b="25254"/>
          <a:stretch/>
        </p:blipFill>
        <p:spPr>
          <a:xfrm>
            <a:off x="1530601" y="1405782"/>
            <a:ext cx="5456939" cy="292899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Cavities Design Maturity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8"/>
          <a:stretch/>
        </p:blipFill>
        <p:spPr>
          <a:xfrm>
            <a:off x="6987540" y="1517227"/>
            <a:ext cx="2237682" cy="1467744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10405" r="21686" b="14382"/>
          <a:stretch/>
        </p:blipFill>
        <p:spPr bwMode="auto">
          <a:xfrm>
            <a:off x="133876" y="4246661"/>
            <a:ext cx="2289630" cy="199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5" descr="IMG_0241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76" y="1405782"/>
            <a:ext cx="1396725" cy="2793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438148" y="988859"/>
            <a:ext cx="9517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lvl="1">
              <a:spcBef>
                <a:spcPts val="0"/>
              </a:spcBef>
            </a:pPr>
            <a:r>
              <a:rPr lang="en-US" sz="1400" u="sng" dirty="0">
                <a:solidFill>
                  <a:srgbClr val="505050"/>
                </a:solidFill>
                <a:latin typeface="Helvetica"/>
                <a:cs typeface="ＭＳ Ｐゴシック" charset="0"/>
              </a:rPr>
              <a:t>VTS testing</a:t>
            </a:r>
            <a:r>
              <a:rPr lang="en-US" sz="14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: 12 bare SSR1 cavities (10 FNAL and 2 DAE BARC/IUAC) met PIP-II requirements in VTS.</a:t>
            </a:r>
          </a:p>
        </p:txBody>
      </p:sp>
      <p:pic>
        <p:nvPicPr>
          <p:cNvPr id="20" name="Picture 11" descr="image004">
            <a:extLst>
              <a:ext uri="{FF2B5EF4-FFF2-40B4-BE49-F238E27FC236}">
                <a16:creationId xmlns:a16="http://schemas.microsoft.com/office/drawing/2014/main" id="{CB700D05-06DD-455F-B8B7-4F213CA7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06" y="4334775"/>
            <a:ext cx="2872367" cy="19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169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FBE2-F059-48D2-AE50-5121C482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 of jacketed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CDAEF-25C8-440A-A874-7C2A05AE31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A11A5-1C66-4612-834D-DD9067FB8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C50A-5C6E-4A04-BC8A-E9391B703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A5130E-87D1-481E-9B5F-B363C8DBBF05}"/>
              </a:ext>
            </a:extLst>
          </p:cNvPr>
          <p:cNvSpPr/>
          <p:nvPr/>
        </p:nvSpPr>
        <p:spPr>
          <a:xfrm>
            <a:off x="130809" y="2355874"/>
            <a:ext cx="9607551" cy="483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Qualification plan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S107: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S110: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 Baking  HPC testing</a:t>
            </a: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S111: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 Baking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en-US" sz="1400" dirty="0">
                <a:solidFill>
                  <a:schemeClr val="accent4">
                    <a:lumMod val="40000"/>
                    <a:lumOff val="6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HPC testing</a:t>
            </a:r>
            <a:endParaRPr lang="en-US" sz="1400" dirty="0">
              <a:solidFill>
                <a:schemeClr val="accent4">
                  <a:lumMod val="40000"/>
                  <a:lumOff val="6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S112: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 Baking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HPC testing</a:t>
            </a:r>
            <a:endParaRPr lang="en-US" sz="1400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S113: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S114: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S109: </a:t>
            </a:r>
            <a:r>
              <a:rPr lang="en-US" sz="14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S106: </a:t>
            </a:r>
            <a:r>
              <a:rPr lang="en-US" sz="140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BCP+HPR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S103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(IIFC)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BCP+HPR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S104 </a:t>
            </a: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(IIFC)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BCP+HPR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LPC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Coupl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. Install./Baking  HPC testing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4D262C9C-0ABA-48C5-B871-C9D9D6BC12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6" b="6187"/>
          <a:stretch/>
        </p:blipFill>
        <p:spPr>
          <a:xfrm>
            <a:off x="6305826" y="4233849"/>
            <a:ext cx="2609574" cy="1506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84B57F-2AE4-4C38-9C78-78ECEED9F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9"/>
          <a:stretch/>
        </p:blipFill>
        <p:spPr>
          <a:xfrm>
            <a:off x="130809" y="956397"/>
            <a:ext cx="5485132" cy="25779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6EF892-B9AC-4E79-A7F6-0B93EACE564B}"/>
              </a:ext>
            </a:extLst>
          </p:cNvPr>
          <p:cNvSpPr/>
          <p:nvPr/>
        </p:nvSpPr>
        <p:spPr>
          <a:xfrm>
            <a:off x="2190960" y="898382"/>
            <a:ext cx="672444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>
              <a:spcBef>
                <a:spcPts val="600"/>
              </a:spcBef>
            </a:pPr>
            <a:r>
              <a:rPr lang="en-US" sz="1400" u="sng" dirty="0">
                <a:solidFill>
                  <a:srgbClr val="505050"/>
                </a:solidFill>
                <a:latin typeface="Helvetica"/>
                <a:cs typeface="ＭＳ Ｐゴシック" charset="0"/>
              </a:rPr>
              <a:t>STC testing</a:t>
            </a:r>
            <a:r>
              <a:rPr lang="en-US" sz="1400" dirty="0">
                <a:solidFill>
                  <a:srgbClr val="505050"/>
                </a:solidFill>
                <a:latin typeface="Helvetica"/>
                <a:cs typeface="ＭＳ Ｐゴシック" charset="0"/>
              </a:rPr>
              <a:t>: 6 jacketed SSR1 cavities with LPC and 1 jacketed SSR1 cavities with HPC  have been qualified in the STC so far.</a:t>
            </a:r>
            <a:endParaRPr lang="en-US" sz="14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8">
              <a:spcBef>
                <a:spcPts val="600"/>
              </a:spcBef>
            </a:pPr>
            <a:r>
              <a:rPr lang="en-US" sz="14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Ongoing activities</a:t>
            </a:r>
          </a:p>
          <a:p>
            <a:pPr marL="3943350" lvl="8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Processing and preparation at ANL</a:t>
            </a:r>
          </a:p>
          <a:p>
            <a:pPr marL="3943350" lvl="8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120C baking at MP9</a:t>
            </a:r>
          </a:p>
          <a:p>
            <a:pPr marL="3943350" lvl="8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 installation at MP9 (and Lab 2)</a:t>
            </a:r>
          </a:p>
          <a:p>
            <a:pPr marL="3943350" lvl="8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with LPC/HPC at STC</a:t>
            </a:r>
          </a:p>
        </p:txBody>
      </p:sp>
    </p:spTree>
    <p:extLst>
      <p:ext uri="{BB962C8B-B14F-4D97-AF65-F5344CB8AC3E}">
        <p14:creationId xmlns:p14="http://schemas.microsoft.com/office/powerpoint/2010/main" val="2699577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SSR1: Tuner and resonance control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13360" y="1155735"/>
            <a:ext cx="518896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Prototype SSR1 tuner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Design completed and one unit was prototyped 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rPr>
              <a:t>Successfully tested at 293K and cold temperature</a:t>
            </a:r>
            <a:endParaRPr lang="en-US" sz="1600" i="1" dirty="0">
              <a:solidFill>
                <a:srgbClr val="505050"/>
              </a:solidFill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SSR1 tuner</a:t>
            </a:r>
            <a:endParaRPr lang="en-US" sz="1600" b="1" dirty="0">
              <a:solidFill>
                <a:srgbClr val="505050"/>
              </a:solidFill>
              <a:latin typeface="Helvetica" panose="020B0604020202020204" pitchFamily="34" charset="0"/>
              <a:ea typeface="Geneva" pitchFamily="121" charset="-128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completed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out of 10 units was received and currently used for resonance control of SSR1 cavities</a:t>
            </a:r>
          </a:p>
        </p:txBody>
      </p:sp>
      <p:pic>
        <p:nvPicPr>
          <p:cNvPr id="21" name="Content Placeholder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572" y="1053672"/>
            <a:ext cx="3238752" cy="21618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0" y="3281938"/>
            <a:ext cx="6625884" cy="29890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3215539"/>
            <a:ext cx="21488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Resonance control studies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Requirements: </a:t>
            </a:r>
            <a:r>
              <a:rPr lang="en-US" sz="16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microphonics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&lt;20 Hz</a:t>
            </a:r>
          </a:p>
          <a:p>
            <a:pPr lvl="1" indent="-1828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Good progress during cold tests at STC and requirements are nearly achieved.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4572" y="2965371"/>
            <a:ext cx="3379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cavity in the Spoke Test Cryostat (STC)</a:t>
            </a:r>
          </a:p>
        </p:txBody>
      </p:sp>
    </p:spTree>
    <p:extLst>
      <p:ext uri="{BB962C8B-B14F-4D97-AF65-F5344CB8AC3E}">
        <p14:creationId xmlns:p14="http://schemas.microsoft.com/office/powerpoint/2010/main" val="16007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cavity string assembly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6986" y="3656094"/>
            <a:ext cx="7149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 particle assembling procedure for cleanroom activity at Lab 2</a:t>
            </a: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13" y="3994648"/>
            <a:ext cx="1254179" cy="2231375"/>
          </a:xfrm>
          <a:prstGeom prst="rect">
            <a:avLst/>
          </a:prstGeom>
        </p:spPr>
      </p:pic>
      <p:pic>
        <p:nvPicPr>
          <p:cNvPr id="61" name="Content Placeholder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82" b="30825"/>
          <a:stretch/>
        </p:blipFill>
        <p:spPr>
          <a:xfrm>
            <a:off x="228600" y="1334573"/>
            <a:ext cx="8672513" cy="1617414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966480" y="2580631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577340" y="2583018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041558" y="1270711"/>
            <a:ext cx="978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79511" y="1270136"/>
            <a:ext cx="496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5727590" y="1516357"/>
            <a:ext cx="0" cy="449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6" idx="2"/>
          </p:cNvCxnSpPr>
          <p:nvPr/>
        </p:nvCxnSpPr>
        <p:spPr>
          <a:xfrm>
            <a:off x="7530659" y="1516932"/>
            <a:ext cx="5521" cy="3736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87" idx="0"/>
          </p:cNvCxnSpPr>
          <p:nvPr/>
        </p:nvCxnSpPr>
        <p:spPr>
          <a:xfrm flipH="1" flipV="1">
            <a:off x="370675" y="2573841"/>
            <a:ext cx="4427" cy="424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551326" y="2583018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526045" y="2561879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536180" y="2558750"/>
            <a:ext cx="640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 Type B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942894" y="2580631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929629" y="2558750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902712" y="2580631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SSR1</a:t>
            </a:r>
          </a:p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Type A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4354" y="2998546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8737053" y="2573840"/>
            <a:ext cx="0" cy="3907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8406305" y="2944000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4419600" y="-192368"/>
            <a:ext cx="269081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282092" y="-441717"/>
            <a:ext cx="5960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20mm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 flipH="1" flipV="1">
            <a:off x="959270" y="2825594"/>
            <a:ext cx="1684" cy="196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70904" y="2988103"/>
            <a:ext cx="1057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Coupler</a:t>
            </a:r>
            <a:b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</a:br>
            <a:r>
              <a:rPr lang="en-US" sz="1000" b="1" dirty="0">
                <a:solidFill>
                  <a:srgbClr val="004C97"/>
                </a:solidFill>
                <a:latin typeface="+mn-lt"/>
                <a:cs typeface="Helvetica" panose="020B0604020202020204" pitchFamily="34" charset="0"/>
              </a:rPr>
              <a:t>(vacuum-end)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3027652" y="1277425"/>
            <a:ext cx="1103845" cy="246221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IIFC SSR1 cavity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 flipH="1">
            <a:off x="3035872" y="1459167"/>
            <a:ext cx="141054" cy="132413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41C6184-0438-4E83-BE35-5B839794F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945"/>
          <a:stretch/>
        </p:blipFill>
        <p:spPr>
          <a:xfrm>
            <a:off x="3398520" y="4002013"/>
            <a:ext cx="3636614" cy="22136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D178938-5C9F-4B99-9A3A-CB1FD508A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19" y="3998739"/>
            <a:ext cx="2712865" cy="22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9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Solenoid, BPMs, couplers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8" name="Picture 7" descr="2015-03-06 14.56.1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85" y="1541653"/>
            <a:ext cx="2441399" cy="22420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6985" y="963126"/>
            <a:ext cx="4693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 production solenoids 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were successfully designed, procured and </a:t>
            </a:r>
            <a:r>
              <a:rPr lang="en-US" sz="1600" u="sng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qualified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6300" y="963126"/>
            <a:ext cx="445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 production BPMs 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were successfully designed, procured and </a:t>
            </a:r>
            <a:r>
              <a:rPr lang="en-US" sz="1600" u="sng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qualified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04102" y="1474869"/>
            <a:ext cx="2227461" cy="237352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686300" y="937260"/>
            <a:ext cx="0" cy="291837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775" y="3855636"/>
            <a:ext cx="855662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00534" y="2891931"/>
            <a:ext cx="1639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Joint collaboration ANL &amp;FNAL </a:t>
            </a:r>
          </a:p>
          <a:p>
            <a:endParaRPr lang="en-US" sz="1400" i="1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4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TC# </a:t>
            </a:r>
            <a:r>
              <a:rPr lang="en-US" sz="1400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ED0005680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79184" y="3539293"/>
            <a:ext cx="1518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TC# </a:t>
            </a:r>
            <a:r>
              <a:rPr lang="en-US" sz="1400" i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ED0001264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59375" y="4222197"/>
            <a:ext cx="2358838" cy="17691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4470" y="4222547"/>
            <a:ext cx="2359585" cy="17696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61460" y="3897041"/>
            <a:ext cx="4941863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Prototype main power couplers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Design, procurement and testing: completed</a:t>
            </a:r>
            <a:endParaRPr lang="en-US" sz="1400" i="1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Three prototypes were procured and successfully tested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main power couplers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completed</a:t>
            </a:r>
            <a:endParaRPr lang="en-US" sz="1400" i="1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in progress</a:t>
            </a:r>
          </a:p>
          <a:p>
            <a:pPr marL="640080" lvl="1" indent="-182880">
              <a:spcBef>
                <a:spcPts val="0"/>
              </a:spcBef>
              <a:buFontTx/>
              <a:buChar char="-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procurement of coupler antennas presented a series of technical issue that led them to be on the SSR1 CM1 </a:t>
            </a:r>
            <a:r>
              <a:rPr lang="en-US" sz="1400" u="sng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critical path</a:t>
            </a:r>
            <a:r>
              <a:rPr lang="en-US" sz="1400" i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457200" indent="-18288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0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CM Design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9725">
            <a:off x="137322" y="3758908"/>
            <a:ext cx="3791589" cy="2479806"/>
          </a:xfrm>
          <a:prstGeom prst="snip2DiagRect">
            <a:avLst>
              <a:gd name="adj1" fmla="val 30904"/>
              <a:gd name="adj2" fmla="val 16667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4045991" y="3752036"/>
            <a:ext cx="4340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final cryomodule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Design: nearly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Open topics: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Detailed assembly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Detailed alignment strategy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Magnetic shielding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External interfaces (updating ICD)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5991" y="2363442"/>
            <a:ext cx="3614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coldmass</a:t>
            </a: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Design: completed (closing FDR)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Main tooling: design in progress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3" b="100000" l="145" r="9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43" y="1060572"/>
            <a:ext cx="3551590" cy="1735400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12" name="TextBox 11"/>
          <p:cNvSpPr txBox="1"/>
          <p:nvPr/>
        </p:nvSpPr>
        <p:spPr>
          <a:xfrm>
            <a:off x="4045991" y="977814"/>
            <a:ext cx="3396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cavity string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Design: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Procurement: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7" y="2279730"/>
            <a:ext cx="3974358" cy="1966407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15" name="Content Placeholder 9"/>
          <p:cNvSpPr>
            <a:spLocks noGrp="1"/>
          </p:cNvSpPr>
          <p:nvPr>
            <p:ph sz="half" idx="4294967295"/>
          </p:nvPr>
        </p:nvSpPr>
        <p:spPr>
          <a:xfrm>
            <a:off x="71632" y="962183"/>
            <a:ext cx="2884927" cy="358053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SSR1 1</a:t>
            </a:r>
            <a:r>
              <a:rPr lang="en-US" b="1" baseline="30000" dirty="0"/>
              <a:t>st</a:t>
            </a:r>
            <a:r>
              <a:rPr lang="en-US" b="1" dirty="0"/>
              <a:t> cryomodule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83877" y="5759464"/>
            <a:ext cx="6260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collecting lessons learned and list of improvements from the experience in designing and developing the SSR1 1</a:t>
            </a:r>
            <a:r>
              <a:rPr lang="en-US" sz="1400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cryomodule. </a:t>
            </a:r>
          </a:p>
        </p:txBody>
      </p:sp>
    </p:spTree>
    <p:extLst>
      <p:ext uri="{BB962C8B-B14F-4D97-AF65-F5344CB8AC3E}">
        <p14:creationId xmlns:p14="http://schemas.microsoft.com/office/powerpoint/2010/main" val="3021804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SSR2: Design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92680" y="1091823"/>
            <a:ext cx="6572560" cy="2434919"/>
          </a:xfrm>
        </p:spPr>
        <p:txBody>
          <a:bodyPr/>
          <a:lstStyle/>
          <a:p>
            <a:r>
              <a:rPr lang="en-US" sz="1800" dirty="0">
                <a:solidFill>
                  <a:srgbClr val="505050"/>
                </a:solidFill>
              </a:rPr>
              <a:t>SSR2 cavities: 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RF Design Initially developed by Fermilab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DAE (BARC) is currently working on mechanical design. 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Bare Cavity Design Status Review held at BARC Nov 7</a:t>
            </a:r>
            <a:r>
              <a:rPr lang="en-US" sz="1600" baseline="30000" dirty="0">
                <a:solidFill>
                  <a:srgbClr val="505050"/>
                </a:solidFill>
              </a:rPr>
              <a:t>th</a:t>
            </a:r>
            <a:r>
              <a:rPr lang="en-US" sz="1600" dirty="0">
                <a:solidFill>
                  <a:srgbClr val="505050"/>
                </a:solidFill>
              </a:rPr>
              <a:t>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345" y="3057865"/>
            <a:ext cx="1715637" cy="15016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67499" y="4562402"/>
            <a:ext cx="1679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SSR2 Electric and Magnetic fields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330" y="3057865"/>
            <a:ext cx="2433480" cy="14855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11927" y="4590390"/>
            <a:ext cx="2073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Structural analyses performed by BARC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79480" y="5972251"/>
            <a:ext cx="8590280" cy="31839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dirty="0">
              <a:solidFill>
                <a:srgbClr val="505050"/>
              </a:solidFill>
            </a:endParaRPr>
          </a:p>
          <a:p>
            <a:endParaRPr lang="en-US" sz="1600" dirty="0">
              <a:solidFill>
                <a:srgbClr val="505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7647"/>
          <a:stretch/>
        </p:blipFill>
        <p:spPr>
          <a:xfrm>
            <a:off x="13954" y="3029771"/>
            <a:ext cx="2492244" cy="17438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1309" y="4781331"/>
            <a:ext cx="1410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 Analysis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72" y="3053031"/>
            <a:ext cx="2334153" cy="17224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2733" y="4773606"/>
            <a:ext cx="1928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Multipacting</a:t>
            </a:r>
            <a:r>
              <a:rPr lang="en-US" sz="14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Analysis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4166" y="5224295"/>
            <a:ext cx="87810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of SSR2 cryomodule and components will be based on SSR1 experience.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SSR2 Cavity &amp; Cryomodule development is on the critical path for the SRF Linac because it is the least mature of the SRF CMs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print"/>
          <a:srcRect l="20833" t="6667" r="20833" b="6667"/>
          <a:stretch>
            <a:fillRect/>
          </a:stretch>
        </p:blipFill>
        <p:spPr bwMode="auto">
          <a:xfrm>
            <a:off x="22597" y="1028755"/>
            <a:ext cx="2125979" cy="197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0478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SSR1, SSR2: 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08984" y="1491742"/>
            <a:ext cx="6006048" cy="1705752"/>
            <a:chOff x="2017115" y="1297444"/>
            <a:chExt cx="5109770" cy="14512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3673" r="3323"/>
            <a:stretch/>
          </p:blipFill>
          <p:spPr>
            <a:xfrm>
              <a:off x="2017115" y="1313772"/>
              <a:ext cx="5109770" cy="1434876"/>
            </a:xfrm>
            <a:prstGeom prst="rect">
              <a:avLst/>
            </a:prstGeom>
          </p:spPr>
        </p:pic>
        <p:sp>
          <p:nvSpPr>
            <p:cNvPr id="19" name="Rounded Rectangle 8"/>
            <p:cNvSpPr/>
            <p:nvPr/>
          </p:nvSpPr>
          <p:spPr>
            <a:xfrm>
              <a:off x="4434840" y="1297444"/>
              <a:ext cx="1288324" cy="368071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ontent Placeholder 11" descr="15-0309-01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825" y="2975003"/>
            <a:ext cx="4713773" cy="2987354"/>
          </a:xfrm>
          <a:prstGeom prst="rect">
            <a:avLst/>
          </a:prstGeom>
          <a:ln w="19050">
            <a:noFill/>
          </a:ln>
        </p:spPr>
      </p:pic>
      <p:sp>
        <p:nvSpPr>
          <p:cNvPr id="3" name="Rectangle 2"/>
          <p:cNvSpPr/>
          <p:nvPr/>
        </p:nvSpPr>
        <p:spPr>
          <a:xfrm>
            <a:off x="6440526" y="1491742"/>
            <a:ext cx="2562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4B96"/>
                </a:solidFill>
                <a:latin typeface="Arial" panose="020B0604020202020204" pitchFamily="34" charset="0"/>
              </a:rPr>
              <a:t>PIP-II Conceptual Design Report: </a:t>
            </a:r>
            <a:r>
              <a:rPr lang="en-US" sz="2000" dirty="0" err="1">
                <a:solidFill>
                  <a:srgbClr val="C00000"/>
                </a:solidFill>
                <a:latin typeface="Arial" panose="020B0604020202020204" pitchFamily="34" charset="0"/>
              </a:rPr>
              <a:t>DocDb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</a:rPr>
              <a:t># 113</a:t>
            </a:r>
            <a:endParaRPr lang="en-US" sz="2000" dirty="0"/>
          </a:p>
        </p:txBody>
      </p:sp>
      <p:graphicFrame>
        <p:nvGraphicFramePr>
          <p:cNvPr id="24" name="Table 23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058127"/>
              </p:ext>
            </p:extLst>
          </p:nvPr>
        </p:nvGraphicFramePr>
        <p:xfrm>
          <a:off x="308984" y="3216686"/>
          <a:ext cx="3878356" cy="262478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63725">
                  <a:extLst>
                    <a:ext uri="{9D8B030D-6E8A-4147-A177-3AD203B41FA5}">
                      <a16:colId xmlns:a16="http://schemas.microsoft.com/office/drawing/2014/main" val="2914799913"/>
                    </a:ext>
                  </a:extLst>
                </a:gridCol>
                <a:gridCol w="1009289">
                  <a:extLst>
                    <a:ext uri="{9D8B030D-6E8A-4147-A177-3AD203B41FA5}">
                      <a16:colId xmlns:a16="http://schemas.microsoft.com/office/drawing/2014/main" val="2227684404"/>
                    </a:ext>
                  </a:extLst>
                </a:gridCol>
                <a:gridCol w="1005342">
                  <a:extLst>
                    <a:ext uri="{9D8B030D-6E8A-4147-A177-3AD203B41FA5}">
                      <a16:colId xmlns:a16="http://schemas.microsoft.com/office/drawing/2014/main" val="2533625342"/>
                    </a:ext>
                  </a:extLst>
                </a:gridCol>
              </a:tblGrid>
              <a:tr h="666448">
                <a:tc>
                  <a:txBody>
                    <a:bodyPr/>
                    <a:lstStyle/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SSR1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SSR2  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64714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#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CMs</a:t>
                      </a:r>
                      <a:endParaRPr lang="en-US" sz="16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43857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8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66012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Solenoids </a:t>
                      </a:r>
                      <a:r>
                        <a:rPr lang="en-US" sz="16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9187136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configuration</a:t>
                      </a:r>
                      <a:b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4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c:</a:t>
                      </a:r>
                      <a:r>
                        <a:rPr lang="en-US" sz="14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cavities; s: solenoids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4x (csc)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sccsccsc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334658"/>
                  </a:ext>
                </a:extLst>
              </a:tr>
              <a:tr h="316286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length</a:t>
                      </a:r>
                      <a:r>
                        <a:rPr lang="en-US" sz="1600" b="1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6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(m)</a:t>
                      </a:r>
                      <a:endParaRPr lang="en-US" sz="16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6.5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499448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2250" y="5915622"/>
            <a:ext cx="8781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 CMs capable of operating in </a:t>
            </a:r>
            <a:r>
              <a:rPr lang="en-US" sz="1600" strike="sngStrike" dirty="0">
                <a:solidFill>
                  <a:schemeClr val="bg2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both pulsed and </a:t>
            </a:r>
            <a:r>
              <a:rPr lang="en-US" sz="1600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CW modes with a beam current of 2 mA avg.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8772" y="1064718"/>
            <a:ext cx="86819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</a:t>
            </a:r>
            <a:r>
              <a:rPr lang="en-US" sz="1600" dirty="0">
                <a:solidFill>
                  <a:srgbClr val="004B9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Single Spoke Resonator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12214" y="5567264"/>
            <a:ext cx="15317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</p:spTree>
    <p:extLst>
      <p:ext uri="{BB962C8B-B14F-4D97-AF65-F5344CB8AC3E}">
        <p14:creationId xmlns:p14="http://schemas.microsoft.com/office/powerpoint/2010/main" val="248022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1600" dirty="0"/>
              <a:t>What is the current cryomodule design and construction strategy? </a:t>
            </a:r>
            <a:r>
              <a:rPr lang="en-US" sz="1600" dirty="0">
                <a:solidFill>
                  <a:schemeClr val="tx1"/>
                </a:solidFill>
              </a:rPr>
              <a:t>Slide 5 and 13</a:t>
            </a:r>
            <a:r>
              <a:rPr lang="en-US" sz="1600" dirty="0"/>
              <a:t> What is planned to be done at Fermilab and what by the partners? </a:t>
            </a:r>
            <a:r>
              <a:rPr lang="en-US" sz="1600" dirty="0">
                <a:solidFill>
                  <a:schemeClr val="tx1"/>
                </a:solidFill>
              </a:rPr>
              <a:t>Slide 5 and 13</a:t>
            </a:r>
            <a:r>
              <a:rPr lang="en-US" sz="1600" dirty="0"/>
              <a:t> Is the current model the one that aligns best with our in house capabilities and competences?</a:t>
            </a:r>
            <a:r>
              <a:rPr lang="en-US" sz="1600" dirty="0">
                <a:solidFill>
                  <a:schemeClr val="tx1"/>
                </a:solidFill>
              </a:rPr>
              <a:t>...</a:t>
            </a:r>
          </a:p>
          <a:p>
            <a:pPr lvl="0"/>
            <a:r>
              <a:rPr lang="en-US" sz="1600" dirty="0"/>
              <a:t>Is the cost estimate consistent with the current experience with LCLS-2? </a:t>
            </a:r>
            <a:r>
              <a:rPr lang="en-US" sz="1600" dirty="0">
                <a:solidFill>
                  <a:schemeClr val="tx1"/>
                </a:solidFill>
              </a:rPr>
              <a:t>LCLS-II costs were used as inputs where applicable</a:t>
            </a:r>
            <a:r>
              <a:rPr lang="en-US" sz="1600" dirty="0"/>
              <a:t> Are there alternative strategies for cavity and cryomodules design and production that could reduce the cost of the SRF </a:t>
            </a:r>
            <a:r>
              <a:rPr lang="en-US" sz="1600" dirty="0" err="1"/>
              <a:t>linac</a:t>
            </a:r>
            <a:r>
              <a:rPr lang="en-US" sz="1600" dirty="0"/>
              <a:t>? </a:t>
            </a:r>
            <a:r>
              <a:rPr lang="en-US" sz="1600" dirty="0">
                <a:solidFill>
                  <a:schemeClr val="tx1"/>
                </a:solidFill>
              </a:rPr>
              <a:t>Reorganize Int’l collaboration to minimize oversight activities. Avoid parallel design approach centralizing design activities at FNAL.</a:t>
            </a:r>
            <a:endParaRPr lang="en-US" sz="1600" dirty="0"/>
          </a:p>
          <a:p>
            <a:pPr lvl="0"/>
            <a:r>
              <a:rPr lang="en-US" sz="1600" dirty="0"/>
              <a:t>Is the proposed SRF CM schedule funding limited? Facilities limited? Limited by international partners contribution? Is there anything that can be done to pull the schedule back? </a:t>
            </a:r>
            <a:r>
              <a:rPr lang="en-US" sz="1600" dirty="0">
                <a:solidFill>
                  <a:schemeClr val="tx1"/>
                </a:solidFill>
              </a:rPr>
              <a:t>It seems that the available </a:t>
            </a:r>
            <a:r>
              <a:rPr lang="en-US" sz="1600" dirty="0" err="1">
                <a:solidFill>
                  <a:schemeClr val="tx1"/>
                </a:solidFill>
              </a:rPr>
              <a:t>eng</a:t>
            </a:r>
            <a:r>
              <a:rPr lang="en-US" sz="1600" dirty="0">
                <a:solidFill>
                  <a:schemeClr val="tx1"/>
                </a:solidFill>
              </a:rPr>
              <a:t>\tech resources are a not sufficient</a:t>
            </a:r>
          </a:p>
          <a:p>
            <a:pPr lvl="0"/>
            <a:r>
              <a:rPr lang="en-US" sz="1600" dirty="0"/>
              <a:t>In the current proposed FNAL scope, do we envision bottlenecks/conflicts in facility usage (</a:t>
            </a:r>
            <a:r>
              <a:rPr lang="en-US" sz="1600" dirty="0" err="1"/>
              <a:t>eg</a:t>
            </a:r>
            <a:r>
              <a:rPr lang="en-US" sz="1600" dirty="0"/>
              <a:t> CM assembly or test)? Or in personnel? Given the LCLS-2, HL-LHC current schedule and LCLS-2 HE projected schedule, plus other activities involving SRF personnel, review any potential conflicts and outline solutions</a:t>
            </a:r>
            <a:r>
              <a:rPr lang="en-US" sz="1600" dirty="0">
                <a:solidFill>
                  <a:schemeClr val="tx1"/>
                </a:solidFill>
              </a:rPr>
              <a:t>….</a:t>
            </a:r>
          </a:p>
          <a:p>
            <a:pPr lvl="0"/>
            <a:r>
              <a:rPr lang="en-US" sz="1600" dirty="0"/>
              <a:t>What are the current highest technical risks and how to mitigate them? </a:t>
            </a:r>
            <a:r>
              <a:rPr lang="en-US" sz="1600" dirty="0">
                <a:solidFill>
                  <a:schemeClr val="tx1"/>
                </a:solidFill>
              </a:rPr>
              <a:t>Cryomodule performance. Complete and test SSR1-CM1 as soon as possible…</a:t>
            </a:r>
          </a:p>
          <a:p>
            <a:pPr lvl="0"/>
            <a:r>
              <a:rPr lang="en-US" sz="1600" dirty="0"/>
              <a:t>What are current performance specifications for all cryomodules? Agree on target/performance specifications and development needed to reach them. </a:t>
            </a:r>
            <a:r>
              <a:rPr lang="en-US" sz="1600" dirty="0">
                <a:solidFill>
                  <a:schemeClr val="tx1"/>
                </a:solidFill>
              </a:rPr>
              <a:t>Slide 4 and 12.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Requirements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28600" y="956786"/>
            <a:ext cx="8774724" cy="498786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Functional Requirement Specification (FRS) are defined and traceable in Teamcenter: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SSR1 cryomodule: </a:t>
            </a:r>
            <a:r>
              <a:rPr lang="en-US" sz="1800" dirty="0">
                <a:solidFill>
                  <a:schemeClr val="accent4"/>
                </a:solidFill>
              </a:rPr>
              <a:t>TC# ED0001316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SSR1 cavities: </a:t>
            </a:r>
            <a:r>
              <a:rPr lang="en-US" sz="1800" dirty="0">
                <a:solidFill>
                  <a:schemeClr val="accent4"/>
                </a:solidFill>
              </a:rPr>
              <a:t>TC# ED0001317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87770" y="2003716"/>
            <a:ext cx="3090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>
              <a:spcBef>
                <a:spcPts val="120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E4E4E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Cavity operational/test requirements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80388" y="1310678"/>
            <a:ext cx="407028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>
              <a:spcBef>
                <a:spcPts val="1000"/>
              </a:spcBef>
              <a:spcAft>
                <a:spcPts val="600"/>
              </a:spcAft>
            </a:pPr>
            <a:r>
              <a:rPr lang="en-US" sz="1400" i="1" dirty="0">
                <a:solidFill>
                  <a:srgbClr val="4E4E4E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Table of cryomodule requirements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89" y="2280124"/>
            <a:ext cx="4249599" cy="3991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76346"/>
            <a:ext cx="4417349" cy="470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19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Scope and 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0971"/>
            <a:ext cx="8855015" cy="506403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121.3.5.2 Project management and coordination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Travel costs for management and vendor visits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121.3.5.3 SSR1 1</a:t>
            </a:r>
            <a:r>
              <a:rPr lang="en-US" sz="2000" baseline="30000" dirty="0"/>
              <a:t>st</a:t>
            </a:r>
            <a:r>
              <a:rPr lang="en-US" sz="2000" dirty="0"/>
              <a:t> Prototype CM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sz="1800" dirty="0"/>
              <a:t>FNAL scope: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Qualification of 8 jacketed cavities with coupler and tuner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Complete design, procurement, QA/QC and integration of all cryomodule</a:t>
            </a:r>
            <a:r>
              <a:rPr lang="en-US" sz="1600" dirty="0"/>
              <a:t> components 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RF testing and verification of cryomodule performance at PIP2IT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DAE (BARC/IUAC) deliverables: 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Delivery of 2 dressed cavities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FNAL deliverables: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delivery of tested SSR1 1</a:t>
            </a:r>
            <a:r>
              <a:rPr lang="en-US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CM for installation at PIP-II tunnel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2000" dirty="0"/>
              <a:t>121.3.5.4 SSR1 2</a:t>
            </a:r>
            <a:r>
              <a:rPr lang="en-US" sz="2000" baseline="30000" dirty="0"/>
              <a:t>nd</a:t>
            </a:r>
            <a:r>
              <a:rPr lang="en-US" sz="2000" dirty="0"/>
              <a:t> Production CM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FNAL scope: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Finalization of design and procedures using lessons learned from CM #1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solidFill>
                  <a:schemeClr val="accent6"/>
                </a:solidFill>
              </a:rPr>
              <a:t>Procurement, QA/QC and testing, and integration of the full cryomodule</a:t>
            </a:r>
          </a:p>
          <a:p>
            <a:pPr lvl="2">
              <a:spcBef>
                <a:spcPts val="0"/>
              </a:spcBef>
            </a:pPr>
            <a:r>
              <a:rPr lang="en-US" sz="1600" dirty="0"/>
              <a:t>RF testing and verification of cryomodule performance at PIP2IT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FNAL deliverables: </a:t>
            </a:r>
          </a:p>
          <a:p>
            <a:pPr lvl="2">
              <a:spcBef>
                <a:spcPts val="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delivery of tested SSR1 2</a:t>
            </a:r>
            <a:r>
              <a:rPr lang="en-US" sz="16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CM for installation at PIP-II tunnel</a:t>
            </a:r>
            <a:endParaRPr lang="en-US" sz="1600" dirty="0"/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34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Cost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8532" y="4423733"/>
            <a:ext cx="8672513" cy="1882176"/>
          </a:xfrm>
        </p:spPr>
        <p:txBody>
          <a:bodyPr/>
          <a:lstStyle/>
          <a:p>
            <a:r>
              <a:rPr lang="en-US" sz="2000"/>
              <a:t>P6 generated cost table</a:t>
            </a:r>
          </a:p>
          <a:p>
            <a:r>
              <a:rPr lang="en-US" sz="2000"/>
              <a:t>Estimates and activities developed down to the L8 for SSR1 CMs.</a:t>
            </a:r>
            <a:endParaRPr lang="en-US" sz="2000" dirty="0"/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92" y="2942161"/>
            <a:ext cx="5220152" cy="28196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8600" y="1766468"/>
            <a:ext cx="8503920" cy="1032627"/>
            <a:chOff x="228600" y="1766468"/>
            <a:chExt cx="8503920" cy="1032627"/>
          </a:xfrm>
        </p:grpSpPr>
        <p:pic>
          <p:nvPicPr>
            <p:cNvPr id="10" name="Picture 9">
              <a:extLst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1766468"/>
              <a:ext cx="8503920" cy="1032627"/>
            </a:xfrm>
            <a:prstGeom prst="rect">
              <a:avLst/>
            </a:prstGeom>
          </p:spPr>
        </p:pic>
        <p:sp>
          <p:nvSpPr>
            <p:cNvPr id="8" name="Rectangle: Rounded Corners 7"/>
            <p:cNvSpPr/>
            <p:nvPr/>
          </p:nvSpPr>
          <p:spPr>
            <a:xfrm>
              <a:off x="5954485" y="2600254"/>
              <a:ext cx="817875" cy="198841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3659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SSR1: Cost Distribution and Estimate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0445" y="1641156"/>
            <a:ext cx="5763555" cy="1318236"/>
          </a:xfrm>
        </p:spPr>
        <p:txBody>
          <a:bodyPr/>
          <a:lstStyle/>
          <a:p>
            <a:r>
              <a:rPr lang="en-US" sz="1800" dirty="0"/>
              <a:t>“Preliminary estimation”: based on similar work (ILC, LCLS-II)</a:t>
            </a:r>
          </a:p>
          <a:p>
            <a:r>
              <a:rPr lang="en-US" sz="1800" dirty="0"/>
              <a:t>“Advanced estimation”: based on nearly identical </a:t>
            </a:r>
            <a:r>
              <a:rPr lang="en-US" sz="2000" dirty="0"/>
              <a:t>work (SSR1)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025526"/>
            <a:ext cx="3017520" cy="2320260"/>
          </a:xfrm>
          <a:prstGeom prst="rect">
            <a:avLst/>
          </a:prstGeom>
        </p:spPr>
      </p:pic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541182"/>
            <a:ext cx="3328164" cy="2342528"/>
          </a:xfrm>
          <a:prstGeom prst="rect">
            <a:avLst/>
          </a:prstGeom>
        </p:spPr>
      </p:pic>
      <p:pic>
        <p:nvPicPr>
          <p:cNvPr id="13" name="Picture 12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031" y="3559884"/>
            <a:ext cx="3328164" cy="2305123"/>
          </a:xfrm>
          <a:prstGeom prst="rect">
            <a:avLst/>
          </a:prstGeom>
        </p:spPr>
      </p:pic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54" y="5865007"/>
            <a:ext cx="7239627" cy="4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SSR1: Obligation Profile – P6 Base Cost Only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6691" y="5670774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14" name="Picture 13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91" y="1520253"/>
            <a:ext cx="7870618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1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SSR1: Labor Profile – P6 Hours/FTE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073162"/>
            <a:ext cx="8672513" cy="122152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05/10/2018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D. Passarelli | SSR Cryomodule Development | PIP-II mini-Retreat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Picture 8">
            <a:extLst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14" y="1733213"/>
            <a:ext cx="7425572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2502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2619A-EA3F-48C6-8353-0E1D78874E9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15705</TotalTime>
  <Words>2165</Words>
  <Application>Microsoft Office PowerPoint</Application>
  <PresentationFormat>On-screen Show (4:3)</PresentationFormat>
  <Paragraphs>336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Calibri</vt:lpstr>
      <vt:lpstr>Geneva</vt:lpstr>
      <vt:lpstr>Helvetica</vt:lpstr>
      <vt:lpstr>Times New Roman</vt:lpstr>
      <vt:lpstr>Wingdings</vt:lpstr>
      <vt:lpstr>FermilabPartnerships_PPT_090915</vt:lpstr>
      <vt:lpstr>PowerPoint Presentation</vt:lpstr>
      <vt:lpstr>Outline</vt:lpstr>
      <vt:lpstr>SSR1, SSR2: Overview</vt:lpstr>
      <vt:lpstr>SSR1: Requirements</vt:lpstr>
      <vt:lpstr>SSR1: Scope and Deliverables</vt:lpstr>
      <vt:lpstr>SSR1: Cost Summary</vt:lpstr>
      <vt:lpstr>SSR1: Cost Distribution and Estimate Quality</vt:lpstr>
      <vt:lpstr>SSR1: Obligation Profile – P6 Base Cost Only</vt:lpstr>
      <vt:lpstr>SSR1: Labor Profile – P6 Hours/FTE</vt:lpstr>
      <vt:lpstr>SSR1 CM1 Schedule</vt:lpstr>
      <vt:lpstr>SSR1 CM2 Schedule</vt:lpstr>
      <vt:lpstr>SSR2: Requirements</vt:lpstr>
      <vt:lpstr>SSR2: Scope and Deliverables</vt:lpstr>
      <vt:lpstr>SSR2: Cost Summary</vt:lpstr>
      <vt:lpstr>SSR2: Cost Distribution and Estimate Quality</vt:lpstr>
      <vt:lpstr>SSR2: Obligation Profile – P6 Base Cost Only</vt:lpstr>
      <vt:lpstr>SSR2: Labor Profile – P6 Hours/FTE</vt:lpstr>
      <vt:lpstr>SSR2 CM1 Schedule</vt:lpstr>
      <vt:lpstr>SSR2 CM 2-7 Schedule</vt:lpstr>
      <vt:lpstr>SSR2 CM1 is on the critical path</vt:lpstr>
      <vt:lpstr>Risk: SSR Cavity and CM</vt:lpstr>
      <vt:lpstr>Risk Mitigation: SSR1 CM (1) Performance at PIP2IT does not meet technical requirements</vt:lpstr>
      <vt:lpstr>SSR1: Cavities Design Maturity</vt:lpstr>
      <vt:lpstr>Qualification of jacketed cavities</vt:lpstr>
      <vt:lpstr>SSR1: Tuner and resonance control</vt:lpstr>
      <vt:lpstr>SSR1: cavity string assembly</vt:lpstr>
      <vt:lpstr>SSR1: Solenoid, BPMs, couplers</vt:lpstr>
      <vt:lpstr>SSR1: CM Design Maturity</vt:lpstr>
      <vt:lpstr>SSR2: Design Maturity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Donato Passarelli x3932 15424N</cp:lastModifiedBy>
  <cp:revision>391</cp:revision>
  <cp:lastPrinted>2014-01-20T19:40:21Z</cp:lastPrinted>
  <dcterms:created xsi:type="dcterms:W3CDTF">2017-04-21T15:07:14Z</dcterms:created>
  <dcterms:modified xsi:type="dcterms:W3CDTF">2018-05-10T13:59:18Z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